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7"/>
  </p:notesMasterIdLst>
  <p:sldIdLst>
    <p:sldId id="256" r:id="rId3"/>
    <p:sldId id="340" r:id="rId4"/>
    <p:sldId id="339" r:id="rId5"/>
    <p:sldId id="301" r:id="rId6"/>
    <p:sldId id="296" r:id="rId7"/>
    <p:sldId id="297" r:id="rId8"/>
    <p:sldId id="260" r:id="rId9"/>
    <p:sldId id="262" r:id="rId10"/>
    <p:sldId id="261" r:id="rId11"/>
    <p:sldId id="328" r:id="rId12"/>
    <p:sldId id="330" r:id="rId13"/>
    <p:sldId id="326" r:id="rId14"/>
    <p:sldId id="331" r:id="rId15"/>
    <p:sldId id="265" r:id="rId16"/>
    <p:sldId id="289" r:id="rId17"/>
    <p:sldId id="342" r:id="rId18"/>
    <p:sldId id="380" r:id="rId19"/>
    <p:sldId id="270" r:id="rId20"/>
    <p:sldId id="335" r:id="rId21"/>
    <p:sldId id="278" r:id="rId22"/>
    <p:sldId id="273" r:id="rId23"/>
    <p:sldId id="295" r:id="rId24"/>
    <p:sldId id="294" r:id="rId25"/>
    <p:sldId id="292" r:id="rId26"/>
    <p:sldId id="274" r:id="rId27"/>
    <p:sldId id="354" r:id="rId28"/>
    <p:sldId id="353" r:id="rId29"/>
    <p:sldId id="355" r:id="rId30"/>
    <p:sldId id="282" r:id="rId31"/>
    <p:sldId id="352" r:id="rId32"/>
    <p:sldId id="283" r:id="rId33"/>
    <p:sldId id="293" r:id="rId34"/>
    <p:sldId id="304" r:id="rId35"/>
    <p:sldId id="348" r:id="rId36"/>
    <p:sldId id="376" r:id="rId37"/>
    <p:sldId id="344" r:id="rId38"/>
    <p:sldId id="346" r:id="rId39"/>
    <p:sldId id="347" r:id="rId40"/>
    <p:sldId id="307" r:id="rId41"/>
    <p:sldId id="308" r:id="rId42"/>
    <p:sldId id="358" r:id="rId43"/>
    <p:sldId id="360" r:id="rId44"/>
    <p:sldId id="374" r:id="rId45"/>
    <p:sldId id="361" r:id="rId46"/>
    <p:sldId id="365" r:id="rId47"/>
    <p:sldId id="366" r:id="rId48"/>
    <p:sldId id="367" r:id="rId49"/>
    <p:sldId id="368" r:id="rId50"/>
    <p:sldId id="362" r:id="rId51"/>
    <p:sldId id="370" r:id="rId52"/>
    <p:sldId id="323" r:id="rId53"/>
    <p:sldId id="378" r:id="rId54"/>
    <p:sldId id="316" r:id="rId55"/>
    <p:sldId id="351" r:id="rId56"/>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E8E2EA"/>
    <a:srgbClr val="CCECFF"/>
    <a:srgbClr val="E60000"/>
    <a:srgbClr val="17D961"/>
    <a:srgbClr val="EE8090"/>
    <a:srgbClr val="501D1C"/>
    <a:srgbClr val="A20000"/>
    <a:srgbClr val="DE6C87"/>
    <a:srgbClr val="D07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6" autoAdjust="0"/>
  </p:normalViewPr>
  <p:slideViewPr>
    <p:cSldViewPr>
      <p:cViewPr varScale="1">
        <p:scale>
          <a:sx n="79" d="100"/>
          <a:sy n="79" d="100"/>
        </p:scale>
        <p:origin x="-486" y="-90"/>
      </p:cViewPr>
      <p:guideLst>
        <p:guide orient="horz" pos="2160"/>
        <p:guide pos="2880"/>
      </p:guideLst>
    </p:cSldViewPr>
  </p:slideViewPr>
  <p:outlineViewPr>
    <p:cViewPr>
      <p:scale>
        <a:sx n="33" d="100"/>
        <a:sy n="33" d="100"/>
      </p:scale>
      <p:origin x="0" y="15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2131721940949504"/>
          <c:y val="7.3791900106337391E-2"/>
          <c:w val="0.69077698242842656"/>
          <c:h val="0.85241619978732519"/>
        </c:manualLayout>
      </c:layout>
      <c:barChart>
        <c:barDir val="col"/>
        <c:grouping val="clustered"/>
        <c:varyColors val="0"/>
        <c:ser>
          <c:idx val="0"/>
          <c:order val="0"/>
          <c:tx>
            <c:strRef>
              <c:f>Лист1!$B$1</c:f>
              <c:strCache>
                <c:ptCount val="1"/>
                <c:pt idx="0">
                  <c:v>доходы</c:v>
                </c:pt>
              </c:strCache>
            </c:strRef>
          </c:tx>
          <c:invertIfNegative val="0"/>
          <c:dLbls>
            <c:txPr>
              <a:bodyPr/>
              <a:lstStyle/>
              <a:p>
                <a:pPr>
                  <a:defRPr sz="1100"/>
                </a:pPr>
                <a:endParaRPr lang="ru-RU"/>
              </a:p>
            </c:txPr>
            <c:showLegendKey val="0"/>
            <c:showVal val="1"/>
            <c:showCatName val="0"/>
            <c:showSerName val="0"/>
            <c:showPercent val="0"/>
            <c:showBubbleSize val="0"/>
            <c:showLeaderLines val="0"/>
          </c:dLbls>
          <c:cat>
            <c:strRef>
              <c:f>Лист1!$A$2:$A$4</c:f>
              <c:strCache>
                <c:ptCount val="3"/>
                <c:pt idx="0">
                  <c:v>2014 год - факт</c:v>
                </c:pt>
                <c:pt idx="1">
                  <c:v>2015 год - факт</c:v>
                </c:pt>
                <c:pt idx="2">
                  <c:v>2016 год - факт</c:v>
                </c:pt>
              </c:strCache>
            </c:strRef>
          </c:cat>
          <c:val>
            <c:numRef>
              <c:f>Лист1!$B$2:$B$4</c:f>
              <c:numCache>
                <c:formatCode>#,##0.00</c:formatCode>
                <c:ptCount val="3"/>
                <c:pt idx="0">
                  <c:v>1008665.6</c:v>
                </c:pt>
                <c:pt idx="1">
                  <c:v>1055580.2</c:v>
                </c:pt>
                <c:pt idx="2" formatCode="#,##0">
                  <c:v>1073952.3999999999</c:v>
                </c:pt>
              </c:numCache>
            </c:numRef>
          </c:val>
        </c:ser>
        <c:ser>
          <c:idx val="1"/>
          <c:order val="1"/>
          <c:tx>
            <c:strRef>
              <c:f>Лист1!$C$1</c:f>
              <c:strCache>
                <c:ptCount val="1"/>
                <c:pt idx="0">
                  <c:v>расходы</c:v>
                </c:pt>
              </c:strCache>
            </c:strRef>
          </c:tx>
          <c:invertIfNegative val="0"/>
          <c:dLbls>
            <c:dLbl>
              <c:idx val="0"/>
              <c:layout>
                <c:manualLayout>
                  <c:x val="8.0767116218654803E-2"/>
                  <c:y val="0.1818864005947731"/>
                </c:manualLayout>
              </c:layout>
              <c:showLegendKey val="0"/>
              <c:showVal val="1"/>
              <c:showCatName val="0"/>
              <c:showSerName val="0"/>
              <c:showPercent val="0"/>
              <c:showBubbleSize val="0"/>
            </c:dLbl>
            <c:dLbl>
              <c:idx val="1"/>
              <c:layout>
                <c:manualLayout>
                  <c:x val="8.0767246006933816E-2"/>
                  <c:y val="0.19843785310856996"/>
                </c:manualLayout>
              </c:layout>
              <c:showLegendKey val="0"/>
              <c:showVal val="1"/>
              <c:showCatName val="0"/>
              <c:showSerName val="0"/>
              <c:showPercent val="0"/>
              <c:showBubbleSize val="0"/>
            </c:dLbl>
            <c:dLbl>
              <c:idx val="2"/>
              <c:layout>
                <c:manualLayout>
                  <c:x val="7.7470623720936507E-2"/>
                  <c:y val="0.18190591984009835"/>
                </c:manualLayout>
              </c:layout>
              <c:showLegendKey val="0"/>
              <c:showVal val="1"/>
              <c:showCatName val="0"/>
              <c:showSerName val="0"/>
              <c:showPercent val="0"/>
              <c:showBubbleSize val="0"/>
            </c:dLbl>
            <c:dLbl>
              <c:idx val="3"/>
              <c:layout>
                <c:manualLayout>
                  <c:x val="5.9339201147951368E-2"/>
                  <c:y val="0.18739237306965892"/>
                </c:manualLayout>
              </c:layout>
              <c:showLegendKey val="0"/>
              <c:showVal val="1"/>
              <c:showCatName val="0"/>
              <c:showSerName val="0"/>
              <c:showPercent val="0"/>
              <c:showBubbleSize val="0"/>
            </c:dLbl>
            <c:txPr>
              <a:bodyPr/>
              <a:lstStyle/>
              <a:p>
                <a:pPr>
                  <a:defRPr sz="1100"/>
                </a:pPr>
                <a:endParaRPr lang="ru-RU"/>
              </a:p>
            </c:txPr>
            <c:showLegendKey val="0"/>
            <c:showVal val="1"/>
            <c:showCatName val="0"/>
            <c:showSerName val="0"/>
            <c:showPercent val="0"/>
            <c:showBubbleSize val="0"/>
            <c:showLeaderLines val="0"/>
          </c:dLbls>
          <c:cat>
            <c:strRef>
              <c:f>Лист1!$A$2:$A$4</c:f>
              <c:strCache>
                <c:ptCount val="3"/>
                <c:pt idx="0">
                  <c:v>2014 год - факт</c:v>
                </c:pt>
                <c:pt idx="1">
                  <c:v>2015 год - факт</c:v>
                </c:pt>
                <c:pt idx="2">
                  <c:v>2016 год - факт</c:v>
                </c:pt>
              </c:strCache>
            </c:strRef>
          </c:cat>
          <c:val>
            <c:numRef>
              <c:f>Лист1!$C$2:$C$4</c:f>
              <c:numCache>
                <c:formatCode>#,##0.00</c:formatCode>
                <c:ptCount val="3"/>
                <c:pt idx="0">
                  <c:v>1023244.6</c:v>
                </c:pt>
                <c:pt idx="1">
                  <c:v>1050442.1000000001</c:v>
                </c:pt>
                <c:pt idx="2" formatCode="#,##0">
                  <c:v>1080353.8</c:v>
                </c:pt>
              </c:numCache>
            </c:numRef>
          </c:val>
        </c:ser>
        <c:ser>
          <c:idx val="2"/>
          <c:order val="2"/>
          <c:tx>
            <c:strRef>
              <c:f>Лист1!$D$1</c:f>
              <c:strCache>
                <c:ptCount val="1"/>
                <c:pt idx="0">
                  <c:v>результат</c:v>
                </c:pt>
              </c:strCache>
            </c:strRef>
          </c:tx>
          <c:invertIfNegative val="0"/>
          <c:dLbls>
            <c:dLbl>
              <c:idx val="0"/>
              <c:layout>
                <c:manualLayout>
                  <c:x val="9.8898668579919247E-3"/>
                  <c:y val="0.14330379276287109"/>
                </c:manualLayout>
              </c:layout>
              <c:showLegendKey val="0"/>
              <c:showVal val="1"/>
              <c:showCatName val="0"/>
              <c:showSerName val="0"/>
              <c:showPercent val="0"/>
              <c:showBubbleSize val="0"/>
            </c:dLbl>
            <c:dLbl>
              <c:idx val="1"/>
              <c:layout>
                <c:manualLayout>
                  <c:x val="8.2415557149932463E-3"/>
                  <c:y val="-7.8207109603165069E-4"/>
                </c:manualLayout>
              </c:layout>
              <c:showLegendKey val="0"/>
              <c:showVal val="1"/>
              <c:showCatName val="0"/>
              <c:showSerName val="0"/>
              <c:showPercent val="0"/>
              <c:showBubbleSize val="0"/>
            </c:dLbl>
            <c:dLbl>
              <c:idx val="2"/>
              <c:layout>
                <c:manualLayout>
                  <c:x val="9.9559290919908165E-3"/>
                  <c:y val="-2.3618286843551514E-3"/>
                </c:manualLayout>
              </c:layout>
              <c:showLegendKey val="0"/>
              <c:showVal val="1"/>
              <c:showCatName val="0"/>
              <c:showSerName val="0"/>
              <c:showPercent val="0"/>
              <c:showBubbleSize val="0"/>
            </c:dLbl>
            <c:txPr>
              <a:bodyPr/>
              <a:lstStyle/>
              <a:p>
                <a:pPr>
                  <a:defRPr sz="1100"/>
                </a:pPr>
                <a:endParaRPr lang="ru-RU"/>
              </a:p>
            </c:txPr>
            <c:showLegendKey val="0"/>
            <c:showVal val="1"/>
            <c:showCatName val="0"/>
            <c:showSerName val="0"/>
            <c:showPercent val="0"/>
            <c:showBubbleSize val="0"/>
            <c:showLeaderLines val="0"/>
          </c:dLbls>
          <c:cat>
            <c:strRef>
              <c:f>Лист1!$A$2:$A$4</c:f>
              <c:strCache>
                <c:ptCount val="3"/>
                <c:pt idx="0">
                  <c:v>2014 год - факт</c:v>
                </c:pt>
                <c:pt idx="1">
                  <c:v>2015 год - факт</c:v>
                </c:pt>
                <c:pt idx="2">
                  <c:v>2016 год - факт</c:v>
                </c:pt>
              </c:strCache>
            </c:strRef>
          </c:cat>
          <c:val>
            <c:numRef>
              <c:f>Лист1!$D$2:$D$4</c:f>
              <c:numCache>
                <c:formatCode>General</c:formatCode>
                <c:ptCount val="3"/>
                <c:pt idx="0">
                  <c:v>-14579</c:v>
                </c:pt>
                <c:pt idx="1">
                  <c:v>5138.1000000000004</c:v>
                </c:pt>
                <c:pt idx="2">
                  <c:v>6401.4</c:v>
                </c:pt>
              </c:numCache>
            </c:numRef>
          </c:val>
        </c:ser>
        <c:dLbls>
          <c:showLegendKey val="0"/>
          <c:showVal val="0"/>
          <c:showCatName val="0"/>
          <c:showSerName val="0"/>
          <c:showPercent val="0"/>
          <c:showBubbleSize val="0"/>
        </c:dLbls>
        <c:gapWidth val="150"/>
        <c:axId val="119995392"/>
        <c:axId val="119968512"/>
      </c:barChart>
      <c:catAx>
        <c:axId val="119995392"/>
        <c:scaling>
          <c:orientation val="minMax"/>
        </c:scaling>
        <c:delete val="0"/>
        <c:axPos val="b"/>
        <c:majorTickMark val="out"/>
        <c:minorTickMark val="none"/>
        <c:tickLblPos val="nextTo"/>
        <c:txPr>
          <a:bodyPr/>
          <a:lstStyle/>
          <a:p>
            <a:pPr>
              <a:defRPr sz="1200" b="1"/>
            </a:pPr>
            <a:endParaRPr lang="ru-RU"/>
          </a:p>
        </c:txPr>
        <c:crossAx val="119968512"/>
        <c:crosses val="autoZero"/>
        <c:auto val="1"/>
        <c:lblAlgn val="ctr"/>
        <c:lblOffset val="100"/>
        <c:noMultiLvlLbl val="0"/>
      </c:catAx>
      <c:valAx>
        <c:axId val="119968512"/>
        <c:scaling>
          <c:orientation val="minMax"/>
        </c:scaling>
        <c:delete val="0"/>
        <c:axPos val="l"/>
        <c:majorGridlines/>
        <c:numFmt formatCode="#,##0.00" sourceLinked="1"/>
        <c:majorTickMark val="out"/>
        <c:minorTickMark val="none"/>
        <c:tickLblPos val="nextTo"/>
        <c:crossAx val="119995392"/>
        <c:crosses val="autoZero"/>
        <c:crossBetween val="between"/>
      </c:valAx>
    </c:plotArea>
    <c:legend>
      <c:legendPos val="r"/>
      <c:layout>
        <c:manualLayout>
          <c:xMode val="edge"/>
          <c:yMode val="edge"/>
          <c:x val="0.81443183363842231"/>
          <c:y val="0.18694622274408487"/>
          <c:w val="0.15705886914655248"/>
          <c:h val="0.66536943208105082"/>
        </c:manualLayout>
      </c:layout>
      <c:overlay val="0"/>
      <c:txPr>
        <a:bodyPr/>
        <a:lstStyle/>
        <a:p>
          <a:pPr>
            <a:defRPr sz="1400"/>
          </a:pPr>
          <a:endParaRPr lang="ru-RU"/>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сумма</c:v>
                </c:pt>
              </c:strCache>
            </c:strRef>
          </c:tx>
          <c:explosion val="25"/>
          <c:dLbls>
            <c:dLbl>
              <c:idx val="0"/>
              <c:layout>
                <c:manualLayout>
                  <c:x val="-7.798515442728586E-2"/>
                  <c:y val="-0.10227852828042981"/>
                </c:manualLayout>
              </c:layout>
              <c:showLegendKey val="0"/>
              <c:showVal val="1"/>
              <c:showCatName val="0"/>
              <c:showSerName val="0"/>
              <c:showPercent val="0"/>
              <c:showBubbleSize val="0"/>
            </c:dLbl>
            <c:dLbl>
              <c:idx val="1"/>
              <c:layout>
                <c:manualLayout>
                  <c:x val="4.2905163315187199E-2"/>
                  <c:y val="-1.5525542307424254E-2"/>
                </c:manualLayout>
              </c:layout>
              <c:showLegendKey val="0"/>
              <c:showVal val="1"/>
              <c:showCatName val="0"/>
              <c:showSerName val="0"/>
              <c:showPercent val="0"/>
              <c:showBubbleSize val="0"/>
            </c:dLbl>
            <c:dLbl>
              <c:idx val="2"/>
              <c:layout>
                <c:manualLayout>
                  <c:x val="-1.8581129874458393E-2"/>
                  <c:y val="6.4905356427823972E-3"/>
                </c:manualLayout>
              </c:layout>
              <c:showLegendKey val="0"/>
              <c:showVal val="1"/>
              <c:showCatName val="0"/>
              <c:showSerName val="0"/>
              <c:showPercent val="0"/>
              <c:showBubbleSize val="0"/>
            </c:dLbl>
            <c:dLbl>
              <c:idx val="3"/>
              <c:layout>
                <c:manualLayout>
                  <c:x val="2.118639595600489E-2"/>
                  <c:y val="0.12849681529645249"/>
                </c:manualLayout>
              </c:layout>
              <c:showLegendKey val="0"/>
              <c:showVal val="1"/>
              <c:showCatName val="0"/>
              <c:showSerName val="0"/>
              <c:showPercent val="0"/>
              <c:showBubbleSize val="0"/>
            </c:dLbl>
            <c:dLbl>
              <c:idx val="4"/>
              <c:layout>
                <c:manualLayout>
                  <c:x val="-2.5436479280079992E-2"/>
                  <c:y val="3.0623662860418507E-2"/>
                </c:manualLayout>
              </c:layout>
              <c:showLegendKey val="0"/>
              <c:showVal val="1"/>
              <c:showCatName val="0"/>
              <c:showSerName val="0"/>
              <c:showPercent val="0"/>
              <c:showBubbleSize val="0"/>
            </c:dLbl>
            <c:txPr>
              <a:bodyPr/>
              <a:lstStyle/>
              <a:p>
                <a:pPr>
                  <a:defRPr sz="1100" b="1"/>
                </a:pPr>
                <a:endParaRPr lang="ru-RU"/>
              </a:p>
            </c:txPr>
            <c:showLegendKey val="0"/>
            <c:showVal val="1"/>
            <c:showCatName val="0"/>
            <c:showSerName val="0"/>
            <c:showPercent val="0"/>
            <c:showBubbleSize val="0"/>
            <c:showLeaderLines val="1"/>
          </c:dLbls>
          <c:cat>
            <c:strRef>
              <c:f>Лист1!$A$2:$A$10</c:f>
              <c:strCache>
                <c:ptCount val="9"/>
                <c:pt idx="0">
                  <c:v>НДФЛ</c:v>
                </c:pt>
                <c:pt idx="1">
                  <c:v>Акцизы</c:v>
                </c:pt>
                <c:pt idx="2">
                  <c:v>Налоги на совокупный доход</c:v>
                </c:pt>
                <c:pt idx="3">
                  <c:v>Налоги на имущество организаций</c:v>
                </c:pt>
                <c:pt idx="4">
                  <c:v>Госпошлина</c:v>
                </c:pt>
                <c:pt idx="5">
                  <c:v>Доходы от использования имущества</c:v>
                </c:pt>
                <c:pt idx="6">
                  <c:v>Платежи за пользование природными ресурсами</c:v>
                </c:pt>
                <c:pt idx="7">
                  <c:v>Штрафы, санкции, возмещение ущерба</c:v>
                </c:pt>
                <c:pt idx="8">
                  <c:v>Прочие и другие налоги и сборы</c:v>
                </c:pt>
              </c:strCache>
            </c:strRef>
          </c:cat>
          <c:val>
            <c:numRef>
              <c:f>Лист1!$B$2:$B$10</c:f>
              <c:numCache>
                <c:formatCode>General</c:formatCode>
                <c:ptCount val="9"/>
                <c:pt idx="0">
                  <c:v>77907.8</c:v>
                </c:pt>
                <c:pt idx="1">
                  <c:v>19339.400000000001</c:v>
                </c:pt>
                <c:pt idx="2">
                  <c:v>7105.6</c:v>
                </c:pt>
                <c:pt idx="3">
                  <c:v>67327.100000000006</c:v>
                </c:pt>
                <c:pt idx="4">
                  <c:v>4306</c:v>
                </c:pt>
                <c:pt idx="5">
                  <c:v>9004.1</c:v>
                </c:pt>
                <c:pt idx="6">
                  <c:v>779.6</c:v>
                </c:pt>
                <c:pt idx="7">
                  <c:v>1688.3</c:v>
                </c:pt>
                <c:pt idx="8">
                  <c:v>5786.5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223740175658359"/>
          <c:y val="3.3742360435185671E-2"/>
          <c:w val="0.36289660476053121"/>
          <c:h val="0.92413950207762063"/>
        </c:manualLayout>
      </c:layout>
      <c:overlay val="0"/>
      <c:txPr>
        <a:bodyPr/>
        <a:lstStyle/>
        <a:p>
          <a:pPr>
            <a:defRPr sz="1200" b="1"/>
          </a:pPr>
          <a:endParaRPr lang="ru-RU"/>
        </a:p>
      </c:txPr>
    </c:legend>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1141368189999643E-2"/>
          <c:y val="0.12504166203755138"/>
          <c:w val="0.54486140025680296"/>
          <c:h val="0.74582033620196053"/>
        </c:manualLayout>
      </c:layout>
      <c:pie3DChart>
        <c:varyColors val="1"/>
        <c:ser>
          <c:idx val="0"/>
          <c:order val="0"/>
          <c:tx>
            <c:strRef>
              <c:f>Лист1!$B$1</c:f>
              <c:strCache>
                <c:ptCount val="1"/>
                <c:pt idx="0">
                  <c:v>Продажи</c:v>
                </c:pt>
              </c:strCache>
            </c:strRef>
          </c:tx>
          <c:explosion val="25"/>
          <c:dLbls>
            <c:dLbl>
              <c:idx val="0"/>
              <c:layout>
                <c:manualLayout>
                  <c:x val="-3.9184159965496415E-2"/>
                  <c:y val="-3.6950927395729971E-2"/>
                </c:manualLayout>
              </c:layout>
              <c:showLegendKey val="0"/>
              <c:showVal val="1"/>
              <c:showCatName val="0"/>
              <c:showSerName val="0"/>
              <c:showPercent val="0"/>
              <c:showBubbleSize val="0"/>
            </c:dLbl>
            <c:dLbl>
              <c:idx val="2"/>
              <c:layout>
                <c:manualLayout>
                  <c:x val="3.4661845824783058E-2"/>
                  <c:y val="2.505204611505929E-2"/>
                </c:manualLayout>
              </c:layout>
              <c:showLegendKey val="0"/>
              <c:showVal val="1"/>
              <c:showCatName val="0"/>
              <c:showSerName val="0"/>
              <c:showPercent val="0"/>
              <c:showBubbleSize val="0"/>
            </c:dLbl>
            <c:dLbl>
              <c:idx val="3"/>
              <c:layout>
                <c:manualLayout>
                  <c:x val="-4.8526340209656127E-2"/>
                  <c:y val="0.10004562350592694"/>
                </c:manualLayout>
              </c:layout>
              <c:showLegendKey val="0"/>
              <c:showVal val="1"/>
              <c:showCatName val="0"/>
              <c:showSerName val="0"/>
              <c:showPercent val="0"/>
              <c:showBubbleSize val="0"/>
            </c:dLbl>
            <c:dLbl>
              <c:idx val="4"/>
              <c:layout>
                <c:manualLayout>
                  <c:x val="1.7053221977301403E-2"/>
                  <c:y val="2.7533035917746092E-2"/>
                </c:manualLayout>
              </c:layout>
              <c:showLegendKey val="0"/>
              <c:showVal val="1"/>
              <c:showCatName val="0"/>
              <c:showSerName val="0"/>
              <c:showPercent val="0"/>
              <c:showBubbleSize val="0"/>
            </c:dLbl>
            <c:dLbl>
              <c:idx val="5"/>
              <c:layout>
                <c:manualLayout>
                  <c:x val="3.4457236922350341E-4"/>
                  <c:y val="-2.6754823730222354E-3"/>
                </c:manualLayout>
              </c:layout>
              <c:showLegendKey val="0"/>
              <c:showVal val="1"/>
              <c:showCatName val="0"/>
              <c:showSerName val="0"/>
              <c:showPercent val="0"/>
              <c:showBubbleSize val="0"/>
            </c:dLbl>
            <c:dLbl>
              <c:idx val="6"/>
              <c:layout>
                <c:manualLayout>
                  <c:x val="1.0144942385060415E-2"/>
                  <c:y val="-6.2606529434902317E-2"/>
                </c:manualLayout>
              </c:layout>
              <c:showLegendKey val="0"/>
              <c:showVal val="1"/>
              <c:showCatName val="0"/>
              <c:showSerName val="0"/>
              <c:showPercent val="0"/>
              <c:showBubbleSize val="0"/>
            </c:dLbl>
            <c:dLbl>
              <c:idx val="7"/>
              <c:layout>
                <c:manualLayout>
                  <c:x val="-6.6628708818418049E-3"/>
                  <c:y val="-2.9065027768410634E-2"/>
                </c:manualLayout>
              </c:layout>
              <c:showLegendKey val="0"/>
              <c:showVal val="1"/>
              <c:showCatName val="0"/>
              <c:showSerName val="0"/>
              <c:showPercent val="0"/>
              <c:showBubbleSize val="0"/>
            </c:dLbl>
            <c:dLbl>
              <c:idx val="8"/>
              <c:layout>
                <c:manualLayout>
                  <c:x val="2.731672165187872E-2"/>
                  <c:y val="-3.8241254970567275E-2"/>
                </c:manualLayout>
              </c:layout>
              <c:showLegendKey val="0"/>
              <c:showVal val="1"/>
              <c:showCatName val="0"/>
              <c:showSerName val="0"/>
              <c:showPercent val="0"/>
              <c:showBubbleSize val="0"/>
            </c:dLbl>
            <c:txPr>
              <a:bodyPr/>
              <a:lstStyle/>
              <a:p>
                <a:pPr>
                  <a:defRPr sz="1100" b="1"/>
                </a:pPr>
                <a:endParaRPr lang="ru-RU"/>
              </a:p>
            </c:txPr>
            <c:showLegendKey val="0"/>
            <c:showVal val="1"/>
            <c:showCatName val="0"/>
            <c:showSerName val="0"/>
            <c:showPercent val="0"/>
            <c:showBubbleSize val="0"/>
            <c:showLeaderLines val="1"/>
          </c:dLbls>
          <c:cat>
            <c:strRef>
              <c:f>Лист1!$A$2:$A$10</c:f>
              <c:strCache>
                <c:ptCount val="9"/>
                <c:pt idx="0">
                  <c:v>Общегосударственные вопросы </c:v>
                </c:pt>
                <c:pt idx="1">
                  <c:v>Национальная безопасность и правоохранительная деятельность</c:v>
                </c:pt>
                <c:pt idx="2">
                  <c:v>Национальная экономика </c:v>
                </c:pt>
                <c:pt idx="3">
                  <c:v>Образование </c:v>
                </c:pt>
                <c:pt idx="4">
                  <c:v>Культура, кинематография </c:v>
                </c:pt>
                <c:pt idx="5">
                  <c:v>Здравоохранение</c:v>
                </c:pt>
                <c:pt idx="6">
                  <c:v>Социальная политика </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 </c:v>
                </c:pt>
              </c:strCache>
            </c:strRef>
          </c:cat>
          <c:val>
            <c:numRef>
              <c:f>Лист1!$B$2:$B$10</c:f>
              <c:numCache>
                <c:formatCode>#,##0.00</c:formatCode>
                <c:ptCount val="9"/>
                <c:pt idx="0">
                  <c:v>38426.5</c:v>
                </c:pt>
                <c:pt idx="1">
                  <c:v>2117.9</c:v>
                </c:pt>
                <c:pt idx="2">
                  <c:v>4557.1000000000004</c:v>
                </c:pt>
                <c:pt idx="3">
                  <c:v>507585.5</c:v>
                </c:pt>
                <c:pt idx="4">
                  <c:v>34007</c:v>
                </c:pt>
                <c:pt idx="5">
                  <c:v>11278.1</c:v>
                </c:pt>
                <c:pt idx="6">
                  <c:v>252689.5</c:v>
                </c:pt>
                <c:pt idx="7">
                  <c:v>1619.7</c:v>
                </c:pt>
                <c:pt idx="8">
                  <c:v>73159.100000000006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666403119225413"/>
          <c:y val="3.1169646479563145E-2"/>
          <c:w val="0.32017789692018683"/>
          <c:h val="0.93321529869968911"/>
        </c:manualLayout>
      </c:layout>
      <c:overlay val="0"/>
      <c:txPr>
        <a:bodyPr/>
        <a:lstStyle/>
        <a:p>
          <a:pPr>
            <a:defRPr sz="1000" b="1"/>
          </a:pPr>
          <a:endParaRPr lang="ru-RU"/>
        </a:p>
      </c:txPr>
    </c:legend>
    <c:plotVisOnly val="1"/>
    <c:dispBlanksAs val="gap"/>
    <c:showDLblsOverMax val="0"/>
  </c:chart>
  <c:spPr>
    <a:gradFill rotWithShape="1">
      <a:gsLst>
        <a:gs pos="3000">
          <a:schemeClr val="accent4">
            <a:tint val="50000"/>
            <a:satMod val="300000"/>
          </a:schemeClr>
        </a:gs>
        <a:gs pos="18000">
          <a:schemeClr val="accent4">
            <a:tint val="15000"/>
            <a:satMod val="350000"/>
          </a:schemeClr>
        </a:gs>
      </a:gsLst>
      <a:lin ang="16200000" scaled="1"/>
    </a:gradFill>
    <a:ln w="9525" cap="flat" cmpd="sng" algn="ctr">
      <a:solidFill>
        <a:schemeClr val="accent4">
          <a:shade val="95000"/>
          <a:satMod val="105000"/>
        </a:schemeClr>
      </a:solidFill>
      <a:prstDash val="solid"/>
    </a:ln>
    <a:effectLst>
      <a:innerShdw blurRad="114300">
        <a:prstClr val="black"/>
      </a:innerShdw>
    </a:effectLst>
  </c:spPr>
  <c:txPr>
    <a:bodyPr/>
    <a:lstStyle/>
    <a:p>
      <a:pPr>
        <a:defRPr>
          <a:solidFill>
            <a:schemeClr val="dk1"/>
          </a:solidFill>
          <a:latin typeface="+mn-lt"/>
          <a:ea typeface="+mn-ea"/>
          <a:cs typeface="+mn-cs"/>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6"/>
          <c:dPt>
            <c:idx val="0"/>
            <c:bubble3D val="0"/>
            <c:explosion val="2"/>
          </c:dPt>
          <c:dPt>
            <c:idx val="1"/>
            <c:bubble3D val="0"/>
            <c:explosion val="0"/>
          </c:dPt>
          <c:dPt>
            <c:idx val="3"/>
            <c:bubble3D val="0"/>
            <c:explosion val="8"/>
          </c:dPt>
          <c:dLbls>
            <c:dLbl>
              <c:idx val="0"/>
              <c:layout>
                <c:manualLayout>
                  <c:x val="-0.15491291783906097"/>
                  <c:y val="0.21193059677672499"/>
                </c:manualLayout>
              </c:layout>
              <c:showLegendKey val="0"/>
              <c:showVal val="1"/>
              <c:showCatName val="0"/>
              <c:showSerName val="0"/>
              <c:showPercent val="0"/>
              <c:showBubbleSize val="0"/>
            </c:dLbl>
            <c:dLbl>
              <c:idx val="2"/>
              <c:layout>
                <c:manualLayout>
                  <c:x val="-7.4694081609979839E-4"/>
                  <c:y val="7.0003244789379662E-3"/>
                </c:manualLayout>
              </c:layout>
              <c:showLegendKey val="0"/>
              <c:showVal val="1"/>
              <c:showCatName val="0"/>
              <c:showSerName val="0"/>
              <c:showPercent val="0"/>
              <c:showBubbleSize val="0"/>
            </c:dLbl>
            <c:dLbl>
              <c:idx val="3"/>
              <c:layout>
                <c:manualLayout>
                  <c:x val="-9.1020215440914733E-3"/>
                  <c:y val="-7.2558736859925616E-2"/>
                </c:manualLayout>
              </c:layout>
              <c:showLegendKey val="0"/>
              <c:showVal val="1"/>
              <c:showCatName val="0"/>
              <c:showSerName val="0"/>
              <c:showPercent val="0"/>
              <c:showBubbleSize val="0"/>
            </c:dLbl>
            <c:dLbl>
              <c:idx val="4"/>
              <c:layout>
                <c:manualLayout>
                  <c:x val="6.0709524338565558E-2"/>
                  <c:y val="-0.10930641745273453"/>
                </c:manualLayout>
              </c:layout>
              <c:showLegendKey val="0"/>
              <c:showVal val="1"/>
              <c:showCatName val="0"/>
              <c:showSerName val="0"/>
              <c:showPercent val="0"/>
              <c:showBubbleSize val="0"/>
            </c:dLbl>
            <c:dLbl>
              <c:idx val="5"/>
              <c:layout>
                <c:manualLayout>
                  <c:x val="2.0451525794186166E-2"/>
                  <c:y val="-3.9073039503547222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1"/>
          </c:dLbls>
          <c:cat>
            <c:strRef>
              <c:f>Лист1!$A$2:$A$7</c:f>
              <c:strCache>
                <c:ptCount val="6"/>
                <c:pt idx="0">
                  <c:v>оплата труда с начислениями</c:v>
                </c:pt>
                <c:pt idx="1">
                  <c:v>Пенсии и пособия из местного бюджета</c:v>
                </c:pt>
                <c:pt idx="2">
                  <c:v>льготные коммунальные услуги специалистам на селе </c:v>
                </c:pt>
                <c:pt idx="3">
                  <c:v>питание детей в ДОУ</c:v>
                </c:pt>
                <c:pt idx="4">
                  <c:v>меры соцподдержки отдельных категорий граждан</c:v>
                </c:pt>
                <c:pt idx="5">
                  <c:v>коммунальные услуги</c:v>
                </c:pt>
              </c:strCache>
            </c:strRef>
          </c:cat>
          <c:val>
            <c:numRef>
              <c:f>Лист1!$B$2:$B$7</c:f>
              <c:numCache>
                <c:formatCode>General</c:formatCode>
                <c:ptCount val="6"/>
                <c:pt idx="0">
                  <c:v>469160.4</c:v>
                </c:pt>
                <c:pt idx="1">
                  <c:v>4272.6000000000004</c:v>
                </c:pt>
                <c:pt idx="2">
                  <c:v>8321</c:v>
                </c:pt>
                <c:pt idx="3">
                  <c:v>13205.7</c:v>
                </c:pt>
                <c:pt idx="4">
                  <c:v>238901.1</c:v>
                </c:pt>
                <c:pt idx="5">
                  <c:v>41825.300000000003</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prst="convex"/>
        </a:sp3d>
      </c:spPr>
    </c:plotArea>
    <c:legend>
      <c:legendPos val="r"/>
      <c:layout>
        <c:manualLayout>
          <c:xMode val="edge"/>
          <c:yMode val="edge"/>
          <c:x val="0.61163272108087763"/>
          <c:y val="9.2945581002463584E-2"/>
          <c:w val="0.36728395061728397"/>
          <c:h val="0.79847866002876555"/>
        </c:manualLayout>
      </c:layout>
      <c:overlay val="0"/>
      <c:txPr>
        <a:bodyPr/>
        <a:lstStyle/>
        <a:p>
          <a:pPr>
            <a:defRPr sz="1300"/>
          </a:pPr>
          <a:endParaRPr lang="ru-RU"/>
        </a:p>
      </c:txPr>
    </c:legend>
    <c:plotVisOnly val="1"/>
    <c:dispBlanksAs val="gap"/>
    <c:showDLblsOverMax val="0"/>
  </c:chart>
  <c:spPr>
    <a:solidFill>
      <a:schemeClr val="accent4">
        <a:lumMod val="20000"/>
        <a:lumOff val="80000"/>
      </a:schemeClr>
    </a:solidFill>
    <a:effectLst>
      <a:innerShdw blurRad="114300">
        <a:prstClr val="black"/>
      </a:innerShdw>
    </a:effectLst>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6.8253968253968247E-2"/>
          <c:y val="0.28537170263788969"/>
          <c:w val="0.71904761904761905"/>
          <c:h val="0.43165467625899279"/>
        </c:manualLayout>
      </c:layout>
      <c:pie3DChart>
        <c:varyColors val="1"/>
        <c:ser>
          <c:idx val="0"/>
          <c:order val="0"/>
          <c:tx>
            <c:strRef>
              <c:f>Sheet1!$A$2</c:f>
              <c:strCache>
                <c:ptCount val="1"/>
                <c:pt idx="0">
                  <c:v>Восток</c:v>
                </c:pt>
              </c:strCache>
            </c:strRef>
          </c:tx>
          <c:dPt>
            <c:idx val="0"/>
            <c:bubble3D val="0"/>
            <c:explosion val="3"/>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innerShdw blurRad="114300">
                  <a:prstClr val="black"/>
                </a:innerShdw>
              </a:effectLst>
              <a:scene3d>
                <a:camera prst="orthographicFront"/>
                <a:lightRig rig="threePt" dir="t">
                  <a:rot lat="0" lon="0" rev="1200000"/>
                </a:lightRig>
              </a:scene3d>
              <a:sp3d>
                <a:bevelT w="63500" h="25400" prst="convex"/>
              </a:sp3d>
            </c:spPr>
          </c:dPt>
          <c:dPt>
            <c:idx val="1"/>
            <c:bubble3D val="0"/>
            <c:explosion val="14"/>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innerShdw blurRad="114300">
                  <a:prstClr val="black"/>
                </a:innerShdw>
              </a:effectLst>
              <a:scene3d>
                <a:camera prst="orthographicFront"/>
                <a:lightRig rig="threePt" dir="t"/>
              </a:scene3d>
              <a:sp3d>
                <a:bevelT prst="relaxedInset"/>
                <a:contourClr>
                  <a:srgbClr val="000000"/>
                </a:contourClr>
              </a:sp3d>
            </c:spPr>
          </c:dPt>
          <c:dPt>
            <c:idx val="2"/>
            <c:bubble3D val="0"/>
          </c:dPt>
          <c:dPt>
            <c:idx val="3"/>
            <c:bubble3D val="0"/>
          </c:dPt>
          <c:cat>
            <c:strRef>
              <c:f>Sheet1!$B$1:$E$1</c:f>
              <c:strCache>
                <c:ptCount val="2"/>
                <c:pt idx="0">
                  <c:v>1 кв</c:v>
                </c:pt>
                <c:pt idx="1">
                  <c:v>2 кв</c:v>
                </c:pt>
              </c:strCache>
            </c:strRef>
          </c:cat>
          <c:val>
            <c:numRef>
              <c:f>Sheet1!$B$2:$E$2</c:f>
              <c:numCache>
                <c:formatCode>General</c:formatCode>
                <c:ptCount val="4"/>
                <c:pt idx="0">
                  <c:v>90.6</c:v>
                </c:pt>
                <c:pt idx="1">
                  <c:v>9.4</c:v>
                </c:pt>
              </c:numCache>
            </c:numRef>
          </c:val>
        </c:ser>
        <c:dLbls>
          <c:showLegendKey val="0"/>
          <c:showVal val="0"/>
          <c:showCatName val="0"/>
          <c:showSerName val="0"/>
          <c:showPercent val="0"/>
          <c:showBubbleSize val="0"/>
          <c:showLeaderLines val="1"/>
        </c:dLbls>
      </c:pie3DChart>
    </c:plotArea>
    <c:plotVisOnly val="1"/>
    <c:dispBlanksAs val="zero"/>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C8E1D-8B37-496F-B0FF-44E39439B339}"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ru-RU"/>
        </a:p>
      </dgm:t>
    </dgm:pt>
    <dgm:pt modelId="{081DC7E3-ECCA-42E4-B796-2D756967335D}">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300" b="1" dirty="0" smtClean="0"/>
            <a:t>Внешняя проверка годового отчета об исполнении бюджета и </a:t>
          </a:r>
          <a:br>
            <a:rPr lang="ru-RU" sz="1300" b="1" dirty="0" smtClean="0"/>
          </a:br>
          <a:r>
            <a:rPr lang="ru-RU" sz="1300" b="1" dirty="0" smtClean="0">
              <a:effectLst>
                <a:outerShdw blurRad="38100" dist="38100" dir="2700000" algn="tl">
                  <a:srgbClr val="000000">
                    <a:alpha val="43137"/>
                  </a:srgbClr>
                </a:outerShdw>
              </a:effectLst>
            </a:rPr>
            <a:t>подготовка</a:t>
          </a:r>
          <a:r>
            <a:rPr lang="ru-RU" sz="1300" b="1" dirty="0" smtClean="0"/>
            <a:t> заключения на него</a:t>
          </a:r>
          <a:endParaRPr lang="ru-RU" sz="1300" b="1" dirty="0"/>
        </a:p>
      </dgm:t>
    </dgm:pt>
    <dgm:pt modelId="{D754BE86-E83D-4EAE-BBD5-E77798F29B76}" type="parTrans" cxnId="{1646EBB2-41D5-4C16-A8FD-2EE49FA720D7}">
      <dgm:prSet/>
      <dgm:spPr/>
      <dgm:t>
        <a:bodyPr/>
        <a:lstStyle/>
        <a:p>
          <a:endParaRPr lang="ru-RU"/>
        </a:p>
      </dgm:t>
    </dgm:pt>
    <dgm:pt modelId="{63714123-5753-4E0D-92C9-20A5576B0FF0}" type="sibTrans" cxnId="{1646EBB2-41D5-4C16-A8FD-2EE49FA720D7}">
      <dgm:prSet/>
      <dgm:spPr/>
      <dgm:t>
        <a:bodyPr/>
        <a:lstStyle/>
        <a:p>
          <a:endParaRPr lang="ru-RU"/>
        </a:p>
      </dgm:t>
    </dgm:pt>
    <dgm:pt modelId="{C600CB97-41F9-4D93-952C-E2D0C42C41A4}">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400" b="0" dirty="0" smtClean="0"/>
            <a:t>Контрольно-счетный орган муниципального района </a:t>
          </a:r>
          <a:endParaRPr lang="ru-RU" sz="1400" b="0" dirty="0"/>
        </a:p>
      </dgm:t>
    </dgm:pt>
    <dgm:pt modelId="{D2B7C267-36AF-433C-8843-A9A8333A8470}" type="parTrans" cxnId="{5170597C-20F8-4EED-A434-EB6371A777FF}">
      <dgm:prSet/>
      <dgm:spPr/>
      <dgm:t>
        <a:bodyPr/>
        <a:lstStyle/>
        <a:p>
          <a:endParaRPr lang="ru-RU"/>
        </a:p>
      </dgm:t>
    </dgm:pt>
    <dgm:pt modelId="{D2A55BA4-0B81-4A09-8F04-77EB4E1E468E}" type="sibTrans" cxnId="{5170597C-20F8-4EED-A434-EB6371A777FF}">
      <dgm:prSet/>
      <dgm:spPr/>
      <dgm:t>
        <a:bodyPr/>
        <a:lstStyle/>
        <a:p>
          <a:endParaRPr lang="ru-RU"/>
        </a:p>
      </dgm:t>
    </dgm:pt>
    <dgm:pt modelId="{EC72F0F0-F710-40BA-86D3-EB6C3E9F0F06}">
      <dgm:prSet phldrT="[Текст]" custT="1">
        <dgm:style>
          <a:lnRef idx="0">
            <a:schemeClr val="accent6"/>
          </a:lnRef>
          <a:fillRef idx="3">
            <a:schemeClr val="accent6"/>
          </a:fillRef>
          <a:effectRef idx="3">
            <a:schemeClr val="accent6"/>
          </a:effectRef>
          <a:fontRef idx="minor">
            <a:schemeClr val="lt1"/>
          </a:fontRef>
        </dgm:style>
      </dgm:prSet>
      <dgm:spPr/>
      <dgm:t>
        <a:bodyPr/>
        <a:lstStyle/>
        <a:p>
          <a:endParaRPr lang="ru-RU" sz="1300" b="1" dirty="0" smtClean="0">
            <a:effectLst>
              <a:outerShdw blurRad="38100" dist="38100" dir="2700000" algn="tl">
                <a:srgbClr val="000000">
                  <a:alpha val="43137"/>
                </a:srgbClr>
              </a:outerShdw>
            </a:effectLst>
          </a:endParaRPr>
        </a:p>
        <a:p>
          <a:r>
            <a:rPr lang="ru-RU" sz="1300" b="1" dirty="0" smtClean="0">
              <a:effectLst>
                <a:outerShdw blurRad="38100" dist="38100" dir="2700000" algn="tl">
                  <a:srgbClr val="000000">
                    <a:alpha val="43137"/>
                  </a:srgbClr>
                </a:outerShdw>
              </a:effectLst>
            </a:rPr>
            <a:t>Представление в Совет депутатов муниципального района  - годового отчета об исполнении бюджета МР</a:t>
          </a:r>
        </a:p>
        <a:p>
          <a:endParaRPr lang="ru-RU" sz="1300" b="1" dirty="0">
            <a:effectLst>
              <a:outerShdw blurRad="38100" dist="38100" dir="2700000" algn="tl">
                <a:srgbClr val="000000">
                  <a:alpha val="43137"/>
                </a:srgbClr>
              </a:outerShdw>
            </a:effectLst>
          </a:endParaRPr>
        </a:p>
      </dgm:t>
    </dgm:pt>
    <dgm:pt modelId="{8C72BC23-2067-4C50-93B7-F6414BD26644}" type="parTrans" cxnId="{E5654690-3B18-4887-86D1-AE23E3620E39}">
      <dgm:prSet/>
      <dgm:spPr/>
      <dgm:t>
        <a:bodyPr/>
        <a:lstStyle/>
        <a:p>
          <a:endParaRPr lang="ru-RU"/>
        </a:p>
      </dgm:t>
    </dgm:pt>
    <dgm:pt modelId="{73EAB5CA-8E18-419E-BF90-0136B53414CD}" type="sibTrans" cxnId="{E5654690-3B18-4887-86D1-AE23E3620E39}">
      <dgm:prSet/>
      <dgm:spPr/>
      <dgm:t>
        <a:bodyPr/>
        <a:lstStyle/>
        <a:p>
          <a:endParaRPr lang="ru-RU"/>
        </a:p>
      </dgm:t>
    </dgm:pt>
    <dgm:pt modelId="{81F626CD-61B3-4F42-A759-EEB862A2ACC2}">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400" dirty="0" smtClean="0"/>
            <a:t>Администрация муниципального района (уполномочен - финансовое управление)</a:t>
          </a:r>
          <a:endParaRPr lang="ru-RU" sz="1400" dirty="0"/>
        </a:p>
      </dgm:t>
    </dgm:pt>
    <dgm:pt modelId="{67C7C08D-695D-4182-9425-82FDC6AA9D82}" type="parTrans" cxnId="{0A2B8059-25D6-4745-A119-7497CCD0692E}">
      <dgm:prSet/>
      <dgm:spPr/>
      <dgm:t>
        <a:bodyPr/>
        <a:lstStyle/>
        <a:p>
          <a:endParaRPr lang="ru-RU"/>
        </a:p>
      </dgm:t>
    </dgm:pt>
    <dgm:pt modelId="{417B95DE-8D60-4EB8-A736-CEA1CAC46B21}" type="sibTrans" cxnId="{0A2B8059-25D6-4745-A119-7497CCD0692E}">
      <dgm:prSet/>
      <dgm:spPr/>
      <dgm:t>
        <a:bodyPr/>
        <a:lstStyle/>
        <a:p>
          <a:endParaRPr lang="ru-RU"/>
        </a:p>
      </dgm:t>
    </dgm:pt>
    <dgm:pt modelId="{3DE2487C-547F-4FD2-B099-8572246F07ED}">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350" b="1" dirty="0" smtClean="0">
              <a:effectLst>
                <a:outerShdw blurRad="38100" dist="38100" dir="2700000" algn="tl">
                  <a:srgbClr val="000000">
                    <a:alpha val="43137"/>
                  </a:srgbClr>
                </a:outerShdw>
              </a:effectLst>
            </a:rPr>
            <a:t>Рассмотрение и утверждение </a:t>
          </a:r>
          <a:br>
            <a:rPr lang="ru-RU" sz="1350" b="1" dirty="0" smtClean="0">
              <a:effectLst>
                <a:outerShdw blurRad="38100" dist="38100" dir="2700000" algn="tl">
                  <a:srgbClr val="000000">
                    <a:alpha val="43137"/>
                  </a:srgbClr>
                </a:outerShdw>
              </a:effectLst>
            </a:rPr>
          </a:br>
          <a:r>
            <a:rPr lang="ru-RU" sz="1350" b="1" dirty="0" smtClean="0">
              <a:effectLst>
                <a:outerShdw blurRad="38100" dist="38100" dir="2700000" algn="tl">
                  <a:srgbClr val="000000">
                    <a:alpha val="43137"/>
                  </a:srgbClr>
                </a:outerShdw>
              </a:effectLst>
            </a:rPr>
            <a:t>годового отчета об исполнении </a:t>
          </a:r>
          <a:br>
            <a:rPr lang="ru-RU" sz="1350" b="1" dirty="0" smtClean="0">
              <a:effectLst>
                <a:outerShdw blurRad="38100" dist="38100" dir="2700000" algn="tl">
                  <a:srgbClr val="000000">
                    <a:alpha val="43137"/>
                  </a:srgbClr>
                </a:outerShdw>
              </a:effectLst>
            </a:rPr>
          </a:br>
          <a:r>
            <a:rPr lang="ru-RU" sz="1350" b="1" dirty="0" smtClean="0">
              <a:effectLst>
                <a:outerShdw blurRad="38100" dist="38100" dir="2700000" algn="tl">
                  <a:srgbClr val="000000">
                    <a:alpha val="43137"/>
                  </a:srgbClr>
                </a:outerShdw>
              </a:effectLst>
            </a:rPr>
            <a:t>бюджета муниципального  района</a:t>
          </a:r>
          <a:endParaRPr lang="ru-RU" sz="1350" b="1" dirty="0">
            <a:effectLst>
              <a:outerShdw blurRad="38100" dist="38100" dir="2700000" algn="tl">
                <a:srgbClr val="000000">
                  <a:alpha val="43137"/>
                </a:srgbClr>
              </a:outerShdw>
            </a:effectLst>
          </a:endParaRPr>
        </a:p>
      </dgm:t>
    </dgm:pt>
    <dgm:pt modelId="{550A45B1-AF85-4137-948A-CB89C9DD6EF6}" type="parTrans" cxnId="{E9512101-8A6B-4A06-B8A8-4AF0BDAD30F2}">
      <dgm:prSet/>
      <dgm:spPr/>
      <dgm:t>
        <a:bodyPr/>
        <a:lstStyle/>
        <a:p>
          <a:endParaRPr lang="ru-RU"/>
        </a:p>
      </dgm:t>
    </dgm:pt>
    <dgm:pt modelId="{0A20F751-A644-4E42-8124-580EF24EF125}" type="sibTrans" cxnId="{E9512101-8A6B-4A06-B8A8-4AF0BDAD30F2}">
      <dgm:prSet/>
      <dgm:spPr/>
      <dgm:t>
        <a:bodyPr/>
        <a:lstStyle/>
        <a:p>
          <a:endParaRPr lang="ru-RU"/>
        </a:p>
      </dgm:t>
    </dgm:pt>
    <dgm:pt modelId="{8519A7EF-9B1C-42E1-A83C-7DFC9639F34E}">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400" dirty="0" smtClean="0"/>
            <a:t>Совет Зеленчукского муниципального района – </a:t>
          </a:r>
        </a:p>
        <a:p>
          <a:r>
            <a:rPr lang="ru-RU" sz="1400" dirty="0" smtClean="0"/>
            <a:t>в  соответствии с установленным порядком</a:t>
          </a:r>
          <a:endParaRPr lang="ru-RU" sz="1400" dirty="0"/>
        </a:p>
      </dgm:t>
    </dgm:pt>
    <dgm:pt modelId="{729B6E33-8746-4EAF-98F4-B29BC66365E7}" type="parTrans" cxnId="{972A58A4-15BF-47FD-B352-33C42813E3AA}">
      <dgm:prSet/>
      <dgm:spPr/>
      <dgm:t>
        <a:bodyPr/>
        <a:lstStyle/>
        <a:p>
          <a:endParaRPr lang="ru-RU"/>
        </a:p>
      </dgm:t>
    </dgm:pt>
    <dgm:pt modelId="{068EA98D-82BF-4493-AB71-97952ACA05C4}" type="sibTrans" cxnId="{972A58A4-15BF-47FD-B352-33C42813E3AA}">
      <dgm:prSet/>
      <dgm:spPr/>
      <dgm:t>
        <a:bodyPr/>
        <a:lstStyle/>
        <a:p>
          <a:endParaRPr lang="ru-RU"/>
        </a:p>
      </dgm:t>
    </dgm:pt>
    <dgm:pt modelId="{E9DB5DA9-7DAF-4407-9C78-FE468DB48D4C}" type="pres">
      <dgm:prSet presAssocID="{854C8E1D-8B37-496F-B0FF-44E39439B339}" presName="Name0" presStyleCnt="0">
        <dgm:presLayoutVars>
          <dgm:chPref val="3"/>
          <dgm:dir/>
          <dgm:animLvl val="lvl"/>
          <dgm:resizeHandles/>
        </dgm:presLayoutVars>
      </dgm:prSet>
      <dgm:spPr/>
      <dgm:t>
        <a:bodyPr/>
        <a:lstStyle/>
        <a:p>
          <a:endParaRPr lang="ru-RU"/>
        </a:p>
      </dgm:t>
    </dgm:pt>
    <dgm:pt modelId="{C82A48DB-57C7-4BB1-A69B-5B3F03758B3E}" type="pres">
      <dgm:prSet presAssocID="{081DC7E3-ECCA-42E4-B796-2D756967335D}" presName="horFlow" presStyleCnt="0"/>
      <dgm:spPr/>
      <dgm:t>
        <a:bodyPr/>
        <a:lstStyle/>
        <a:p>
          <a:endParaRPr lang="ru-RU"/>
        </a:p>
      </dgm:t>
    </dgm:pt>
    <dgm:pt modelId="{C680525D-D52D-4D70-A27E-9CD23C6E03DA}" type="pres">
      <dgm:prSet presAssocID="{081DC7E3-ECCA-42E4-B796-2D756967335D}" presName="bigChev" presStyleLbl="node1" presStyleIdx="0" presStyleCnt="3" custScaleX="185002" custScaleY="108250" custLinFactNeighborX="-221" custLinFactNeighborY="15988"/>
      <dgm:spPr/>
      <dgm:t>
        <a:bodyPr/>
        <a:lstStyle/>
        <a:p>
          <a:endParaRPr lang="ru-RU"/>
        </a:p>
      </dgm:t>
    </dgm:pt>
    <dgm:pt modelId="{BC75FAFD-3FE5-44B1-BB82-1B13F92608DF}" type="pres">
      <dgm:prSet presAssocID="{D2B7C267-36AF-433C-8843-A9A8333A8470}" presName="parTrans" presStyleCnt="0"/>
      <dgm:spPr/>
      <dgm:t>
        <a:bodyPr/>
        <a:lstStyle/>
        <a:p>
          <a:endParaRPr lang="ru-RU"/>
        </a:p>
      </dgm:t>
    </dgm:pt>
    <dgm:pt modelId="{50970D35-F258-4FC3-AE98-367242FACD8C}" type="pres">
      <dgm:prSet presAssocID="{C600CB97-41F9-4D93-952C-E2D0C42C41A4}" presName="node" presStyleLbl="alignAccFollowNode1" presStyleIdx="0" presStyleCnt="3" custScaleX="322254" custScaleY="120427" custLinFactNeighborX="29945" custLinFactNeighborY="25932">
        <dgm:presLayoutVars>
          <dgm:bulletEnabled val="1"/>
        </dgm:presLayoutVars>
      </dgm:prSet>
      <dgm:spPr/>
      <dgm:t>
        <a:bodyPr/>
        <a:lstStyle/>
        <a:p>
          <a:endParaRPr lang="ru-RU"/>
        </a:p>
      </dgm:t>
    </dgm:pt>
    <dgm:pt modelId="{1A1BD7CC-F765-4136-A7D9-F400909459AF}" type="pres">
      <dgm:prSet presAssocID="{081DC7E3-ECCA-42E4-B796-2D756967335D}" presName="vSp" presStyleCnt="0"/>
      <dgm:spPr/>
      <dgm:t>
        <a:bodyPr/>
        <a:lstStyle/>
        <a:p>
          <a:endParaRPr lang="ru-RU"/>
        </a:p>
      </dgm:t>
    </dgm:pt>
    <dgm:pt modelId="{66B9E081-6558-4739-8482-4F1FAB60B2EE}" type="pres">
      <dgm:prSet presAssocID="{EC72F0F0-F710-40BA-86D3-EB6C3E9F0F06}" presName="horFlow" presStyleCnt="0"/>
      <dgm:spPr/>
      <dgm:t>
        <a:bodyPr/>
        <a:lstStyle/>
        <a:p>
          <a:endParaRPr lang="ru-RU"/>
        </a:p>
      </dgm:t>
    </dgm:pt>
    <dgm:pt modelId="{AF0258BC-1B53-431C-B795-6B4CD94FE94F}" type="pres">
      <dgm:prSet presAssocID="{EC72F0F0-F710-40BA-86D3-EB6C3E9F0F06}" presName="bigChev" presStyleLbl="node1" presStyleIdx="1" presStyleCnt="3" custScaleX="186056" custScaleY="113982" custLinFactNeighborX="-428" custLinFactNeighborY="7545"/>
      <dgm:spPr/>
      <dgm:t>
        <a:bodyPr/>
        <a:lstStyle/>
        <a:p>
          <a:endParaRPr lang="ru-RU"/>
        </a:p>
      </dgm:t>
    </dgm:pt>
    <dgm:pt modelId="{E8A43247-EA1E-4275-A11C-F25C23ADF8EA}" type="pres">
      <dgm:prSet presAssocID="{67C7C08D-695D-4182-9425-82FDC6AA9D82}" presName="parTrans" presStyleCnt="0"/>
      <dgm:spPr/>
      <dgm:t>
        <a:bodyPr/>
        <a:lstStyle/>
        <a:p>
          <a:endParaRPr lang="ru-RU"/>
        </a:p>
      </dgm:t>
    </dgm:pt>
    <dgm:pt modelId="{66457001-3591-4CA7-8893-25DA04DD1D4F}" type="pres">
      <dgm:prSet presAssocID="{81F626CD-61B3-4F42-A759-EEB862A2ACC2}" presName="node" presStyleLbl="alignAccFollowNode1" presStyleIdx="1" presStyleCnt="3" custScaleX="326248" custScaleY="131751" custLinFactNeighborX="428" custLinFactNeighborY="11879">
        <dgm:presLayoutVars>
          <dgm:bulletEnabled val="1"/>
        </dgm:presLayoutVars>
      </dgm:prSet>
      <dgm:spPr/>
      <dgm:t>
        <a:bodyPr/>
        <a:lstStyle/>
        <a:p>
          <a:endParaRPr lang="ru-RU"/>
        </a:p>
      </dgm:t>
    </dgm:pt>
    <dgm:pt modelId="{688889D4-3F75-4D2D-A15E-A9159C4765CF}" type="pres">
      <dgm:prSet presAssocID="{EC72F0F0-F710-40BA-86D3-EB6C3E9F0F06}" presName="vSp" presStyleCnt="0"/>
      <dgm:spPr/>
      <dgm:t>
        <a:bodyPr/>
        <a:lstStyle/>
        <a:p>
          <a:endParaRPr lang="ru-RU"/>
        </a:p>
      </dgm:t>
    </dgm:pt>
    <dgm:pt modelId="{11968338-6E8F-4BAC-89C8-FBF1D1AE6DF5}" type="pres">
      <dgm:prSet presAssocID="{3DE2487C-547F-4FD2-B099-8572246F07ED}" presName="horFlow" presStyleCnt="0"/>
      <dgm:spPr/>
      <dgm:t>
        <a:bodyPr/>
        <a:lstStyle/>
        <a:p>
          <a:endParaRPr lang="ru-RU"/>
        </a:p>
      </dgm:t>
    </dgm:pt>
    <dgm:pt modelId="{758F41D4-F343-4212-9C44-225CE1BB866A}" type="pres">
      <dgm:prSet presAssocID="{3DE2487C-547F-4FD2-B099-8572246F07ED}" presName="bigChev" presStyleLbl="node1" presStyleIdx="2" presStyleCnt="3" custScaleX="185744" custScaleY="111286" custLinFactNeighborX="-428" custLinFactNeighborY="1798"/>
      <dgm:spPr/>
      <dgm:t>
        <a:bodyPr/>
        <a:lstStyle/>
        <a:p>
          <a:endParaRPr lang="ru-RU"/>
        </a:p>
      </dgm:t>
    </dgm:pt>
    <dgm:pt modelId="{3C8D6CE6-E7CF-4248-A7ED-B1EF97684B30}" type="pres">
      <dgm:prSet presAssocID="{729B6E33-8746-4EAF-98F4-B29BC66365E7}" presName="parTrans" presStyleCnt="0"/>
      <dgm:spPr/>
      <dgm:t>
        <a:bodyPr/>
        <a:lstStyle/>
        <a:p>
          <a:endParaRPr lang="ru-RU"/>
        </a:p>
      </dgm:t>
    </dgm:pt>
    <dgm:pt modelId="{18D8DB58-128E-42D8-96E3-5E1A52BBF58B}" type="pres">
      <dgm:prSet presAssocID="{8519A7EF-9B1C-42E1-A83C-7DFC9639F34E}" presName="node" presStyleLbl="alignAccFollowNode1" presStyleIdx="2" presStyleCnt="3" custScaleX="326429" custScaleY="133000" custLinFactNeighborX="-10849" custLinFactNeighborY="2706">
        <dgm:presLayoutVars>
          <dgm:bulletEnabled val="1"/>
        </dgm:presLayoutVars>
      </dgm:prSet>
      <dgm:spPr/>
      <dgm:t>
        <a:bodyPr/>
        <a:lstStyle/>
        <a:p>
          <a:endParaRPr lang="ru-RU"/>
        </a:p>
      </dgm:t>
    </dgm:pt>
  </dgm:ptLst>
  <dgm:cxnLst>
    <dgm:cxn modelId="{5170597C-20F8-4EED-A434-EB6371A777FF}" srcId="{081DC7E3-ECCA-42E4-B796-2D756967335D}" destId="{C600CB97-41F9-4D93-952C-E2D0C42C41A4}" srcOrd="0" destOrd="0" parTransId="{D2B7C267-36AF-433C-8843-A9A8333A8470}" sibTransId="{D2A55BA4-0B81-4A09-8F04-77EB4E1E468E}"/>
    <dgm:cxn modelId="{FEF9C3E6-BA0C-41A4-B610-3B34F9F7DC95}" type="presOf" srcId="{81F626CD-61B3-4F42-A759-EEB862A2ACC2}" destId="{66457001-3591-4CA7-8893-25DA04DD1D4F}" srcOrd="0" destOrd="0" presId="urn:microsoft.com/office/officeart/2005/8/layout/lProcess3"/>
    <dgm:cxn modelId="{0A2B8059-25D6-4745-A119-7497CCD0692E}" srcId="{EC72F0F0-F710-40BA-86D3-EB6C3E9F0F06}" destId="{81F626CD-61B3-4F42-A759-EEB862A2ACC2}" srcOrd="0" destOrd="0" parTransId="{67C7C08D-695D-4182-9425-82FDC6AA9D82}" sibTransId="{417B95DE-8D60-4EB8-A736-CEA1CAC46B21}"/>
    <dgm:cxn modelId="{2049CE5B-4E10-4F98-A1B6-CEBE73AC2EB0}" type="presOf" srcId="{EC72F0F0-F710-40BA-86D3-EB6C3E9F0F06}" destId="{AF0258BC-1B53-431C-B795-6B4CD94FE94F}" srcOrd="0" destOrd="0" presId="urn:microsoft.com/office/officeart/2005/8/layout/lProcess3"/>
    <dgm:cxn modelId="{B2A84A66-964F-4F0B-834E-CCA1FC2E5182}" type="presOf" srcId="{854C8E1D-8B37-496F-B0FF-44E39439B339}" destId="{E9DB5DA9-7DAF-4407-9C78-FE468DB48D4C}" srcOrd="0" destOrd="0" presId="urn:microsoft.com/office/officeart/2005/8/layout/lProcess3"/>
    <dgm:cxn modelId="{DEFFF3BE-7CEA-406E-BD91-9E68AE302CD6}" type="presOf" srcId="{3DE2487C-547F-4FD2-B099-8572246F07ED}" destId="{758F41D4-F343-4212-9C44-225CE1BB866A}" srcOrd="0" destOrd="0" presId="urn:microsoft.com/office/officeart/2005/8/layout/lProcess3"/>
    <dgm:cxn modelId="{972A58A4-15BF-47FD-B352-33C42813E3AA}" srcId="{3DE2487C-547F-4FD2-B099-8572246F07ED}" destId="{8519A7EF-9B1C-42E1-A83C-7DFC9639F34E}" srcOrd="0" destOrd="0" parTransId="{729B6E33-8746-4EAF-98F4-B29BC66365E7}" sibTransId="{068EA98D-82BF-4493-AB71-97952ACA05C4}"/>
    <dgm:cxn modelId="{3A3823A1-E56B-44AE-AE02-1EE5DD59DFCC}" type="presOf" srcId="{C600CB97-41F9-4D93-952C-E2D0C42C41A4}" destId="{50970D35-F258-4FC3-AE98-367242FACD8C}" srcOrd="0" destOrd="0" presId="urn:microsoft.com/office/officeart/2005/8/layout/lProcess3"/>
    <dgm:cxn modelId="{1646EBB2-41D5-4C16-A8FD-2EE49FA720D7}" srcId="{854C8E1D-8B37-496F-B0FF-44E39439B339}" destId="{081DC7E3-ECCA-42E4-B796-2D756967335D}" srcOrd="0" destOrd="0" parTransId="{D754BE86-E83D-4EAE-BBD5-E77798F29B76}" sibTransId="{63714123-5753-4E0D-92C9-20A5576B0FF0}"/>
    <dgm:cxn modelId="{E9512101-8A6B-4A06-B8A8-4AF0BDAD30F2}" srcId="{854C8E1D-8B37-496F-B0FF-44E39439B339}" destId="{3DE2487C-547F-4FD2-B099-8572246F07ED}" srcOrd="2" destOrd="0" parTransId="{550A45B1-AF85-4137-948A-CB89C9DD6EF6}" sibTransId="{0A20F751-A644-4E42-8124-580EF24EF125}"/>
    <dgm:cxn modelId="{E5654690-3B18-4887-86D1-AE23E3620E39}" srcId="{854C8E1D-8B37-496F-B0FF-44E39439B339}" destId="{EC72F0F0-F710-40BA-86D3-EB6C3E9F0F06}" srcOrd="1" destOrd="0" parTransId="{8C72BC23-2067-4C50-93B7-F6414BD26644}" sibTransId="{73EAB5CA-8E18-419E-BF90-0136B53414CD}"/>
    <dgm:cxn modelId="{FB180DD8-5405-43EA-B411-78AC8240755B}" type="presOf" srcId="{081DC7E3-ECCA-42E4-B796-2D756967335D}" destId="{C680525D-D52D-4D70-A27E-9CD23C6E03DA}" srcOrd="0" destOrd="0" presId="urn:microsoft.com/office/officeart/2005/8/layout/lProcess3"/>
    <dgm:cxn modelId="{9D387AC8-9115-475C-BAEA-0CCB1CB1F72E}" type="presOf" srcId="{8519A7EF-9B1C-42E1-A83C-7DFC9639F34E}" destId="{18D8DB58-128E-42D8-96E3-5E1A52BBF58B}" srcOrd="0" destOrd="0" presId="urn:microsoft.com/office/officeart/2005/8/layout/lProcess3"/>
    <dgm:cxn modelId="{14F739E9-0606-4E21-B4AC-E3FC2BF80533}" type="presParOf" srcId="{E9DB5DA9-7DAF-4407-9C78-FE468DB48D4C}" destId="{C82A48DB-57C7-4BB1-A69B-5B3F03758B3E}" srcOrd="0" destOrd="0" presId="urn:microsoft.com/office/officeart/2005/8/layout/lProcess3"/>
    <dgm:cxn modelId="{BDDD8A42-5A07-48BF-AE08-4C16C49ED4EC}" type="presParOf" srcId="{C82A48DB-57C7-4BB1-A69B-5B3F03758B3E}" destId="{C680525D-D52D-4D70-A27E-9CD23C6E03DA}" srcOrd="0" destOrd="0" presId="urn:microsoft.com/office/officeart/2005/8/layout/lProcess3"/>
    <dgm:cxn modelId="{8CEAF91C-2D98-4E8D-85CE-35C6EEC7CA79}" type="presParOf" srcId="{C82A48DB-57C7-4BB1-A69B-5B3F03758B3E}" destId="{BC75FAFD-3FE5-44B1-BB82-1B13F92608DF}" srcOrd="1" destOrd="0" presId="urn:microsoft.com/office/officeart/2005/8/layout/lProcess3"/>
    <dgm:cxn modelId="{B774221F-34A3-459C-B479-0E12626E9A55}" type="presParOf" srcId="{C82A48DB-57C7-4BB1-A69B-5B3F03758B3E}" destId="{50970D35-F258-4FC3-AE98-367242FACD8C}" srcOrd="2" destOrd="0" presId="urn:microsoft.com/office/officeart/2005/8/layout/lProcess3"/>
    <dgm:cxn modelId="{E45A62E5-A147-4665-9D2D-122C37D1F460}" type="presParOf" srcId="{E9DB5DA9-7DAF-4407-9C78-FE468DB48D4C}" destId="{1A1BD7CC-F765-4136-A7D9-F400909459AF}" srcOrd="1" destOrd="0" presId="urn:microsoft.com/office/officeart/2005/8/layout/lProcess3"/>
    <dgm:cxn modelId="{0F6B905C-380C-4CEC-A808-3D30C96E8FA1}" type="presParOf" srcId="{E9DB5DA9-7DAF-4407-9C78-FE468DB48D4C}" destId="{66B9E081-6558-4739-8482-4F1FAB60B2EE}" srcOrd="2" destOrd="0" presId="urn:microsoft.com/office/officeart/2005/8/layout/lProcess3"/>
    <dgm:cxn modelId="{7252B7FE-AD70-4043-B8AC-DE56FB1381B3}" type="presParOf" srcId="{66B9E081-6558-4739-8482-4F1FAB60B2EE}" destId="{AF0258BC-1B53-431C-B795-6B4CD94FE94F}" srcOrd="0" destOrd="0" presId="urn:microsoft.com/office/officeart/2005/8/layout/lProcess3"/>
    <dgm:cxn modelId="{34F200F1-8D64-4BAA-9BF3-529DEEF156A4}" type="presParOf" srcId="{66B9E081-6558-4739-8482-4F1FAB60B2EE}" destId="{E8A43247-EA1E-4275-A11C-F25C23ADF8EA}" srcOrd="1" destOrd="0" presId="urn:microsoft.com/office/officeart/2005/8/layout/lProcess3"/>
    <dgm:cxn modelId="{66971D76-C86A-416A-AE46-7DB49A61DD83}" type="presParOf" srcId="{66B9E081-6558-4739-8482-4F1FAB60B2EE}" destId="{66457001-3591-4CA7-8893-25DA04DD1D4F}" srcOrd="2" destOrd="0" presId="urn:microsoft.com/office/officeart/2005/8/layout/lProcess3"/>
    <dgm:cxn modelId="{C0903828-5BEC-4C80-92A9-17EBBD103FB5}" type="presParOf" srcId="{E9DB5DA9-7DAF-4407-9C78-FE468DB48D4C}" destId="{688889D4-3F75-4D2D-A15E-A9159C4765CF}" srcOrd="3" destOrd="0" presId="urn:microsoft.com/office/officeart/2005/8/layout/lProcess3"/>
    <dgm:cxn modelId="{D7400A2B-86F8-464F-9D3E-1A5D3F208831}" type="presParOf" srcId="{E9DB5DA9-7DAF-4407-9C78-FE468DB48D4C}" destId="{11968338-6E8F-4BAC-89C8-FBF1D1AE6DF5}" srcOrd="4" destOrd="0" presId="urn:microsoft.com/office/officeart/2005/8/layout/lProcess3"/>
    <dgm:cxn modelId="{9DBD66E1-7736-41CE-875C-37FE90379816}" type="presParOf" srcId="{11968338-6E8F-4BAC-89C8-FBF1D1AE6DF5}" destId="{758F41D4-F343-4212-9C44-225CE1BB866A}" srcOrd="0" destOrd="0" presId="urn:microsoft.com/office/officeart/2005/8/layout/lProcess3"/>
    <dgm:cxn modelId="{7AF597F9-FB01-4F87-803D-8B5564DA97F0}" type="presParOf" srcId="{11968338-6E8F-4BAC-89C8-FBF1D1AE6DF5}" destId="{3C8D6CE6-E7CF-4248-A7ED-B1EF97684B30}" srcOrd="1" destOrd="0" presId="urn:microsoft.com/office/officeart/2005/8/layout/lProcess3"/>
    <dgm:cxn modelId="{E47C4F12-72E6-4744-A1C6-F91A1F7E8AA0}" type="presParOf" srcId="{11968338-6E8F-4BAC-89C8-FBF1D1AE6DF5}" destId="{18D8DB58-128E-42D8-96E3-5E1A52BBF58B}" srcOrd="2" destOrd="0" presId="urn:microsoft.com/office/officeart/2005/8/layout/lProcess3"/>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11172-05AA-44A4-9FDC-261B58F2F4CF}"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ru-RU"/>
        </a:p>
      </dgm:t>
    </dgm:pt>
    <dgm:pt modelId="{27F8651E-C4A8-49E5-9E7C-3CEFCF59EA05}">
      <dgm:prSet phldrT="[Текст]" custT="1">
        <dgm:style>
          <a:lnRef idx="0">
            <a:schemeClr val="accent6"/>
          </a:lnRef>
          <a:fillRef idx="3">
            <a:schemeClr val="accent6"/>
          </a:fillRef>
          <a:effectRef idx="3">
            <a:schemeClr val="accent6"/>
          </a:effectRef>
          <a:fontRef idx="minor">
            <a:schemeClr val="lt1"/>
          </a:fontRef>
        </dgm:style>
      </dgm:prSet>
      <dgm:spPr>
        <a:ln/>
      </dgm:spPr>
      <dgm:t>
        <a:bodyPr/>
        <a:lstStyle/>
        <a:p>
          <a:r>
            <a:rPr lang="ru-RU" sz="1400" b="1" dirty="0" smtClean="0">
              <a:effectLst>
                <a:outerShdw blurRad="38100" dist="38100" dir="2700000" algn="tl">
                  <a:srgbClr val="000000">
                    <a:alpha val="43137"/>
                  </a:srgbClr>
                </a:outerShdw>
              </a:effectLst>
            </a:rPr>
            <a:t>Составление </a:t>
          </a:r>
          <a:br>
            <a:rPr lang="ru-RU" sz="1400" b="1" dirty="0" smtClean="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бюджетной отчетности  </a:t>
          </a:r>
          <a:endParaRPr lang="ru-RU" sz="1400" b="1" dirty="0">
            <a:effectLst>
              <a:outerShdw blurRad="38100" dist="38100" dir="2700000" algn="tl">
                <a:srgbClr val="000000">
                  <a:alpha val="43137"/>
                </a:srgbClr>
              </a:outerShdw>
            </a:effectLst>
          </a:endParaRPr>
        </a:p>
      </dgm:t>
    </dgm:pt>
    <dgm:pt modelId="{AAA469A6-1E9E-4DF8-84DB-CFDA0C677865}" type="parTrans" cxnId="{4F111E4C-2C88-457B-88A3-D0E4FED76A8A}">
      <dgm:prSet/>
      <dgm:spPr/>
      <dgm:t>
        <a:bodyPr/>
        <a:lstStyle/>
        <a:p>
          <a:endParaRPr lang="ru-RU"/>
        </a:p>
      </dgm:t>
    </dgm:pt>
    <dgm:pt modelId="{2C49258C-926B-42CB-9A6B-DFB5FE061E2A}" type="sibTrans" cxnId="{4F111E4C-2C88-457B-88A3-D0E4FED76A8A}">
      <dgm:prSet/>
      <dgm:spPr/>
      <dgm:t>
        <a:bodyPr/>
        <a:lstStyle/>
        <a:p>
          <a:endParaRPr lang="ru-RU"/>
        </a:p>
      </dgm:t>
    </dgm:pt>
    <dgm:pt modelId="{44DE12AC-C488-42A4-B122-DA82210F6323}">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400" dirty="0" smtClean="0"/>
            <a:t>Главные распорядители бюджетных </a:t>
          </a:r>
          <a:br>
            <a:rPr lang="ru-RU" sz="1400" dirty="0" smtClean="0"/>
          </a:br>
          <a:r>
            <a:rPr lang="ru-RU" sz="1400" dirty="0" smtClean="0"/>
            <a:t>средств, главные администраторы доходов</a:t>
          </a:r>
          <a:endParaRPr lang="ru-RU" sz="1400" dirty="0"/>
        </a:p>
      </dgm:t>
    </dgm:pt>
    <dgm:pt modelId="{DD2B7B8E-DB5D-4DBF-808D-794F1CAA01C2}" type="parTrans" cxnId="{4CC3E3C6-C7E9-4D6F-87B0-A6300E4680DC}">
      <dgm:prSet/>
      <dgm:spPr/>
      <dgm:t>
        <a:bodyPr/>
        <a:lstStyle/>
        <a:p>
          <a:endParaRPr lang="ru-RU"/>
        </a:p>
      </dgm:t>
    </dgm:pt>
    <dgm:pt modelId="{BC91D86D-0BE3-4738-9899-D12633F37BA5}" type="sibTrans" cxnId="{4CC3E3C6-C7E9-4D6F-87B0-A6300E4680DC}">
      <dgm:prSet/>
      <dgm:spPr/>
      <dgm:t>
        <a:bodyPr/>
        <a:lstStyle/>
        <a:p>
          <a:endParaRPr lang="ru-RU"/>
        </a:p>
      </dgm:t>
    </dgm:pt>
    <dgm:pt modelId="{B54E6629-758A-471B-8DD7-F4D2365BCA31}">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400" b="1" dirty="0" smtClean="0"/>
            <a:t>Составление сводной бюджетной отчетности по  району</a:t>
          </a:r>
          <a:endParaRPr lang="ru-RU" sz="1400" b="1" dirty="0"/>
        </a:p>
      </dgm:t>
    </dgm:pt>
    <dgm:pt modelId="{DA64E440-D209-4EF1-8754-06E1DB532CBF}" type="parTrans" cxnId="{742E781A-DB00-491D-AEE7-E8366AC63915}">
      <dgm:prSet/>
      <dgm:spPr/>
      <dgm:t>
        <a:bodyPr/>
        <a:lstStyle/>
        <a:p>
          <a:endParaRPr lang="ru-RU"/>
        </a:p>
      </dgm:t>
    </dgm:pt>
    <dgm:pt modelId="{A372DD14-9A3F-4FD0-A742-BBA17E1FDD10}" type="sibTrans" cxnId="{742E781A-DB00-491D-AEE7-E8366AC63915}">
      <dgm:prSet/>
      <dgm:spPr/>
      <dgm:t>
        <a:bodyPr/>
        <a:lstStyle/>
        <a:p>
          <a:endParaRPr lang="ru-RU"/>
        </a:p>
      </dgm:t>
    </dgm:pt>
    <dgm:pt modelId="{A9F4B4C7-F207-44A7-8C7E-C2B39EC45132}">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400" dirty="0" smtClean="0"/>
            <a:t>Финансовое управление муниципального района</a:t>
          </a:r>
          <a:endParaRPr lang="ru-RU" sz="1400" dirty="0"/>
        </a:p>
      </dgm:t>
    </dgm:pt>
    <dgm:pt modelId="{AA52A90E-0719-4ED0-A6D6-C5C8192C607A}" type="parTrans" cxnId="{64073A24-5793-4E95-82F5-66CB30BCD19C}">
      <dgm:prSet/>
      <dgm:spPr/>
      <dgm:t>
        <a:bodyPr/>
        <a:lstStyle/>
        <a:p>
          <a:endParaRPr lang="ru-RU"/>
        </a:p>
      </dgm:t>
    </dgm:pt>
    <dgm:pt modelId="{68C7F460-2474-4A19-BFC6-23FF64382BEA}" type="sibTrans" cxnId="{64073A24-5793-4E95-82F5-66CB30BCD19C}">
      <dgm:prSet/>
      <dgm:spPr/>
      <dgm:t>
        <a:bodyPr/>
        <a:lstStyle/>
        <a:p>
          <a:endParaRPr lang="ru-RU"/>
        </a:p>
      </dgm:t>
    </dgm:pt>
    <dgm:pt modelId="{8116E340-D1EC-423E-A086-42FD7DE60275}">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300" b="1" dirty="0" smtClean="0"/>
            <a:t>Представление годового отчета об </a:t>
          </a:r>
          <a:br>
            <a:rPr lang="ru-RU" sz="1300" b="1" dirty="0" smtClean="0"/>
          </a:br>
          <a:r>
            <a:rPr lang="ru-RU" sz="1300" b="1" dirty="0" smtClean="0"/>
            <a:t>исполнении бюджета для внешней </a:t>
          </a:r>
          <a:br>
            <a:rPr lang="ru-RU" sz="1300" b="1" dirty="0" smtClean="0"/>
          </a:br>
          <a:r>
            <a:rPr lang="ru-RU" sz="1300" b="1" dirty="0" smtClean="0"/>
            <a:t>проверки и подготовки заключения </a:t>
          </a:r>
          <a:br>
            <a:rPr lang="ru-RU" sz="1300" b="1" dirty="0" smtClean="0"/>
          </a:br>
          <a:r>
            <a:rPr lang="ru-RU" sz="1300" b="1" dirty="0" smtClean="0"/>
            <a:t>на него</a:t>
          </a:r>
          <a:endParaRPr lang="ru-RU" sz="1300" b="1" dirty="0"/>
        </a:p>
      </dgm:t>
    </dgm:pt>
    <dgm:pt modelId="{6E1E320B-4DC4-410C-8C13-0DD0D69441AF}" type="parTrans" cxnId="{68D13A89-261F-4A80-B5E9-BF87AFA9DB9A}">
      <dgm:prSet/>
      <dgm:spPr/>
      <dgm:t>
        <a:bodyPr/>
        <a:lstStyle/>
        <a:p>
          <a:endParaRPr lang="ru-RU"/>
        </a:p>
      </dgm:t>
    </dgm:pt>
    <dgm:pt modelId="{876F30EA-A34B-468C-B0A1-0BAB0623FD63}" type="sibTrans" cxnId="{68D13A89-261F-4A80-B5E9-BF87AFA9DB9A}">
      <dgm:prSet/>
      <dgm:spPr/>
      <dgm:t>
        <a:bodyPr/>
        <a:lstStyle/>
        <a:p>
          <a:endParaRPr lang="ru-RU"/>
        </a:p>
      </dgm:t>
    </dgm:pt>
    <dgm:pt modelId="{92DA8EC1-A8CD-4E04-8017-07405469A709}">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400" dirty="0" smtClean="0"/>
            <a:t>Администрация муниципального района (уполномочен - финансовое управление)</a:t>
          </a:r>
          <a:endParaRPr lang="ru-RU" sz="1400" dirty="0"/>
        </a:p>
      </dgm:t>
    </dgm:pt>
    <dgm:pt modelId="{2FCABE06-3F76-4870-9D88-26A41B58C70C}" type="parTrans" cxnId="{EF01CEA2-7AF5-4781-A913-B8353E3A4C49}">
      <dgm:prSet/>
      <dgm:spPr/>
      <dgm:t>
        <a:bodyPr/>
        <a:lstStyle/>
        <a:p>
          <a:endParaRPr lang="ru-RU"/>
        </a:p>
      </dgm:t>
    </dgm:pt>
    <dgm:pt modelId="{FA2FBB13-C5AC-40F6-B31D-D01E2AFDCC55}" type="sibTrans" cxnId="{EF01CEA2-7AF5-4781-A913-B8353E3A4C49}">
      <dgm:prSet/>
      <dgm:spPr/>
      <dgm:t>
        <a:bodyPr/>
        <a:lstStyle/>
        <a:p>
          <a:endParaRPr lang="ru-RU"/>
        </a:p>
      </dgm:t>
    </dgm:pt>
    <dgm:pt modelId="{5487D2C6-FE25-4553-A2FB-456B83DFA005}" type="pres">
      <dgm:prSet presAssocID="{41511172-05AA-44A4-9FDC-261B58F2F4CF}" presName="Name0" presStyleCnt="0">
        <dgm:presLayoutVars>
          <dgm:chPref val="3"/>
          <dgm:dir/>
          <dgm:animLvl val="lvl"/>
          <dgm:resizeHandles/>
        </dgm:presLayoutVars>
      </dgm:prSet>
      <dgm:spPr/>
      <dgm:t>
        <a:bodyPr/>
        <a:lstStyle/>
        <a:p>
          <a:endParaRPr lang="ru-RU"/>
        </a:p>
      </dgm:t>
    </dgm:pt>
    <dgm:pt modelId="{859375C5-F60A-4127-A2F5-B7C55FF25B86}" type="pres">
      <dgm:prSet presAssocID="{27F8651E-C4A8-49E5-9E7C-3CEFCF59EA05}" presName="horFlow" presStyleCnt="0"/>
      <dgm:spPr/>
      <dgm:t>
        <a:bodyPr/>
        <a:lstStyle/>
        <a:p>
          <a:endParaRPr lang="ru-RU"/>
        </a:p>
      </dgm:t>
    </dgm:pt>
    <dgm:pt modelId="{7AB7F3B0-C1F6-4683-B28A-3186022A09EB}" type="pres">
      <dgm:prSet presAssocID="{27F8651E-C4A8-49E5-9E7C-3CEFCF59EA05}" presName="bigChev" presStyleLbl="node1" presStyleIdx="0" presStyleCnt="3" custScaleX="149457" custScaleY="82107" custLinFactX="-22120" custLinFactNeighborX="-100000" custLinFactNeighborY="13802"/>
      <dgm:spPr/>
      <dgm:t>
        <a:bodyPr/>
        <a:lstStyle/>
        <a:p>
          <a:endParaRPr lang="ru-RU"/>
        </a:p>
      </dgm:t>
    </dgm:pt>
    <dgm:pt modelId="{1A61690B-9A20-42AB-9E39-4B0142599577}" type="pres">
      <dgm:prSet presAssocID="{DD2B7B8E-DB5D-4DBF-808D-794F1CAA01C2}" presName="parTrans" presStyleCnt="0"/>
      <dgm:spPr/>
      <dgm:t>
        <a:bodyPr/>
        <a:lstStyle/>
        <a:p>
          <a:endParaRPr lang="ru-RU"/>
        </a:p>
      </dgm:t>
    </dgm:pt>
    <dgm:pt modelId="{12AD25C9-9B32-4EE3-B845-0F789264969A}" type="pres">
      <dgm:prSet presAssocID="{44DE12AC-C488-42A4-B122-DA82210F6323}" presName="node" presStyleLbl="alignAccFollowNode1" presStyleIdx="0" presStyleCnt="3" custScaleX="247572" custScaleY="93583" custLinFactNeighborX="46860" custLinFactNeighborY="21055">
        <dgm:presLayoutVars>
          <dgm:bulletEnabled val="1"/>
        </dgm:presLayoutVars>
      </dgm:prSet>
      <dgm:spPr/>
      <dgm:t>
        <a:bodyPr/>
        <a:lstStyle/>
        <a:p>
          <a:endParaRPr lang="ru-RU"/>
        </a:p>
      </dgm:t>
    </dgm:pt>
    <dgm:pt modelId="{88671CB5-CACD-43AB-A3A2-1E4EAAA0FFD7}" type="pres">
      <dgm:prSet presAssocID="{27F8651E-C4A8-49E5-9E7C-3CEFCF59EA05}" presName="vSp" presStyleCnt="0"/>
      <dgm:spPr/>
      <dgm:t>
        <a:bodyPr/>
        <a:lstStyle/>
        <a:p>
          <a:endParaRPr lang="ru-RU"/>
        </a:p>
      </dgm:t>
    </dgm:pt>
    <dgm:pt modelId="{73580085-0ACE-44DF-95DD-A0FC1214AFDE}" type="pres">
      <dgm:prSet presAssocID="{B54E6629-758A-471B-8DD7-F4D2365BCA31}" presName="horFlow" presStyleCnt="0"/>
      <dgm:spPr/>
      <dgm:t>
        <a:bodyPr/>
        <a:lstStyle/>
        <a:p>
          <a:endParaRPr lang="ru-RU"/>
        </a:p>
      </dgm:t>
    </dgm:pt>
    <dgm:pt modelId="{DF080006-CBF2-4060-9065-063124F674DE}" type="pres">
      <dgm:prSet presAssocID="{B54E6629-758A-471B-8DD7-F4D2365BCA31}" presName="bigChev" presStyleLbl="node1" presStyleIdx="1" presStyleCnt="3" custScaleX="150025" custScaleY="73578" custLinFactX="-24798" custLinFactNeighborX="-100000" custLinFactNeighborY="5039"/>
      <dgm:spPr/>
      <dgm:t>
        <a:bodyPr/>
        <a:lstStyle/>
        <a:p>
          <a:endParaRPr lang="ru-RU"/>
        </a:p>
      </dgm:t>
    </dgm:pt>
    <dgm:pt modelId="{6720987C-60E7-4907-B514-36FB315E491E}" type="pres">
      <dgm:prSet presAssocID="{AA52A90E-0719-4ED0-A6D6-C5C8192C607A}" presName="parTrans" presStyleCnt="0"/>
      <dgm:spPr/>
      <dgm:t>
        <a:bodyPr/>
        <a:lstStyle/>
        <a:p>
          <a:endParaRPr lang="ru-RU"/>
        </a:p>
      </dgm:t>
    </dgm:pt>
    <dgm:pt modelId="{D704AC16-CD65-4143-BDAE-09978379ECA6}" type="pres">
      <dgm:prSet presAssocID="{A9F4B4C7-F207-44A7-8C7E-C2B39EC45132}" presName="node" presStyleLbl="alignAccFollowNode1" presStyleIdx="1" presStyleCnt="3" custScaleX="246552" custScaleY="89668" custLinFactX="21084" custLinFactNeighborX="100000" custLinFactNeighborY="8466">
        <dgm:presLayoutVars>
          <dgm:bulletEnabled val="1"/>
        </dgm:presLayoutVars>
      </dgm:prSet>
      <dgm:spPr/>
      <dgm:t>
        <a:bodyPr/>
        <a:lstStyle/>
        <a:p>
          <a:endParaRPr lang="ru-RU"/>
        </a:p>
      </dgm:t>
    </dgm:pt>
    <dgm:pt modelId="{E9CC07CF-538D-4590-9987-62F7672C4ACF}" type="pres">
      <dgm:prSet presAssocID="{B54E6629-758A-471B-8DD7-F4D2365BCA31}" presName="vSp" presStyleCnt="0"/>
      <dgm:spPr/>
      <dgm:t>
        <a:bodyPr/>
        <a:lstStyle/>
        <a:p>
          <a:endParaRPr lang="ru-RU"/>
        </a:p>
      </dgm:t>
    </dgm:pt>
    <dgm:pt modelId="{6BB7090E-4A17-442B-939C-1D70A399C444}" type="pres">
      <dgm:prSet presAssocID="{8116E340-D1EC-423E-A086-42FD7DE60275}" presName="horFlow" presStyleCnt="0"/>
      <dgm:spPr/>
      <dgm:t>
        <a:bodyPr/>
        <a:lstStyle/>
        <a:p>
          <a:endParaRPr lang="ru-RU"/>
        </a:p>
      </dgm:t>
    </dgm:pt>
    <dgm:pt modelId="{2A0D1D7A-C5CC-4DB7-8EE5-0B9AC63C366B}" type="pres">
      <dgm:prSet presAssocID="{8116E340-D1EC-423E-A086-42FD7DE60275}" presName="bigChev" presStyleLbl="node1" presStyleIdx="2" presStyleCnt="3" custScaleX="151620" custScaleY="85986" custLinFactX="-22028" custLinFactNeighborX="-100000" custLinFactNeighborY="-4145"/>
      <dgm:spPr/>
      <dgm:t>
        <a:bodyPr/>
        <a:lstStyle/>
        <a:p>
          <a:endParaRPr lang="ru-RU"/>
        </a:p>
      </dgm:t>
    </dgm:pt>
    <dgm:pt modelId="{40230C87-0C78-40E1-94C3-908D8D27C29C}" type="pres">
      <dgm:prSet presAssocID="{2FCABE06-3F76-4870-9D88-26A41B58C70C}" presName="parTrans" presStyleCnt="0"/>
      <dgm:spPr/>
      <dgm:t>
        <a:bodyPr/>
        <a:lstStyle/>
        <a:p>
          <a:endParaRPr lang="ru-RU"/>
        </a:p>
      </dgm:t>
    </dgm:pt>
    <dgm:pt modelId="{E8C1506D-363F-4EEF-8028-E603290EFA79}" type="pres">
      <dgm:prSet presAssocID="{92DA8EC1-A8CD-4E04-8017-07405469A709}" presName="node" presStyleLbl="alignAccFollowNode1" presStyleIdx="2" presStyleCnt="3" custScaleX="247794" custScaleY="93451" custLinFactX="15497" custLinFactNeighborX="100000" custLinFactNeighborY="49">
        <dgm:presLayoutVars>
          <dgm:bulletEnabled val="1"/>
        </dgm:presLayoutVars>
      </dgm:prSet>
      <dgm:spPr/>
      <dgm:t>
        <a:bodyPr/>
        <a:lstStyle/>
        <a:p>
          <a:endParaRPr lang="ru-RU"/>
        </a:p>
      </dgm:t>
    </dgm:pt>
  </dgm:ptLst>
  <dgm:cxnLst>
    <dgm:cxn modelId="{4CC3E3C6-C7E9-4D6F-87B0-A6300E4680DC}" srcId="{27F8651E-C4A8-49E5-9E7C-3CEFCF59EA05}" destId="{44DE12AC-C488-42A4-B122-DA82210F6323}" srcOrd="0" destOrd="0" parTransId="{DD2B7B8E-DB5D-4DBF-808D-794F1CAA01C2}" sibTransId="{BC91D86D-0BE3-4738-9899-D12633F37BA5}"/>
    <dgm:cxn modelId="{64073A24-5793-4E95-82F5-66CB30BCD19C}" srcId="{B54E6629-758A-471B-8DD7-F4D2365BCA31}" destId="{A9F4B4C7-F207-44A7-8C7E-C2B39EC45132}" srcOrd="0" destOrd="0" parTransId="{AA52A90E-0719-4ED0-A6D6-C5C8192C607A}" sibTransId="{68C7F460-2474-4A19-BFC6-23FF64382BEA}"/>
    <dgm:cxn modelId="{A31184DA-1D8F-427A-85A8-B9CC8795837B}" type="presOf" srcId="{41511172-05AA-44A4-9FDC-261B58F2F4CF}" destId="{5487D2C6-FE25-4553-A2FB-456B83DFA005}" srcOrd="0" destOrd="0" presId="urn:microsoft.com/office/officeart/2005/8/layout/lProcess3"/>
    <dgm:cxn modelId="{E0A75187-B5AC-43D1-9C58-F50C2CCE823A}" type="presOf" srcId="{44DE12AC-C488-42A4-B122-DA82210F6323}" destId="{12AD25C9-9B32-4EE3-B845-0F789264969A}" srcOrd="0" destOrd="0" presId="urn:microsoft.com/office/officeart/2005/8/layout/lProcess3"/>
    <dgm:cxn modelId="{4F111E4C-2C88-457B-88A3-D0E4FED76A8A}" srcId="{41511172-05AA-44A4-9FDC-261B58F2F4CF}" destId="{27F8651E-C4A8-49E5-9E7C-3CEFCF59EA05}" srcOrd="0" destOrd="0" parTransId="{AAA469A6-1E9E-4DF8-84DB-CFDA0C677865}" sibTransId="{2C49258C-926B-42CB-9A6B-DFB5FE061E2A}"/>
    <dgm:cxn modelId="{002BA3D4-2278-46E6-93E0-7E9EE46AD3C0}" type="presOf" srcId="{B54E6629-758A-471B-8DD7-F4D2365BCA31}" destId="{DF080006-CBF2-4060-9065-063124F674DE}" srcOrd="0" destOrd="0" presId="urn:microsoft.com/office/officeart/2005/8/layout/lProcess3"/>
    <dgm:cxn modelId="{59CAA122-73BF-45F8-8515-6E922CBB7EE2}" type="presOf" srcId="{A9F4B4C7-F207-44A7-8C7E-C2B39EC45132}" destId="{D704AC16-CD65-4143-BDAE-09978379ECA6}" srcOrd="0" destOrd="0" presId="urn:microsoft.com/office/officeart/2005/8/layout/lProcess3"/>
    <dgm:cxn modelId="{5B3BC3AF-C29E-4DFD-BB21-08EC6608CD78}" type="presOf" srcId="{8116E340-D1EC-423E-A086-42FD7DE60275}" destId="{2A0D1D7A-C5CC-4DB7-8EE5-0B9AC63C366B}" srcOrd="0" destOrd="0" presId="urn:microsoft.com/office/officeart/2005/8/layout/lProcess3"/>
    <dgm:cxn modelId="{68D13A89-261F-4A80-B5E9-BF87AFA9DB9A}" srcId="{41511172-05AA-44A4-9FDC-261B58F2F4CF}" destId="{8116E340-D1EC-423E-A086-42FD7DE60275}" srcOrd="2" destOrd="0" parTransId="{6E1E320B-4DC4-410C-8C13-0DD0D69441AF}" sibTransId="{876F30EA-A34B-468C-B0A1-0BAB0623FD63}"/>
    <dgm:cxn modelId="{95296811-91BD-457E-B9CF-4C342CFF9ED1}" type="presOf" srcId="{27F8651E-C4A8-49E5-9E7C-3CEFCF59EA05}" destId="{7AB7F3B0-C1F6-4683-B28A-3186022A09EB}" srcOrd="0" destOrd="0" presId="urn:microsoft.com/office/officeart/2005/8/layout/lProcess3"/>
    <dgm:cxn modelId="{742E781A-DB00-491D-AEE7-E8366AC63915}" srcId="{41511172-05AA-44A4-9FDC-261B58F2F4CF}" destId="{B54E6629-758A-471B-8DD7-F4D2365BCA31}" srcOrd="1" destOrd="0" parTransId="{DA64E440-D209-4EF1-8754-06E1DB532CBF}" sibTransId="{A372DD14-9A3F-4FD0-A742-BBA17E1FDD10}"/>
    <dgm:cxn modelId="{EF01CEA2-7AF5-4781-A913-B8353E3A4C49}" srcId="{8116E340-D1EC-423E-A086-42FD7DE60275}" destId="{92DA8EC1-A8CD-4E04-8017-07405469A709}" srcOrd="0" destOrd="0" parTransId="{2FCABE06-3F76-4870-9D88-26A41B58C70C}" sibTransId="{FA2FBB13-C5AC-40F6-B31D-D01E2AFDCC55}"/>
    <dgm:cxn modelId="{EC88904D-1584-4EB8-BDC6-93FF13C2F962}" type="presOf" srcId="{92DA8EC1-A8CD-4E04-8017-07405469A709}" destId="{E8C1506D-363F-4EEF-8028-E603290EFA79}" srcOrd="0" destOrd="0" presId="urn:microsoft.com/office/officeart/2005/8/layout/lProcess3"/>
    <dgm:cxn modelId="{B5469D1F-5D1F-47F8-AD9E-45400086A36E}" type="presParOf" srcId="{5487D2C6-FE25-4553-A2FB-456B83DFA005}" destId="{859375C5-F60A-4127-A2F5-B7C55FF25B86}" srcOrd="0" destOrd="0" presId="urn:microsoft.com/office/officeart/2005/8/layout/lProcess3"/>
    <dgm:cxn modelId="{F6B774F3-4E4C-4BE7-A8E1-4A93FB3C5ED3}" type="presParOf" srcId="{859375C5-F60A-4127-A2F5-B7C55FF25B86}" destId="{7AB7F3B0-C1F6-4683-B28A-3186022A09EB}" srcOrd="0" destOrd="0" presId="urn:microsoft.com/office/officeart/2005/8/layout/lProcess3"/>
    <dgm:cxn modelId="{CCB0F186-D237-4C7C-A06E-6CADF7CAA5B9}" type="presParOf" srcId="{859375C5-F60A-4127-A2F5-B7C55FF25B86}" destId="{1A61690B-9A20-42AB-9E39-4B0142599577}" srcOrd="1" destOrd="0" presId="urn:microsoft.com/office/officeart/2005/8/layout/lProcess3"/>
    <dgm:cxn modelId="{6C0CCEC1-B9BE-448B-A49F-64DCE6DCDEB8}" type="presParOf" srcId="{859375C5-F60A-4127-A2F5-B7C55FF25B86}" destId="{12AD25C9-9B32-4EE3-B845-0F789264969A}" srcOrd="2" destOrd="0" presId="urn:microsoft.com/office/officeart/2005/8/layout/lProcess3"/>
    <dgm:cxn modelId="{5E72F258-C8FD-49E1-ADAC-8B06BA2727B2}" type="presParOf" srcId="{5487D2C6-FE25-4553-A2FB-456B83DFA005}" destId="{88671CB5-CACD-43AB-A3A2-1E4EAAA0FFD7}" srcOrd="1" destOrd="0" presId="urn:microsoft.com/office/officeart/2005/8/layout/lProcess3"/>
    <dgm:cxn modelId="{E4DD603F-21F2-432E-B6AC-BBC4657EB4AE}" type="presParOf" srcId="{5487D2C6-FE25-4553-A2FB-456B83DFA005}" destId="{73580085-0ACE-44DF-95DD-A0FC1214AFDE}" srcOrd="2" destOrd="0" presId="urn:microsoft.com/office/officeart/2005/8/layout/lProcess3"/>
    <dgm:cxn modelId="{8CDBFAE2-D52D-4BF7-8B01-06FB775965E3}" type="presParOf" srcId="{73580085-0ACE-44DF-95DD-A0FC1214AFDE}" destId="{DF080006-CBF2-4060-9065-063124F674DE}" srcOrd="0" destOrd="0" presId="urn:microsoft.com/office/officeart/2005/8/layout/lProcess3"/>
    <dgm:cxn modelId="{B62F271D-98A9-4259-8060-819B0E7F4523}" type="presParOf" srcId="{73580085-0ACE-44DF-95DD-A0FC1214AFDE}" destId="{6720987C-60E7-4907-B514-36FB315E491E}" srcOrd="1" destOrd="0" presId="urn:microsoft.com/office/officeart/2005/8/layout/lProcess3"/>
    <dgm:cxn modelId="{72A70555-FD53-4E19-BB40-CF1DF7FCEDC7}" type="presParOf" srcId="{73580085-0ACE-44DF-95DD-A0FC1214AFDE}" destId="{D704AC16-CD65-4143-BDAE-09978379ECA6}" srcOrd="2" destOrd="0" presId="urn:microsoft.com/office/officeart/2005/8/layout/lProcess3"/>
    <dgm:cxn modelId="{9079B153-8C07-4B2A-B59A-5BF7D779DDE7}" type="presParOf" srcId="{5487D2C6-FE25-4553-A2FB-456B83DFA005}" destId="{E9CC07CF-538D-4590-9987-62F7672C4ACF}" srcOrd="3" destOrd="0" presId="urn:microsoft.com/office/officeart/2005/8/layout/lProcess3"/>
    <dgm:cxn modelId="{F28578EF-A026-4E7E-9D6B-B162E0298839}" type="presParOf" srcId="{5487D2C6-FE25-4553-A2FB-456B83DFA005}" destId="{6BB7090E-4A17-442B-939C-1D70A399C444}" srcOrd="4" destOrd="0" presId="urn:microsoft.com/office/officeart/2005/8/layout/lProcess3"/>
    <dgm:cxn modelId="{74D92271-7712-45DD-BD2D-468611CD9644}" type="presParOf" srcId="{6BB7090E-4A17-442B-939C-1D70A399C444}" destId="{2A0D1D7A-C5CC-4DB7-8EE5-0B9AC63C366B}" srcOrd="0" destOrd="0" presId="urn:microsoft.com/office/officeart/2005/8/layout/lProcess3"/>
    <dgm:cxn modelId="{1434EBCF-57CC-4BC0-8915-6A8F42F22E8C}" type="presParOf" srcId="{6BB7090E-4A17-442B-939C-1D70A399C444}" destId="{40230C87-0C78-40E1-94C3-908D8D27C29C}" srcOrd="1" destOrd="0" presId="urn:microsoft.com/office/officeart/2005/8/layout/lProcess3"/>
    <dgm:cxn modelId="{C1D0D846-E89C-4FDC-841C-86ED481D90F6}" type="presParOf" srcId="{6BB7090E-4A17-442B-939C-1D70A399C444}" destId="{E8C1506D-363F-4EEF-8028-E603290EFA79}" srcOrd="2" destOrd="0" presId="urn:microsoft.com/office/officeart/2005/8/layout/lProcess3"/>
  </dgm:cxnLst>
  <dgm:bg>
    <a:solidFill>
      <a:schemeClr val="accent2">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525D-D52D-4D70-A27E-9CD23C6E03DA}">
      <dsp:nvSpPr>
        <dsp:cNvPr id="0" name=""/>
        <dsp:cNvSpPr/>
      </dsp:nvSpPr>
      <dsp:spPr>
        <a:xfrm>
          <a:off x="3169" y="146337"/>
          <a:ext cx="3328519" cy="779045"/>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b="1" kern="1200" dirty="0" smtClean="0"/>
            <a:t>Внешняя проверка годового отчета об исполнении бюджета и </a:t>
          </a:r>
          <a:br>
            <a:rPr lang="ru-RU" sz="1300" b="1" kern="1200" dirty="0" smtClean="0"/>
          </a:br>
          <a:r>
            <a:rPr lang="ru-RU" sz="1300" b="1" kern="1200" dirty="0" smtClean="0">
              <a:effectLst>
                <a:outerShdw blurRad="38100" dist="38100" dir="2700000" algn="tl">
                  <a:srgbClr val="000000">
                    <a:alpha val="43137"/>
                  </a:srgbClr>
                </a:outerShdw>
              </a:effectLst>
            </a:rPr>
            <a:t>подготовка</a:t>
          </a:r>
          <a:r>
            <a:rPr lang="ru-RU" sz="1300" b="1" kern="1200" dirty="0" smtClean="0"/>
            <a:t> заключения на него</a:t>
          </a:r>
          <a:endParaRPr lang="ru-RU" sz="1300" b="1" kern="1200" dirty="0"/>
        </a:p>
      </dsp:txBody>
      <dsp:txXfrm>
        <a:off x="392692" y="146337"/>
        <a:ext cx="2549474" cy="779045"/>
      </dsp:txXfrm>
    </dsp:sp>
    <dsp:sp modelId="{50970D35-F258-4FC3-AE98-367242FACD8C}">
      <dsp:nvSpPr>
        <dsp:cNvPr id="0" name=""/>
        <dsp:cNvSpPr/>
      </dsp:nvSpPr>
      <dsp:spPr>
        <a:xfrm>
          <a:off x="3168351" y="216025"/>
          <a:ext cx="4812282" cy="719344"/>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0" kern="1200" dirty="0" smtClean="0"/>
            <a:t>Контрольно-счетный орган муниципального района </a:t>
          </a:r>
          <a:endParaRPr lang="ru-RU" sz="1400" b="0" kern="1200" dirty="0"/>
        </a:p>
      </dsp:txBody>
      <dsp:txXfrm>
        <a:off x="3528023" y="216025"/>
        <a:ext cx="4092938" cy="719344"/>
      </dsp:txXfrm>
    </dsp:sp>
    <dsp:sp modelId="{AF0258BC-1B53-431C-B795-6B4CD94FE94F}">
      <dsp:nvSpPr>
        <dsp:cNvPr id="0" name=""/>
        <dsp:cNvSpPr/>
      </dsp:nvSpPr>
      <dsp:spPr>
        <a:xfrm>
          <a:off x="2685" y="965374"/>
          <a:ext cx="3347483" cy="820296"/>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endParaRPr lang="ru-RU" sz="1300" b="1" kern="1200" dirty="0" smtClean="0">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ru-RU" sz="1300" b="1" kern="1200" dirty="0" smtClean="0">
              <a:effectLst>
                <a:outerShdw blurRad="38100" dist="38100" dir="2700000" algn="tl">
                  <a:srgbClr val="000000">
                    <a:alpha val="43137"/>
                  </a:srgbClr>
                </a:outerShdw>
              </a:effectLst>
            </a:rPr>
            <a:t>Представление в Совет депутатов муниципального района  - годового отчета об исполнении бюджета МР</a:t>
          </a:r>
        </a:p>
        <a:p>
          <a:pPr lvl="0" algn="ctr" defTabSz="577850">
            <a:lnSpc>
              <a:spcPct val="90000"/>
            </a:lnSpc>
            <a:spcBef>
              <a:spcPct val="0"/>
            </a:spcBef>
            <a:spcAft>
              <a:spcPct val="35000"/>
            </a:spcAft>
          </a:pPr>
          <a:endParaRPr lang="ru-RU" sz="1300" b="1" kern="1200" dirty="0">
            <a:effectLst>
              <a:outerShdw blurRad="38100" dist="38100" dir="2700000" algn="tl">
                <a:srgbClr val="000000">
                  <a:alpha val="43137"/>
                </a:srgbClr>
              </a:outerShdw>
            </a:effectLst>
          </a:endParaRPr>
        </a:p>
      </dsp:txBody>
      <dsp:txXfrm>
        <a:off x="412833" y="965374"/>
        <a:ext cx="2527187" cy="820296"/>
      </dsp:txXfrm>
    </dsp:sp>
    <dsp:sp modelId="{66457001-3591-4CA7-8893-25DA04DD1D4F}">
      <dsp:nvSpPr>
        <dsp:cNvPr id="0" name=""/>
        <dsp:cNvSpPr/>
      </dsp:nvSpPr>
      <dsp:spPr>
        <a:xfrm>
          <a:off x="3118277" y="998687"/>
          <a:ext cx="4871925" cy="786985"/>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Администрация муниципального района (уполномочен - финансовое управление)</a:t>
          </a:r>
          <a:endParaRPr lang="ru-RU" sz="1400" kern="1200" dirty="0"/>
        </a:p>
      </dsp:txBody>
      <dsp:txXfrm>
        <a:off x="3511770" y="998687"/>
        <a:ext cx="4084940" cy="786985"/>
      </dsp:txXfrm>
    </dsp:sp>
    <dsp:sp modelId="{758F41D4-F343-4212-9C44-225CE1BB866A}">
      <dsp:nvSpPr>
        <dsp:cNvPr id="0" name=""/>
        <dsp:cNvSpPr/>
      </dsp:nvSpPr>
      <dsp:spPr>
        <a:xfrm>
          <a:off x="2685" y="1845065"/>
          <a:ext cx="3341869" cy="800894"/>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8890" rIns="0" bIns="8890" numCol="1" spcCol="1270" anchor="ctr" anchorCtr="0">
          <a:noAutofit/>
        </a:bodyPr>
        <a:lstStyle/>
        <a:p>
          <a:pPr lvl="0" algn="ctr" defTabSz="600075">
            <a:lnSpc>
              <a:spcPct val="90000"/>
            </a:lnSpc>
            <a:spcBef>
              <a:spcPct val="0"/>
            </a:spcBef>
            <a:spcAft>
              <a:spcPct val="35000"/>
            </a:spcAft>
          </a:pPr>
          <a:r>
            <a:rPr lang="ru-RU" sz="1350" b="1" kern="1200" dirty="0" smtClean="0">
              <a:effectLst>
                <a:outerShdw blurRad="38100" dist="38100" dir="2700000" algn="tl">
                  <a:srgbClr val="000000">
                    <a:alpha val="43137"/>
                  </a:srgbClr>
                </a:outerShdw>
              </a:effectLst>
            </a:rPr>
            <a:t>Рассмотрение и утверждение </a:t>
          </a:r>
          <a:br>
            <a:rPr lang="ru-RU" sz="1350" b="1" kern="1200" dirty="0" smtClean="0">
              <a:effectLst>
                <a:outerShdw blurRad="38100" dist="38100" dir="2700000" algn="tl">
                  <a:srgbClr val="000000">
                    <a:alpha val="43137"/>
                  </a:srgbClr>
                </a:outerShdw>
              </a:effectLst>
            </a:rPr>
          </a:br>
          <a:r>
            <a:rPr lang="ru-RU" sz="1350" b="1" kern="1200" dirty="0" smtClean="0">
              <a:effectLst>
                <a:outerShdw blurRad="38100" dist="38100" dir="2700000" algn="tl">
                  <a:srgbClr val="000000">
                    <a:alpha val="43137"/>
                  </a:srgbClr>
                </a:outerShdw>
              </a:effectLst>
            </a:rPr>
            <a:t>годового отчета об исполнении </a:t>
          </a:r>
          <a:br>
            <a:rPr lang="ru-RU" sz="1350" b="1" kern="1200" dirty="0" smtClean="0">
              <a:effectLst>
                <a:outerShdw blurRad="38100" dist="38100" dir="2700000" algn="tl">
                  <a:srgbClr val="000000">
                    <a:alpha val="43137"/>
                  </a:srgbClr>
                </a:outerShdw>
              </a:effectLst>
            </a:rPr>
          </a:br>
          <a:r>
            <a:rPr lang="ru-RU" sz="1350" b="1" kern="1200" dirty="0" smtClean="0">
              <a:effectLst>
                <a:outerShdw blurRad="38100" dist="38100" dir="2700000" algn="tl">
                  <a:srgbClr val="000000">
                    <a:alpha val="43137"/>
                  </a:srgbClr>
                </a:outerShdw>
              </a:effectLst>
            </a:rPr>
            <a:t>бюджета муниципального  района</a:t>
          </a:r>
          <a:endParaRPr lang="ru-RU" sz="1350" b="1" kern="1200" dirty="0">
            <a:effectLst>
              <a:outerShdw blurRad="38100" dist="38100" dir="2700000" algn="tl">
                <a:srgbClr val="000000">
                  <a:alpha val="43137"/>
                </a:srgbClr>
              </a:outerShdw>
            </a:effectLst>
          </a:endParaRPr>
        </a:p>
      </dsp:txBody>
      <dsp:txXfrm>
        <a:off x="403132" y="1845065"/>
        <a:ext cx="2540975" cy="800894"/>
      </dsp:txXfrm>
    </dsp:sp>
    <dsp:sp modelId="{18D8DB58-128E-42D8-96E3-5E1A52BBF58B}">
      <dsp:nvSpPr>
        <dsp:cNvPr id="0" name=""/>
        <dsp:cNvSpPr/>
      </dsp:nvSpPr>
      <dsp:spPr>
        <a:xfrm>
          <a:off x="3086287" y="1851513"/>
          <a:ext cx="4874628" cy="794446"/>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Совет Зеленчукского муниципального района – </a:t>
          </a:r>
        </a:p>
        <a:p>
          <a:pPr lvl="0" algn="ctr" defTabSz="622300">
            <a:lnSpc>
              <a:spcPct val="90000"/>
            </a:lnSpc>
            <a:spcBef>
              <a:spcPct val="0"/>
            </a:spcBef>
            <a:spcAft>
              <a:spcPct val="35000"/>
            </a:spcAft>
          </a:pPr>
          <a:r>
            <a:rPr lang="ru-RU" sz="1400" kern="1200" dirty="0" smtClean="0"/>
            <a:t>в  соответствии с установленным порядком</a:t>
          </a:r>
          <a:endParaRPr lang="ru-RU" sz="1400" kern="1200" dirty="0"/>
        </a:p>
      </dsp:txBody>
      <dsp:txXfrm>
        <a:off x="3483510" y="1851513"/>
        <a:ext cx="4080182" cy="794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7F3B0-C1F6-4683-B28A-3186022A09EB}">
      <dsp:nvSpPr>
        <dsp:cNvPr id="0" name=""/>
        <dsp:cNvSpPr/>
      </dsp:nvSpPr>
      <dsp:spPr>
        <a:xfrm>
          <a:off x="0" y="133871"/>
          <a:ext cx="3464786" cy="761378"/>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Составление </a:t>
          </a:r>
          <a:br>
            <a:rPr lang="ru-RU" sz="1400" b="1" kern="1200" dirty="0" smtClean="0">
              <a:effectLst>
                <a:outerShdw blurRad="38100" dist="38100" dir="2700000" algn="tl">
                  <a:srgbClr val="000000">
                    <a:alpha val="43137"/>
                  </a:srgbClr>
                </a:outerShdw>
              </a:effectLst>
            </a:rPr>
          </a:br>
          <a:r>
            <a:rPr lang="ru-RU" sz="1400" b="1" kern="1200" dirty="0" smtClean="0">
              <a:effectLst>
                <a:outerShdw blurRad="38100" dist="38100" dir="2700000" algn="tl">
                  <a:srgbClr val="000000">
                    <a:alpha val="43137"/>
                  </a:srgbClr>
                </a:outerShdw>
              </a:effectLst>
            </a:rPr>
            <a:t>бюджетной отчетности  </a:t>
          </a:r>
          <a:endParaRPr lang="ru-RU" sz="1400" b="1" kern="1200" dirty="0">
            <a:effectLst>
              <a:outerShdw blurRad="38100" dist="38100" dir="2700000" algn="tl">
                <a:srgbClr val="000000">
                  <a:alpha val="43137"/>
                </a:srgbClr>
              </a:outerShdw>
            </a:effectLst>
          </a:endParaRPr>
        </a:p>
      </dsp:txBody>
      <dsp:txXfrm>
        <a:off x="380689" y="133871"/>
        <a:ext cx="2703408" cy="761378"/>
      </dsp:txXfrm>
    </dsp:sp>
    <dsp:sp modelId="{12AD25C9-9B32-4EE3-B845-0F789264969A}">
      <dsp:nvSpPr>
        <dsp:cNvPr id="0" name=""/>
        <dsp:cNvSpPr/>
      </dsp:nvSpPr>
      <dsp:spPr>
        <a:xfrm>
          <a:off x="3229238" y="188491"/>
          <a:ext cx="4763649" cy="720269"/>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Главные распорядители бюджетных </a:t>
          </a:r>
          <a:br>
            <a:rPr lang="ru-RU" sz="1400" kern="1200" dirty="0" smtClean="0"/>
          </a:br>
          <a:r>
            <a:rPr lang="ru-RU" sz="1400" kern="1200" dirty="0" smtClean="0"/>
            <a:t>средств, главные администраторы доходов</a:t>
          </a:r>
          <a:endParaRPr lang="ru-RU" sz="1400" kern="1200" dirty="0"/>
        </a:p>
      </dsp:txBody>
      <dsp:txXfrm>
        <a:off x="3589373" y="188491"/>
        <a:ext cx="4043380" cy="720269"/>
      </dsp:txXfrm>
    </dsp:sp>
    <dsp:sp modelId="{DF080006-CBF2-4060-9065-063124F674DE}">
      <dsp:nvSpPr>
        <dsp:cNvPr id="0" name=""/>
        <dsp:cNvSpPr/>
      </dsp:nvSpPr>
      <dsp:spPr>
        <a:xfrm>
          <a:off x="0" y="947737"/>
          <a:ext cx="3477954" cy="682288"/>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b="1" kern="1200" dirty="0" smtClean="0"/>
            <a:t>Составление сводной бюджетной отчетности по  району</a:t>
          </a:r>
          <a:endParaRPr lang="ru-RU" sz="1400" b="1" kern="1200" dirty="0"/>
        </a:p>
      </dsp:txBody>
      <dsp:txXfrm>
        <a:off x="341144" y="947737"/>
        <a:ext cx="2795666" cy="682288"/>
      </dsp:txXfrm>
    </dsp:sp>
    <dsp:sp modelId="{D704AC16-CD65-4143-BDAE-09978379ECA6}">
      <dsp:nvSpPr>
        <dsp:cNvPr id="0" name=""/>
        <dsp:cNvSpPr/>
      </dsp:nvSpPr>
      <dsp:spPr>
        <a:xfrm>
          <a:off x="3248864" y="962245"/>
          <a:ext cx="4744023" cy="690137"/>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Финансовое управление муниципального района</a:t>
          </a:r>
          <a:endParaRPr lang="ru-RU" sz="1400" kern="1200" dirty="0"/>
        </a:p>
      </dsp:txBody>
      <dsp:txXfrm>
        <a:off x="3593933" y="962245"/>
        <a:ext cx="4053886" cy="690137"/>
      </dsp:txXfrm>
    </dsp:sp>
    <dsp:sp modelId="{2A0D1D7A-C5CC-4DB7-8EE5-0B9AC63C366B}">
      <dsp:nvSpPr>
        <dsp:cNvPr id="0" name=""/>
        <dsp:cNvSpPr/>
      </dsp:nvSpPr>
      <dsp:spPr>
        <a:xfrm>
          <a:off x="0" y="1678609"/>
          <a:ext cx="3514930" cy="797348"/>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b="1" kern="1200" dirty="0" smtClean="0"/>
            <a:t>Представление годового отчета об </a:t>
          </a:r>
          <a:br>
            <a:rPr lang="ru-RU" sz="1300" b="1" kern="1200" dirty="0" smtClean="0"/>
          </a:br>
          <a:r>
            <a:rPr lang="ru-RU" sz="1300" b="1" kern="1200" dirty="0" smtClean="0"/>
            <a:t>исполнении бюджета для внешней </a:t>
          </a:r>
          <a:br>
            <a:rPr lang="ru-RU" sz="1300" b="1" kern="1200" dirty="0" smtClean="0"/>
          </a:br>
          <a:r>
            <a:rPr lang="ru-RU" sz="1300" b="1" kern="1200" dirty="0" smtClean="0"/>
            <a:t>проверки и подготовки заключения </a:t>
          </a:r>
          <a:br>
            <a:rPr lang="ru-RU" sz="1300" b="1" kern="1200" dirty="0" smtClean="0"/>
          </a:br>
          <a:r>
            <a:rPr lang="ru-RU" sz="1300" b="1" kern="1200" dirty="0" smtClean="0"/>
            <a:t>на него</a:t>
          </a:r>
          <a:endParaRPr lang="ru-RU" sz="1300" b="1" kern="1200" dirty="0"/>
        </a:p>
      </dsp:txBody>
      <dsp:txXfrm>
        <a:off x="398674" y="1678609"/>
        <a:ext cx="2717582" cy="797348"/>
      </dsp:txXfrm>
    </dsp:sp>
    <dsp:sp modelId="{E8C1506D-363F-4EEF-8028-E603290EFA79}">
      <dsp:nvSpPr>
        <dsp:cNvPr id="0" name=""/>
        <dsp:cNvSpPr/>
      </dsp:nvSpPr>
      <dsp:spPr>
        <a:xfrm>
          <a:off x="3224966" y="1756470"/>
          <a:ext cx="4767921" cy="719253"/>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ru-RU" sz="1400" kern="1200" dirty="0" smtClean="0"/>
            <a:t>Администрация муниципального района (уполномочен - финансовое управление)</a:t>
          </a:r>
          <a:endParaRPr lang="ru-RU" sz="1400" kern="1200" dirty="0"/>
        </a:p>
      </dsp:txBody>
      <dsp:txXfrm>
        <a:off x="3584593" y="1756470"/>
        <a:ext cx="4048668" cy="71925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0.52625</cdr:x>
      <cdr:y>0.49725</cdr:y>
    </cdr:from>
    <cdr:to>
      <cdr:x>0.53575</cdr:x>
      <cdr:y>0.5885</cdr:y>
    </cdr:to>
    <cdr:sp macro="" textlink="">
      <cdr:nvSpPr>
        <cdr:cNvPr id="1025" name="Text Box 1"/>
        <cdr:cNvSpPr txBox="1">
          <a:spLocks xmlns:a="http://schemas.openxmlformats.org/drawingml/2006/main" noChangeArrowheads="1"/>
        </cdr:cNvSpPr>
      </cdr:nvSpPr>
      <cdr:spPr bwMode="auto">
        <a:xfrm xmlns:a="http://schemas.openxmlformats.org/drawingml/2006/main">
          <a:off x="3157895" y="1975040"/>
          <a:ext cx="57007" cy="3624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0.52625</cdr:x>
      <cdr:y>0.49725</cdr:y>
    </cdr:from>
    <cdr:to>
      <cdr:x>0.53575</cdr:x>
      <cdr:y>0.5885</cdr:y>
    </cdr:to>
    <cdr:sp macro="" textlink="">
      <cdr:nvSpPr>
        <cdr:cNvPr id="1026" name="Text Box 2"/>
        <cdr:cNvSpPr txBox="1">
          <a:spLocks xmlns:a="http://schemas.openxmlformats.org/drawingml/2006/main" noChangeArrowheads="1"/>
        </cdr:cNvSpPr>
      </cdr:nvSpPr>
      <cdr:spPr bwMode="auto">
        <a:xfrm xmlns:a="http://schemas.openxmlformats.org/drawingml/2006/main">
          <a:off x="3157895" y="1975040"/>
          <a:ext cx="57007" cy="3624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0.53215</cdr:x>
      <cdr:y>0.67581</cdr:y>
    </cdr:from>
    <cdr:to>
      <cdr:x>0.66578</cdr:x>
      <cdr:y>0.8113</cdr:y>
    </cdr:to>
    <cdr:cxnSp macro="">
      <cdr:nvCxnSpPr>
        <cdr:cNvPr id="4" name="Прямая соединительная линия 3"/>
        <cdr:cNvCxnSpPr/>
      </cdr:nvCxnSpPr>
      <cdr:spPr>
        <a:xfrm xmlns:a="http://schemas.openxmlformats.org/drawingml/2006/main">
          <a:off x="2109440" y="1863524"/>
          <a:ext cx="529716" cy="373624"/>
        </a:xfrm>
        <a:prstGeom xmlns:a="http://schemas.openxmlformats.org/drawingml/2006/main" prst="line">
          <a:avLst/>
        </a:prstGeom>
        <a:ln xmlns:a="http://schemas.openxmlformats.org/drawingml/2006/main">
          <a:solidFill>
            <a:schemeClr val="accent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0.21947</cdr:x>
      <cdr:y>0.22093</cdr:y>
    </cdr:from>
    <cdr:to>
      <cdr:x>0.3531</cdr:x>
      <cdr:y>0.35642</cdr:y>
    </cdr:to>
    <cdr:cxnSp macro="">
      <cdr:nvCxnSpPr>
        <cdr:cNvPr id="5" name="Прямая соединительная линия 4"/>
        <cdr:cNvCxnSpPr/>
      </cdr:nvCxnSpPr>
      <cdr:spPr>
        <a:xfrm xmlns:a="http://schemas.openxmlformats.org/drawingml/2006/main">
          <a:off x="869959" y="609213"/>
          <a:ext cx="529716" cy="373624"/>
        </a:xfrm>
        <a:prstGeom xmlns:a="http://schemas.openxmlformats.org/drawingml/2006/main" prst="line">
          <a:avLst/>
        </a:prstGeom>
        <a:ln xmlns:a="http://schemas.openxmlformats.org/drawingml/2006/main">
          <a:solidFill>
            <a:schemeClr val="accent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D8D8DA91-F7B6-4065-9891-80FE2F786EB4}" type="datetimeFigureOut">
              <a:rPr lang="ru-RU" smtClean="0"/>
              <a:t>13.06.2017</a:t>
            </a:fld>
            <a:endParaRPr lang="ru-RU" dirty="0"/>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17F24978-486F-4094-A42C-F6ED6E949853}" type="slidenum">
              <a:rPr lang="ru-RU" smtClean="0"/>
              <a:t>‹#›</a:t>
            </a:fld>
            <a:endParaRPr lang="ru-RU" dirty="0"/>
          </a:p>
        </p:txBody>
      </p:sp>
    </p:spTree>
    <p:extLst>
      <p:ext uri="{BB962C8B-B14F-4D97-AF65-F5344CB8AC3E}">
        <p14:creationId xmlns:p14="http://schemas.microsoft.com/office/powerpoint/2010/main" val="14928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F24978-486F-4094-A42C-F6ED6E949853}" type="slidenum">
              <a:rPr lang="ru-RU" smtClean="0"/>
              <a:t>21</a:t>
            </a:fld>
            <a:endParaRPr lang="ru-RU" dirty="0"/>
          </a:p>
        </p:txBody>
      </p:sp>
    </p:spTree>
    <p:extLst>
      <p:ext uri="{BB962C8B-B14F-4D97-AF65-F5344CB8AC3E}">
        <p14:creationId xmlns:p14="http://schemas.microsoft.com/office/powerpoint/2010/main" val="23375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7CDD1C-655D-4B94-80ED-D8AFE0F0830F}" type="slidenum">
              <a:rPr lang="ru-RU" smtClean="0"/>
              <a:t>39</a:t>
            </a:fld>
            <a:endParaRPr lang="ru-RU" dirty="0"/>
          </a:p>
        </p:txBody>
      </p:sp>
    </p:spTree>
    <p:extLst>
      <p:ext uri="{BB962C8B-B14F-4D97-AF65-F5344CB8AC3E}">
        <p14:creationId xmlns:p14="http://schemas.microsoft.com/office/powerpoint/2010/main" val="362921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pPr>
                <a:defRPr/>
              </a:pPr>
              <a:t>13.06.2017</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pPr>
                <a:defRPr/>
              </a:pPr>
              <a:t>‹#›</a:t>
            </a:fld>
            <a:endParaRPr lang="ru-RU" dirty="0"/>
          </a:p>
        </p:txBody>
      </p:sp>
    </p:spTree>
    <p:extLst>
      <p:ext uri="{BB962C8B-B14F-4D97-AF65-F5344CB8AC3E}">
        <p14:creationId xmlns:p14="http://schemas.microsoft.com/office/powerpoint/2010/main" val="24683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6313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055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7796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781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284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1036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09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833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6832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7562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5251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F153B10-9A62-4939-AE01-35C4FC4D5912}" type="datetime1">
              <a:rPr lang="ru-RU">
                <a:solidFill>
                  <a:prstClr val="black">
                    <a:tint val="75000"/>
                  </a:prstClr>
                </a:solidFill>
              </a:rPr>
              <a:pPr>
                <a:defRPr/>
              </a:pPr>
              <a:t>13.06.2017</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E9CB50A-833A-4FEE-A3DA-458EA3C8F3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3629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92D050"/>
            </a:gs>
            <a:gs pos="24000">
              <a:schemeClr val="accent1">
                <a:lumMod val="20000"/>
                <a:lumOff val="80000"/>
              </a:schemeClr>
            </a:gs>
            <a:gs pos="38000">
              <a:schemeClr val="accent1">
                <a:tint val="44500"/>
                <a:satMod val="160000"/>
              </a:schemeClr>
            </a:gs>
            <a:gs pos="82000">
              <a:schemeClr val="accent3">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13.06.2017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92D050"/>
            </a:gs>
            <a:gs pos="24000">
              <a:schemeClr val="accent1">
                <a:lumMod val="20000"/>
                <a:lumOff val="80000"/>
              </a:schemeClr>
            </a:gs>
            <a:gs pos="38000">
              <a:schemeClr val="accent1">
                <a:tint val="44500"/>
                <a:satMod val="160000"/>
              </a:schemeClr>
            </a:gs>
            <a:gs pos="82000">
              <a:schemeClr val="accent3">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13.06.2017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3067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yandex.ru/images/search?text=%D0%BE%D1%82%D1%87%D0%B5%D1%82%D0%BD%D0%BE%D1%81%D1%82%D1%8C&amp;source-serpid=7pJbKbwEd-O3s4SoSppBxw&amp;source=related-4&amp;nomisspell=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andex.ru/images/search?text=%D0%BA%D0%B0%D1%80%D1%82%D0%B8%D0%BD%D0%BA%D0%B8%20%D0%B8%20%D1%84%D0%BE%D1%82%D0%BE%20%D0%BD%D0%B0%20%D0%BF%D1%80%D0%B5%D0%B7%D0%B5%D0%BD%D1%82%D0%B0%D1%86%D0%B8%D1%8E%20%D0%BE%20%D0%B1%D1%8E%D0%B4%D0%B6%D0%B5%D1%82%D0%B5&amp;img_url=http://excelonfinancial.com/wp-content/uploads/2015/07/Finan.jpg&amp;pos=11&amp;rpt=sima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andex.ru/images/search?source=wiz&amp;img_url=http://robertjrgraham.com/wp-content/uploads/2015/05/Budget-icon.jpg&amp;p=3&amp;text=%D0%BA%D0%B0%D1%80%D1%82%D0%B8%D0%BD%D0%BA%D0%B8%20%D0%BE%20%D0%B1%D1%8E%D0%B4%D0%B6%D0%B5%D1%82%D0%B5%20%D0%B4%D0%BB%D1%8F%20%D0%BF%D1%80%D0%B5%D0%B7%D0%B5%D0%BD%D1%82%D0%B0%D1%86%D0%B8%D0%B8&amp;noreask=1&amp;pos=104&amp;rpt=simage&amp;lr=100645" TargetMode="Externa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https://yandex.ru/images/search?source=wiz&amp;img_url=http://www.softservis.com/upload/iblock/81e/81ebbebebdb93f85ed50586a6d7dd1c7.jpg&amp;text=%D0%BA%D0%B0%D1%80%D1%82%D0%B8%D0%BD%D0%BA%D0%B8%20%D0%BE%20%D0%B1%D1%8E%D0%B4%D0%B6%D0%B5%D1%82%D0%B5%20%D0%B4%D0%BB%D1%8F%20%D0%BF%D1%80%D0%B5%D0%B7%D0%B5%D0%BD%D1%82%D0%B0%D1%86%D0%B8%D0%B8&amp;noreask=1&amp;pos=4&amp;lr=100645&amp;rpt=sim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andex.ru/images/search?p=1&amp;text=%D0%BA%D0%B0%D1%80%D1%82%D0%B8%D0%BD%D0%BA%D0%B8%20%D0%BE%20%D0%B1%D1%8E%D0%B4%D0%B6%D0%B5%D1%82%D0%B5%20%D0%B8%20%D0%BF%D1%83%D0%B1%D0%BB%D0%B8%D1%87%D0%BD%D1%8B%D0%B5%20%D1%81%D0%BB%D1%83%D1%88%D0%B0%D0%BD%D0%B8%D1%8F%20%D0%B4%D0%BB%D1%8F%20%D0%BF%D1%80%D0%B5%D0%B7%D0%B5%D0%BD%D1%82%D0%B0%D1%86%D0%B8%D0%B8&amp;img_url=https://www.nalog.ru/cdn/image/692407/original.jpg&amp;pos=57&amp;rpt=simag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jpeg"/><Relationship Id="rId3" Type="http://schemas.openxmlformats.org/officeDocument/2006/relationships/hyperlink" Target="https://yandex.ru/images/search?text=%D0%BA%D0%B0%D1%80%D1%82%D0%B8%D0%BD%D0%BA%D0%B8%20%D1%83%D1%87%D1%80%D0%B5%D0%B6%D0%B4%D0%B5%D0%BD%D0%B8%D0%B9%20%D0%B4%D0%BE%D1%88%D0%BA%D0%BE%D0%BB%D1%8C%D0%BD%D0%BE%D0%B3%D0%BE%20%D0%BE%D0%B1%D1%80%D0%B0%D0%B7%D0%BE%D0%B2%D0%B0%D0%BD%D0%B8%D1%8F%20%D1%81%D1%82%20%D0%A1%D1%82%D0%BE%D1%80%D0%BE%D0%B6%D0%B5%D0%B2%D0%BE%D0%B9%20%D0%B7%D0%B5%D0%BB%D0%B5%D0%BD%D1%87%D1%83%D0%BA%D1%81%D0%BA%D0%BE%D0%B3%D0%BE%20%D1%80%D0%B0%D0%B9%D0%BE%D0%BD%D0%B0&amp;img_url=http://kardonikskaya.ru/images/arhiv/det_sad/lastochka2.jpg&amp;pos=4&amp;rpt=simage" TargetMode="External"/><Relationship Id="rId7" Type="http://schemas.openxmlformats.org/officeDocument/2006/relationships/hyperlink" Target="https://yandex.ru/images/search?source=wiz&amp;img_url=http://zelenchukadmin.ru/sites/default/files/fnovosti/bbol2014/f10.jpg&amp;p=1&amp;text=%D0%BA%D0%B0%D1%80%D1%82%D0%B8%D0%BD%D0%BA%D0%B8%20%D1%88%D0%BA%D0%BE%D0%BB%20%D0%B7%D0%B5%D0%BB%D0%B5%D0%BD%D1%87%D1%83%D0%BA%D1%81%D0%BA%D0%BE%D0%B3%D0%BE%20%D1%80%D0%B0%D0%B9%D0%BE%D0%BD%D0%B0&amp;noreask=1&amp;pos=54&amp;rpt=simage&amp;lr=1104" TargetMode="External"/><Relationship Id="rId12" Type="http://schemas.openxmlformats.org/officeDocument/2006/relationships/hyperlink" Target="https://yandex.ru/images/search?source=wiz&amp;img_url=http://zelkolobok.ucoz.com/_si/0/36506897.jpg&amp;text=%D0%BA%D0%B0%D1%80%D1%82%D0%B8%D0%BD%D0%BA%D0%B8%20%D0%B4%D0%B5%D1%82%D1%81%D0%BA%D0%BE%D0%B3%D0%BE%20%D1%81%D0%B0%D0%B4%D0%B0%20%D0%BA%D0%BE%D0%BB%D0%BE%D0%B1%D0%BE%D0%BA%20%D1%81%D1%82.%20%D0%B7%D0%B5%D0%BB%D0%B5%D0%BD%D1%87%D1%83%D0%BA%D1%81%D0%BA%D0%BE%D0%B9&amp;noreask=1&amp;pos=0&amp;lr=1104&amp;rpt=simag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jpeg"/><Relationship Id="rId11" Type="http://schemas.openxmlformats.org/officeDocument/2006/relationships/image" Target="../media/image18.jpeg"/><Relationship Id="rId5" Type="http://schemas.openxmlformats.org/officeDocument/2006/relationships/hyperlink" Target="https://yandex.ru/images/search?p=4&amp;text=%D0%BA%D0%B0%D1%80%D1%82%D0%B8%D0%BD%D0%BA%D0%B8%20%D0%BF%D0%BE%20%D1%83%D1%87%D1%80%D0%B5%D0%B6%D0%B4%D0%B5%D0%BD%D0%B8%D1%8F%D0%BC%20%D0%B4%D0%BE%D1%88%D0%BA%D0%BE%D0%BB%D1%8C%D0%BD%D0%BE%D0%B3%D0%BE%20%D0%BE%D0%B1%D1%80%D0%B0%D0%B7%D0%BE%D0%B2%D0%B0%D0%BD%D0%B8%D1%8F%20%D0%B7%D0%B5%D0%BB%D0%B5%D0%BD%D1%87%D1%83%D0%BA%D1%81%D0%BA%D0%BE%D0%B3%D0%BE%20%D1%80%D0%B0%D0%B9%D0%BE%D0%BD%D0%B0&amp;img_url=http://oooskala.ru/photos/kartinki-dlya-detey-predmetno-prakticheskaya-deyatelnost-83178-large.jpg&amp;pos=144&amp;rpt=simage" TargetMode="External"/><Relationship Id="rId15" Type="http://schemas.openxmlformats.org/officeDocument/2006/relationships/image" Target="../media/image21.jpeg"/><Relationship Id="rId10" Type="http://schemas.openxmlformats.org/officeDocument/2006/relationships/hyperlink" Target="https://yandex.ru/images/search?text=%D0%BA%D0%B0%D1%80%D1%82%D0%B8%D0%BD%D0%BA%D0%B8%20%D1%83%D1%87%D1%80%D0%B5%D0%B6%D0%B4%D0%B5%D0%BD%D0%B8%D0%B9%20%D0%B4%D0%BE%D1%88%D0%BA%D0%BE%D0%BB%D1%8C%D0%BD%D0%BE%D0%B3%D0%BE%20%D0%BE%D0%B1%D1%80%D0%B0%D0%B7%D0%BE%D0%B2%D0%B0%D0%BD%D0%B8%D1%8F%20%D1%81%D1%82%20%D0%A1%D1%82%D0%BE%D1%80%D0%BE%D0%B6%D0%B5%D0%B2%D0%BE%D0%B9%20%D0%B7%D0%B5%D0%BB%D0%B5%D0%BD%D1%87%D1%83%D0%BA%D1%81%D0%BA%D0%BE%D0%B3%D0%BE%20%D1%80%D0%B0%D0%B9%D0%BE%D0%BD%D0%B0&amp;img_url=http://www.riakchr.ru/image/2016/09-September/14/1Y4A8556.jpg&amp;pos=6&amp;rpt=simage" TargetMode="External"/><Relationship Id="rId4" Type="http://schemas.openxmlformats.org/officeDocument/2006/relationships/image" Target="../media/image14.jpeg"/><Relationship Id="rId9" Type="http://schemas.openxmlformats.org/officeDocument/2006/relationships/image" Target="../media/image17.jpe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yandex.ru/images/search?source=wiz&amp;img_url=http://www.opfs.co.uk/wp-content/uploads/2015/01/10627057_xl.jpg&amp;p=2&amp;text=%D1%84%D0%BE%D1%82%D0%BE%20%D0%B2%D1%81%D0%B5%20%D0%BE%20%D1%84%D0%B8%D0%BD%D0%B0%D0%BD%D1%81%D0%B0%D1%85&amp;noreask=1&amp;pos=63&amp;rpt=simage&amp;lr=100645" TargetMode="External"/><Relationship Id="rId2" Type="http://schemas.openxmlformats.org/officeDocument/2006/relationships/chart" Target="../charts/chart4.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hyperlink" Target="https://yandex.ru/images/search?source=wiz&amp;img_url=http://www.haberarasi.com/images/upload/image/90VKHFUJhsq6fRO5N1Gc.jpg&amp;p=1&amp;text=%D0%BE%20%D0%B1%D1%8E%D0%B4%D0%B6%D0%B5%D1%82%D0%B5%20%D1%8D%D0%BC%D0%B1%D0%BB%D0%B5%D0%BC%D1%8B&amp;noreask=1&amp;pos=34&amp;rpt=simage&amp;lr=100645"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andex.ru/images/search?text=%D0%BA%D0%B0%D1%80%D1%82%D0%B8%D0%BD%D0%BA%D0%B8%20%D0%BE%20%D0%B1%D1%8E%D0%B4%D0%B6%D0%B5%D1%82%D0%B5%20%D0%B8%20%D0%BF%D1%83%D0%B1%D0%BB%D0%B8%D1%87%D0%BD%D1%8B%D0%B5%20%D1%81%D0%BB%D1%83%D1%88%D0%B0%D0%BD%D0%B8%D1%8F%20%D0%B4%D0%BB%D1%8F%20%D0%BF%D1%80%D0%B5%D0%B7%D0%B5%D0%BD%D1%82%D0%B0%D1%86%D0%B8%D0%B8&amp;img_url=http://www.ruffnews.ru/static/images/2015/12/08/nash-yaroslavl.ru--506x285.png&amp;pos=6&amp;rpt=simage"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andex.ru/images/search?source=wiz&amp;img_url=http://www.detvora74.ru/pics/uploads/145dosk145.png&amp;p=2&amp;text=%D0%BA%D0%B0%D1%80%D1%82%D0%B8%D0%BD%D0%BA%D0%B8%20%D0%BF%D0%BE%20%D1%83%D1%87%D1%80%D0%B5%D0%B6%D0%B4%D0%B5%D0%BD%D0%B8%D1%8F%D0%BC%20%D0%BE%D0%B1%D1%80%D0%B0%D0%B7%D0%BE%D0%B2%D0%B0%D0%BD%D0%B8%D1%8F%20%D0%B7%D0%B5%D0%BB%D0%B5%D0%BD%D1%87%D1%83%D0%BA%D1%81%D0%BA%D0%BE%D0%B3%D0%BE%20%D1%80%D0%B0%D0%B9%D0%BE%D0%BD%D0%B0&amp;noreask=1&amp;pos=79&amp;rpt=simage&amp;lr=110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andex.ru/images/search?source=wiz&amp;img_url=http://189131.selcdn.com/kultura/assets/uploads/posters/u-123_ba422-1527310368_image_14291882517995.jpg_big.jpeg&amp;text=%D0%BA%D0%B0%D1%80%D1%82%D0%B8%D0%BD%D0%BA%D0%B8%20%D0%B8%20%D1%8D%D0%BC%D0%B1%D0%BB%D0%B5%D0%BC%D1%8B%20%D0%BF%D0%BE%20%D0%BA%D1%83%D0%BB%D1%8C%D1%82%D1%83%D1%80%D0%B5&amp;noreask=1&amp;pos=22&amp;lr=100645&amp;rpt=sim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andex.ru/images/search?text=%D0%BA%D0%B0%D1%80%D1%82%D0%B8%D0%BD%D0%BA%D0%B8%20%D0%B8%20%D1%8D%D0%BC%D0%B1%D0%BB%D0%B5%D0%BC%D1%8B%20%D0%BF%D0%BE%20%D0%B7%D0%B4%D1%80%D0%B0%D0%B2%D0%BE%D0%BE%D1%85%D1%80%D0%B0%D0%BD%D0%B5%D0%BD%D0%B8%D1%8E&amp;img_url=http://www.altyn-orda.kz/uploads/d635c90e8ee6.png&amp;pos=8&amp;rpt=simag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andex.ru/images/search?p=2&amp;text=%D0%BA%D0%B0%D1%80%D1%82%D0%B8%D0%BD%D0%BA%D0%B8%20%D0%B8%20%D1%8D%D0%BC%D0%B1%D0%BB%D0%B5%D0%BC%D1%8B%20%D0%BF%D0%BE%20%D1%84%D0%B8%D0%B7%D0%B8%D1%87%D0%B5%D1%81%D0%BA%D0%BE%D0%B9%20%D0%BA%D1%83%D0%BB%D1%8C%D1%82%D1%83%D1%80%D0%B5%20%D0%B8%20%D1%81%D0%BF%D0%BE%D1%80%D1%82%D1%83&amp;img_url=http://www.woodlandsprimary.school.nz/uploads/2/1/1/4/21142586/7582777.png?934&amp;pos=75&amp;rpt=simage" TargetMode="External"/><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yandex.ru/images/search?p=1&amp;text=%D0%BE%20%D0%B1%D1%8E%D0%B4%D0%B6%D0%B5%D1%82%D0%B5%20%D1%8D%D0%BC%D0%B1%D0%BB%D0%B5%D0%BC%D1%8B%20%D0%B8%20%D0%BA%D0%B0%D1%80%D1%82%D0%B8%D0%BD%D0%BA%D0%B8&amp;img_url=http://school19krsrm.ru/docs/simvolika/sosh_19_gerb-1.jpg&amp;pos=34&amp;rpt=simag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hyperlink" Target="https://yandex.ru/images/search?source=wiz&amp;img_url=http://kolpinonews.ru/u/news/upload/5f93cd5d9cd2a4fa.jpg&amp;text=%D1%81%D0%B5%D0%BB%D1%8C%D1%85%D0%BE%D0%B7%20%D0%BA%D0%B0%D1%80%D1%82%D0%B8%D0%BD%D0%BA%D0%B8&amp;noreask=1&amp;pos=3&amp;lr=1104&amp;rpt=simage"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yandex.ru/images/search?source=wiz&amp;img_url=http://www.cheboksary.ru/images/63978.jpg&amp;text=%D0%BA%D0%B0%D1%80%D1%82%D0%B8%D0%BD%D0%BA%D0%B8%20%D0%B2%20%D1%81%D1%84%D0%B5%D1%80%D0%B5%20%D0%BA%D1%83%D0%BB%D1%8C%D1%82%D1%83%D1%80%D1%8B&amp;noreask=1&amp;pos=27&amp;lr=100645&amp;rpt=simage"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yandex.ru/images/search?text=%D0%BA%D0%B0%D1%80%D1%82%D0%B8%D0%BD%D0%BA%D0%B8%20%D0%B8%20%D1%8D%D0%BC%D0%B1%D0%BB%D0%B5%D0%BC%D1%8B%20%D0%BF%D0%BE%20%D0%B7%D0%B4%D1%80%D0%B0%D0%B2%D0%BE%D0%BE%D1%85%D1%80%D0%B0%D0%BD%D0%B5%D0%BD%D0%B8%D1%8E&amp;img_url=http://www.altyn-orda.kz/uploads/d635c90e8ee6.png&amp;pos=8&amp;rpt=simag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yandex.ru/images/search?source=wiz&amp;img_url=http://static4.depositphotos.com/1000423/445/i/950/depositphotos_4450852-House-in-the-hands-against-the-blue-sky.jpg&amp;p=4&amp;text=%D0%B6%D0%B8%D0%BB%D1%8C%D0%B5%20%D0%BC%D0%BE%D0%BB%D0%BE%D0%B4%D0%BE%D0%B9%20%D1%81%D0%B5%D0%BC%D1%8C%D0%B5%20%D0%B8%20%D0%BD%D0%BE%D0%B2%D0%BE%D1%81%D1%82%D1%80%D0%BE%D0%B9%D0%BA%D0%B8%20%D1%84%D0%BE%D1%82%D0%BE&amp;noreask=1&amp;pos=140&amp;rpt=simage&amp;lr=100645"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s://yandex.ru/images/search?source=wiz&amp;img_url=http://1000dosk.com/s/19-05-9844216.jpg&amp;text=%D0%B6%D0%B8%D0%BB%D1%8C%D0%B5%20%D0%BC%D0%BE%D0%BB%D0%BE%D0%B4%D0%BE%D0%B9%20%D1%81%D0%B5%D0%BC%D1%8C%D0%B5%20%D0%B8%20%D0%BD%D0%BE%D0%B2%D0%BE%D1%81%D1%82%D1%80%D0%BE%D0%B9%D0%BA%D0%B8%20%D1%84%D0%BE%D1%82%D0%BE&amp;noreask=1&amp;pos=0&amp;lr=100645&amp;rpt=simag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yandex.ru/images/search?source=wiz&amp;img_url=http://kolpinonews.ru/u/news/upload/5f93cd5d9cd2a4fa.jpg&amp;text=%D1%81%D0%B5%D0%BB%D1%8C%D1%85%D0%BE%D0%B7%20%D0%BA%D0%B0%D1%80%D1%82%D0%B8%D0%BD%D0%BA%D0%B8&amp;noreask=1&amp;pos=3&amp;lr=1104&amp;rpt=simage"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yandex.ru/images/search?text=%D0%BA%D0%B0%D1%80%D1%82%D0%B8%D0%BD%D0%BA%D0%B8%20%D0%B8%20%D1%8D%D0%BC%D0%B1%D0%BB%D0%B5%D0%BC%D1%8B%20%D0%BF%D0%BE%20%D1%81%D0%BE%D1%86%D0%B8%D0%B0%D0%BB%D1%8C%D0%BD%D0%BE%D0%B9%20%D0%BF%D0%BE%D0%B4%D0%B4%D0%B5%D1%80%D0%B6%D0%BA%D0%B5%20%D0%BD%D0%B0%D1%81%D0%B5%D0%BB%D0%B5%D0%BD%D0%B8%D1%8E&amp;img_url=http://kuzinfo.ru/images/News2016/201607110001.jpg&amp;pos=2&amp;rpt=simage"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yandex.ru/images/search?p=2&amp;text=%D0%BA%D0%B0%D1%80%D1%82%D0%B8%D0%BD%D0%BA%D0%B8%20%D0%B8%20%D1%8D%D0%BC%D0%B1%D0%BB%D0%B5%D0%BC%D1%8B%20%D0%BF%D0%BE%20%D1%81%D0%BE%D1%86%D0%B8%D0%B0%D0%BB%D1%8C%D0%BD%D0%BE%D0%B9%20%D0%BF%D0%BE%D0%B4%D0%B4%D0%B5%D1%80%D0%B6%D0%BA%D0%B5%20%D0%BD%D0%B0%D1%81%D0%B5%D0%BB%D0%B5%D0%BD%D0%B8%D1%8E&amp;img_url=http://cs314416.vk.me/v314416546/29a9/j7Tldv_tDjA.jpg&amp;pos=86&amp;rpt=simage" TargetMode="Externa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hyperlink" Target="https://yandex.ru/images/search?source=wiz&amp;img_url=http://bris-group.com/wp-content/uploads/2013/10/accounting-services.jpg&amp;p=2&amp;text=%D1%84%D0%BE%D1%82%D0%BE%20%D0%B2%D1%81%D0%B5%20%D0%BE%20%D1%84%D0%B8%D0%BD%D0%B0%D0%BD%D1%81%D0%B0%D1%85&amp;noreask=1&amp;pos=84&amp;rpt=simage&amp;lr=100645"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yandex.ru/images/search?source=wiz&amp;img_url=http://zrenienasto.narod.ru/index_files/kontakt.jpg&amp;text=%D0%BA%D0%BE%D0%BD%D1%82%D0%B0%D0%BA%D1%82%D0%BD%D0%B0%D1%8F%20%D0%B8%D0%BD%D1%84%D0%BE%D1%80%D0%BC%D0%B0%D1%86%D0%B8%D1%8F%20-%20%D1%84%D0%BE%D1%82%D0%BE&amp;noreask=1&amp;pos=6&amp;lr=100645&amp;rpt=simage" TargetMode="External"/><Relationship Id="rId1" Type="http://schemas.openxmlformats.org/officeDocument/2006/relationships/slideLayout" Target="../slideLayouts/slideLayout2.xml"/><Relationship Id="rId4" Type="http://schemas.openxmlformats.org/officeDocument/2006/relationships/hyperlink" Target="mailto:zelfin@mail.r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6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475656" y="2564904"/>
            <a:ext cx="6192688" cy="2952328"/>
          </a:xfrm>
          <a:effectLst>
            <a:outerShdw blurRad="50800" dist="38100" dir="13500000" algn="br" rotWithShape="0">
              <a:prstClr val="black">
                <a:alpha val="40000"/>
              </a:prstClr>
            </a:outerShdw>
          </a:effectLst>
        </p:spPr>
        <p:txBody>
          <a:bodyPr>
            <a:prstTxWarp prst="textInflate">
              <a:avLst/>
            </a:prstTxWarp>
            <a:noAutofit/>
          </a:bodyPr>
          <a:lstStyle/>
          <a:p>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По </a:t>
            </a:r>
            <a:r>
              <a:rPr lang="ru-R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материалам </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отчета об </a:t>
            </a:r>
            <a:r>
              <a:rPr lang="ru-RU"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исполнении </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бюджета </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Зеленчукского</a:t>
            </a: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 муниципального района </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Карачаево-Черкесской Республики</a:t>
            </a:r>
            <a:b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 </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за 2016 год, </a:t>
            </a:r>
            <a:b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b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утвержденного Решением Совета </a:t>
            </a: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Зеленчукского муниципального </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района от </a:t>
            </a:r>
            <a:r>
              <a:rPr lang="ru-RU" sz="2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rPr>
              <a:t>08.06.2017 №178  </a:t>
            </a:r>
            <a:endParaRPr lang="ru-RU"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ctoriana" pitchFamily="2" charset="0"/>
            </a:endParaRPr>
          </a:p>
        </p:txBody>
      </p:sp>
      <p:sp>
        <p:nvSpPr>
          <p:cNvPr id="7" name="Подзаголовок 2"/>
          <p:cNvSpPr txBox="1">
            <a:spLocks/>
          </p:cNvSpPr>
          <p:nvPr/>
        </p:nvSpPr>
        <p:spPr>
          <a:xfrm>
            <a:off x="216471" y="620688"/>
            <a:ext cx="8676009" cy="2952328"/>
          </a:xfrm>
          <a:prstGeom prst="rect">
            <a:avLst/>
          </a:prstGeom>
          <a:effectLst>
            <a:outerShdw blurRad="50800" dist="38100" dir="16200000" rotWithShape="0">
              <a:prstClr val="black">
                <a:alpha val="40000"/>
              </a:prstClr>
            </a:outerShdw>
          </a:effectLst>
        </p:spPr>
        <p:txBody>
          <a:bodyPr vert="horz" lIns="91440" tIns="45720" rIns="91440" bIns="45720" rtlCol="0">
            <a:prstTxWarp prst="textDeflateBottom">
              <a:avLst>
                <a:gd name="adj" fmla="val 43502"/>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ir-Retro" pitchFamily="2" charset="0"/>
                <a:cs typeface="Times New Roman" pitchFamily="18" charset="0"/>
              </a:rPr>
              <a:t>БЮДЖЕТ ДЛЯ ГРАЖДАН</a:t>
            </a:r>
          </a:p>
          <a:p>
            <a:endParaRPr lang="ru-RU"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nkir-Retro" pitchFamily="2" charset="0"/>
            </a:endParaRPr>
          </a:p>
        </p:txBody>
      </p:sp>
    </p:spTree>
    <p:extLst>
      <p:ext uri="{BB962C8B-B14F-4D97-AF65-F5344CB8AC3E}">
        <p14:creationId xmlns:p14="http://schemas.microsoft.com/office/powerpoint/2010/main" val="30143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895780048"/>
              </p:ext>
            </p:extLst>
          </p:nvPr>
        </p:nvGraphicFramePr>
        <p:xfrm>
          <a:off x="611560" y="3717032"/>
          <a:ext cx="7992888"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3477479813"/>
              </p:ext>
            </p:extLst>
          </p:nvPr>
        </p:nvGraphicFramePr>
        <p:xfrm>
          <a:off x="611560" y="1340768"/>
          <a:ext cx="7992888"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Прямоугольник 6"/>
          <p:cNvSpPr/>
          <p:nvPr/>
        </p:nvSpPr>
        <p:spPr>
          <a:xfrm>
            <a:off x="72009" y="242645"/>
            <a:ext cx="6444207" cy="954107"/>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ЭТАПЫ </a:t>
            </a: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 РАБОТЫ  НАД  ГОДОВЫМ  ОТЧЕТОМ </a:t>
            </a: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
            </a:r>
            <a:b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b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ОБ ИСПОЛНЕНИИ БЮДЖЕТА МУНИЦИПАЛЬНОГО РАЙОНА</a:t>
            </a:r>
          </a:p>
        </p:txBody>
      </p:sp>
      <p:pic>
        <p:nvPicPr>
          <p:cNvPr id="6" name="Рисунок 5" descr="https://im0-tub-ru.yandex.net/i?id=a4abb97f596dd92ddd46e7fcd5f2f174&amp;n=11">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6551711" y="72008"/>
            <a:ext cx="2556793" cy="1412776"/>
          </a:xfrm>
          <a:prstGeom prst="rect">
            <a:avLst/>
          </a:prstGeom>
          <a:noFill/>
          <a:ln>
            <a:noFill/>
          </a:ln>
        </p:spPr>
      </p:pic>
    </p:spTree>
    <p:extLst>
      <p:ext uri="{BB962C8B-B14F-4D97-AF65-F5344CB8AC3E}">
        <p14:creationId xmlns:p14="http://schemas.microsoft.com/office/powerpoint/2010/main" val="269940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575556" y="1556792"/>
            <a:ext cx="2124236" cy="1111000"/>
          </a:xfrm>
          <a:prstGeom prst="rightArrow">
            <a:avLst/>
          </a:prstGeom>
          <a:ln/>
        </p:spPr>
        <p:style>
          <a:lnRef idx="0">
            <a:schemeClr val="accent4"/>
          </a:lnRef>
          <a:fillRef idx="1002">
            <a:schemeClr val="dk2"/>
          </a:fillRef>
          <a:effectRef idx="3">
            <a:schemeClr val="accent4"/>
          </a:effectRef>
          <a:fontRef idx="minor">
            <a:schemeClr val="lt1"/>
          </a:fontRef>
        </p:style>
        <p:txBody>
          <a:bodyPr rtlCol="0" anchor="ctr"/>
          <a:lstStyle/>
          <a:p>
            <a:pPr algn="ctr"/>
            <a:r>
              <a:rPr lang="ru-RU" b="1" dirty="0" smtClean="0">
                <a:solidFill>
                  <a:schemeClr val="bg1"/>
                </a:solidFill>
                <a:effectLst>
                  <a:outerShdw blurRad="38100" dist="38100" dir="2700000" algn="tl">
                    <a:srgbClr val="000000">
                      <a:alpha val="43137"/>
                    </a:srgbClr>
                  </a:outerShdw>
                </a:effectLst>
              </a:rPr>
              <a:t>Цель</a:t>
            </a:r>
            <a:endParaRPr lang="ru-RU" b="1" dirty="0">
              <a:solidFill>
                <a:schemeClr val="bg1"/>
              </a:solidFill>
              <a:effectLst>
                <a:outerShdw blurRad="38100" dist="38100" dir="2700000" algn="tl">
                  <a:srgbClr val="000000">
                    <a:alpha val="43137"/>
                  </a:srgbClr>
                </a:outerShdw>
              </a:effectLst>
            </a:endParaRPr>
          </a:p>
        </p:txBody>
      </p:sp>
      <p:sp>
        <p:nvSpPr>
          <p:cNvPr id="7" name="Овал 6"/>
          <p:cNvSpPr/>
          <p:nvPr/>
        </p:nvSpPr>
        <p:spPr>
          <a:xfrm>
            <a:off x="2771800" y="1484784"/>
            <a:ext cx="6120680" cy="1296144"/>
          </a:xfrm>
          <a:prstGeom prst="ellipse">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chemeClr val="tx2">
                    <a:lumMod val="50000"/>
                  </a:schemeClr>
                </a:solidFill>
                <a:effectLst>
                  <a:outerShdw blurRad="38100" dist="38100" dir="2700000" algn="tl">
                    <a:srgbClr val="000000">
                      <a:alpha val="43137"/>
                    </a:srgbClr>
                  </a:outerShdw>
                </a:effectLst>
              </a:rPr>
              <a:t>Обеспечение устойчивости бюджетной системы района и безусловное  исполнение принятых обязательств наиболее эффективным способом </a:t>
            </a:r>
          </a:p>
        </p:txBody>
      </p:sp>
      <p:sp>
        <p:nvSpPr>
          <p:cNvPr id="8" name="Стрелка вправо 7"/>
          <p:cNvSpPr/>
          <p:nvPr/>
        </p:nvSpPr>
        <p:spPr>
          <a:xfrm>
            <a:off x="467544" y="3767336"/>
            <a:ext cx="2232248" cy="2181944"/>
          </a:xfrm>
          <a:prstGeom prst="rightArrow">
            <a:avLst/>
          </a:prstGeom>
          <a:ln/>
          <a:scene3d>
            <a:camera prst="orthographicFront">
              <a:rot lat="0" lon="0" rev="0"/>
            </a:camera>
            <a:lightRig rig="threePt" dir="t">
              <a:rot lat="0" lon="0" rev="1200000"/>
            </a:lightRig>
          </a:scene3d>
          <a:sp3d>
            <a:bevelT w="63500" h="25400"/>
          </a:sp3d>
        </p:spPr>
        <p:style>
          <a:lnRef idx="0">
            <a:schemeClr val="accent4"/>
          </a:lnRef>
          <a:fillRef idx="1003">
            <a:schemeClr val="dk2"/>
          </a:fillRef>
          <a:effectRef idx="3">
            <a:schemeClr val="accent4"/>
          </a:effectRef>
          <a:fontRef idx="minor">
            <a:schemeClr val="lt1"/>
          </a:fontRef>
        </p:style>
        <p:txBody>
          <a:bodyPr rtlCol="0" anchor="ctr"/>
          <a:lstStyle/>
          <a:p>
            <a:pPr algn="ctr"/>
            <a:r>
              <a:rPr lang="ru-RU" sz="1600" b="1" dirty="0">
                <a:solidFill>
                  <a:schemeClr val="bg1"/>
                </a:solidFill>
                <a:effectLst>
                  <a:outerShdw blurRad="38100" dist="38100" dir="2700000" algn="tl">
                    <a:srgbClr val="000000">
                      <a:alpha val="43137"/>
                    </a:srgbClr>
                  </a:outerShdw>
                </a:effectLst>
              </a:rPr>
              <a:t>Условия и особенности исполнения бюджета </a:t>
            </a:r>
          </a:p>
        </p:txBody>
      </p:sp>
      <p:sp>
        <p:nvSpPr>
          <p:cNvPr id="9" name="Овал 8"/>
          <p:cNvSpPr/>
          <p:nvPr/>
        </p:nvSpPr>
        <p:spPr>
          <a:xfrm>
            <a:off x="2747060" y="2924944"/>
            <a:ext cx="6145420" cy="374441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ru-RU" sz="1200" b="1" dirty="0" smtClean="0">
              <a:solidFill>
                <a:schemeClr val="tx2">
                  <a:lumMod val="50000"/>
                </a:schemeClr>
              </a:solidFill>
              <a:effectLst>
                <a:outerShdw blurRad="38100" dist="38100" dir="2700000" algn="tl">
                  <a:srgbClr val="000000">
                    <a:alpha val="43137"/>
                  </a:srgbClr>
                </a:outerShdw>
              </a:effectLst>
            </a:endParaRPr>
          </a:p>
          <a:p>
            <a:pPr algn="just"/>
            <a:endParaRPr lang="ru-RU" sz="1200" b="1" dirty="0" smtClean="0">
              <a:solidFill>
                <a:schemeClr val="tx2">
                  <a:lumMod val="50000"/>
                </a:schemeClr>
              </a:solidFill>
              <a:effectLst>
                <a:outerShdw blurRad="38100" dist="38100" dir="2700000" algn="tl">
                  <a:srgbClr val="000000">
                    <a:alpha val="43137"/>
                  </a:srgbClr>
                </a:outerShdw>
              </a:effectLst>
            </a:endParaRPr>
          </a:p>
          <a:p>
            <a:pPr algn="ctr"/>
            <a:r>
              <a:rPr lang="ru-RU" sz="1300" b="1" dirty="0" smtClean="0">
                <a:solidFill>
                  <a:schemeClr val="tx2">
                    <a:lumMod val="50000"/>
                  </a:schemeClr>
                </a:solidFill>
                <a:effectLst>
                  <a:outerShdw blurRad="38100" dist="38100" dir="2700000" algn="tl">
                    <a:srgbClr val="000000">
                      <a:alpha val="43137"/>
                    </a:srgbClr>
                  </a:outerShdw>
                </a:effectLst>
              </a:rPr>
              <a:t>     </a:t>
            </a:r>
          </a:p>
          <a:p>
            <a:pPr algn="ctr"/>
            <a:r>
              <a:rPr lang="ru-RU" sz="1300" b="1" dirty="0" smtClean="0">
                <a:solidFill>
                  <a:schemeClr val="tx2">
                    <a:lumMod val="50000"/>
                  </a:schemeClr>
                </a:solidFill>
                <a:effectLst>
                  <a:outerShdw blurRad="38100" dist="38100" dir="2700000" algn="tl">
                    <a:srgbClr val="000000">
                      <a:alpha val="43137"/>
                    </a:srgbClr>
                  </a:outerShdw>
                </a:effectLst>
              </a:rPr>
              <a:t>1. Исполнение районного бюджета </a:t>
            </a:r>
          </a:p>
          <a:p>
            <a:pPr algn="ctr"/>
            <a:r>
              <a:rPr lang="ru-RU" sz="1300" b="1" dirty="0" smtClean="0">
                <a:solidFill>
                  <a:schemeClr val="tx2">
                    <a:lumMod val="50000"/>
                  </a:schemeClr>
                </a:solidFill>
                <a:effectLst>
                  <a:outerShdw blurRad="38100" dist="38100" dir="2700000" algn="tl">
                    <a:srgbClr val="000000">
                      <a:alpha val="43137"/>
                    </a:srgbClr>
                  </a:outerShdw>
                </a:effectLst>
              </a:rPr>
              <a:t>в «программном» формате, что обеспечивает увязку </a:t>
            </a:r>
          </a:p>
          <a:p>
            <a:pPr algn="ctr"/>
            <a:r>
              <a:rPr lang="ru-RU" sz="1300" b="1" dirty="0" smtClean="0">
                <a:solidFill>
                  <a:schemeClr val="tx2">
                    <a:lumMod val="50000"/>
                  </a:schemeClr>
                </a:solidFill>
                <a:effectLst>
                  <a:outerShdw blurRad="38100" dist="38100" dir="2700000" algn="tl">
                    <a:srgbClr val="000000">
                      <a:alpha val="43137"/>
                    </a:srgbClr>
                  </a:outerShdw>
                </a:effectLst>
              </a:rPr>
              <a:t>бюджетных ассигнований и конкретных мероприятий, направленных на достижение приоритетных целей социально-экономического развития района;</a:t>
            </a:r>
          </a:p>
          <a:p>
            <a:pPr algn="ctr"/>
            <a:r>
              <a:rPr lang="ru-RU" sz="1300" b="1" dirty="0" smtClean="0">
                <a:solidFill>
                  <a:schemeClr val="tx2">
                    <a:lumMod val="50000"/>
                  </a:schemeClr>
                </a:solidFill>
                <a:effectLst>
                  <a:outerShdw blurRad="38100" dist="38100" dir="2700000" algn="tl">
                    <a:srgbClr val="000000">
                      <a:alpha val="43137"/>
                    </a:srgbClr>
                  </a:outerShdw>
                </a:effectLst>
              </a:rPr>
              <a:t>2. Соблюдение принципа безусловного исполнения действующих расходных обязательств; </a:t>
            </a:r>
          </a:p>
          <a:p>
            <a:pPr algn="ctr"/>
            <a:r>
              <a:rPr lang="ru-RU" sz="1300" b="1" dirty="0">
                <a:solidFill>
                  <a:schemeClr val="tx2">
                    <a:lumMod val="50000"/>
                  </a:schemeClr>
                </a:solidFill>
                <a:effectLst>
                  <a:outerShdw blurRad="38100" dist="38100" dir="2700000" algn="tl">
                    <a:srgbClr val="000000">
                      <a:alpha val="43137"/>
                    </a:srgbClr>
                  </a:outerShdw>
                </a:effectLst>
              </a:rPr>
              <a:t>3. </a:t>
            </a:r>
            <a:r>
              <a:rPr lang="ru-RU" sz="1300" b="1" dirty="0" smtClean="0">
                <a:solidFill>
                  <a:schemeClr val="tx2">
                    <a:lumMod val="50000"/>
                  </a:schemeClr>
                </a:solidFill>
                <a:effectLst>
                  <a:outerShdw blurRad="38100" dist="38100" dir="2700000" algn="tl">
                    <a:srgbClr val="000000">
                      <a:alpha val="43137"/>
                    </a:srgbClr>
                  </a:outerShdw>
                </a:effectLst>
              </a:rPr>
              <a:t>Доведение </a:t>
            </a:r>
            <a:r>
              <a:rPr lang="ru-RU" sz="1300" b="1" dirty="0">
                <a:solidFill>
                  <a:schemeClr val="tx2">
                    <a:lumMod val="50000"/>
                  </a:schemeClr>
                </a:solidFill>
                <a:effectLst>
                  <a:outerShdw blurRad="38100" dist="38100" dir="2700000" algn="tl">
                    <a:srgbClr val="000000">
                      <a:alpha val="43137"/>
                    </a:srgbClr>
                  </a:outerShdw>
                </a:effectLst>
              </a:rPr>
              <a:t>заработной платы работников бюджетной сферы с учетом </a:t>
            </a:r>
            <a:r>
              <a:rPr lang="ru-RU" sz="1300" b="1" dirty="0" smtClean="0">
                <a:solidFill>
                  <a:schemeClr val="tx2">
                    <a:lumMod val="50000"/>
                  </a:schemeClr>
                </a:solidFill>
                <a:effectLst>
                  <a:outerShdw blurRad="38100" dist="38100" dir="2700000" algn="tl">
                    <a:srgbClr val="000000">
                      <a:alpha val="43137"/>
                    </a:srgbClr>
                  </a:outerShdw>
                </a:effectLst>
              </a:rPr>
              <a:t>достижения </a:t>
            </a:r>
            <a:r>
              <a:rPr lang="ru-RU" sz="1300" b="1" dirty="0">
                <a:solidFill>
                  <a:schemeClr val="tx2">
                    <a:lumMod val="50000"/>
                  </a:schemeClr>
                </a:solidFill>
                <a:effectLst>
                  <a:outerShdw blurRad="38100" dist="38100" dir="2700000" algn="tl">
                    <a:srgbClr val="000000">
                      <a:alpha val="43137"/>
                    </a:srgbClr>
                  </a:outerShdw>
                </a:effectLst>
              </a:rPr>
              <a:t>целевых значений «дорожных карт» по Указам Президента </a:t>
            </a:r>
            <a:r>
              <a:rPr lang="ru-RU" sz="1300" b="1" dirty="0" smtClean="0">
                <a:solidFill>
                  <a:schemeClr val="tx2">
                    <a:lumMod val="50000"/>
                  </a:schemeClr>
                </a:solidFill>
                <a:effectLst>
                  <a:outerShdw blurRad="38100" dist="38100" dir="2700000" algn="tl">
                    <a:srgbClr val="000000">
                      <a:alpha val="43137"/>
                    </a:srgbClr>
                  </a:outerShdw>
                </a:effectLst>
              </a:rPr>
              <a:t>Российской Федерации </a:t>
            </a:r>
            <a:r>
              <a:rPr lang="ru-RU" sz="1300" b="1" dirty="0">
                <a:solidFill>
                  <a:schemeClr val="tx2">
                    <a:lumMod val="50000"/>
                  </a:schemeClr>
                </a:solidFill>
                <a:effectLst>
                  <a:outerShdw blurRad="38100" dist="38100" dir="2700000" algn="tl">
                    <a:srgbClr val="000000">
                      <a:alpha val="43137"/>
                    </a:srgbClr>
                  </a:outerShdw>
                </a:effectLst>
              </a:rPr>
              <a:t>от 2012 года; </a:t>
            </a:r>
            <a:endParaRPr lang="ru-RU" sz="1300" b="1" dirty="0" smtClean="0">
              <a:solidFill>
                <a:schemeClr val="tx2">
                  <a:lumMod val="50000"/>
                </a:schemeClr>
              </a:solidFill>
              <a:effectLst>
                <a:outerShdw blurRad="38100" dist="38100" dir="2700000" algn="tl">
                  <a:srgbClr val="000000">
                    <a:alpha val="43137"/>
                  </a:srgbClr>
                </a:outerShdw>
              </a:effectLst>
            </a:endParaRPr>
          </a:p>
          <a:p>
            <a:pPr algn="ctr"/>
            <a:r>
              <a:rPr lang="ru-RU" sz="1300" b="1" dirty="0">
                <a:solidFill>
                  <a:schemeClr val="tx2">
                    <a:lumMod val="50000"/>
                  </a:schemeClr>
                </a:solidFill>
                <a:effectLst>
                  <a:outerShdw blurRad="38100" dist="38100" dir="2700000" algn="tl">
                    <a:srgbClr val="000000">
                      <a:alpha val="43137"/>
                    </a:srgbClr>
                  </a:outerShdw>
                </a:effectLst>
              </a:rPr>
              <a:t>4. Оптимизация и повышение эффективности использования бюджетных средств, при </a:t>
            </a:r>
          </a:p>
          <a:p>
            <a:pPr algn="ctr"/>
            <a:r>
              <a:rPr lang="ru-RU" sz="1300" b="1" dirty="0">
                <a:solidFill>
                  <a:schemeClr val="tx2">
                    <a:lumMod val="50000"/>
                  </a:schemeClr>
                </a:solidFill>
                <a:effectLst>
                  <a:outerShdw blurRad="38100" dist="38100" dir="2700000" algn="tl">
                    <a:srgbClr val="000000">
                      <a:alpha val="43137"/>
                    </a:srgbClr>
                  </a:outerShdw>
                </a:effectLst>
              </a:rPr>
              <a:t>соблюдении и повышении уровня эффективности оказания муниципальных услуг</a:t>
            </a:r>
          </a:p>
          <a:p>
            <a:pPr algn="ctr"/>
            <a:r>
              <a:rPr lang="ru-RU" sz="1300" b="1" dirty="0">
                <a:solidFill>
                  <a:schemeClr val="tx2">
                    <a:lumMod val="50000"/>
                  </a:schemeClr>
                </a:solidFill>
                <a:effectLst>
                  <a:outerShdw blurRad="38100" dist="38100" dir="2700000" algn="tl">
                    <a:srgbClr val="000000">
                      <a:alpha val="43137"/>
                    </a:srgbClr>
                  </a:outerShdw>
                </a:effectLst>
              </a:rPr>
              <a:t>5. Обеспечение сбалансированности </a:t>
            </a:r>
            <a:endParaRPr lang="ru-RU" sz="1300" b="1" dirty="0" smtClean="0">
              <a:solidFill>
                <a:schemeClr val="tx2">
                  <a:lumMod val="50000"/>
                </a:schemeClr>
              </a:solidFill>
              <a:effectLst>
                <a:outerShdw blurRad="38100" dist="38100" dir="2700000" algn="tl">
                  <a:srgbClr val="000000">
                    <a:alpha val="43137"/>
                  </a:srgbClr>
                </a:outerShdw>
              </a:effectLst>
            </a:endParaRPr>
          </a:p>
          <a:p>
            <a:pPr algn="ctr"/>
            <a:r>
              <a:rPr lang="ru-RU" sz="1300" b="1" dirty="0" smtClean="0">
                <a:solidFill>
                  <a:schemeClr val="tx2">
                    <a:lumMod val="50000"/>
                  </a:schemeClr>
                </a:solidFill>
                <a:effectLst>
                  <a:outerShdw blurRad="38100" dist="38100" dir="2700000" algn="tl">
                    <a:srgbClr val="000000">
                      <a:alpha val="43137"/>
                    </a:srgbClr>
                  </a:outerShdw>
                </a:effectLst>
              </a:rPr>
              <a:t>районного </a:t>
            </a:r>
            <a:r>
              <a:rPr lang="ru-RU" sz="1300" b="1" dirty="0">
                <a:solidFill>
                  <a:schemeClr val="tx2">
                    <a:lumMod val="50000"/>
                  </a:schemeClr>
                </a:solidFill>
                <a:effectLst>
                  <a:outerShdw blurRad="38100" dist="38100" dir="2700000" algn="tl">
                    <a:srgbClr val="000000">
                      <a:alpha val="43137"/>
                    </a:srgbClr>
                  </a:outerShdw>
                </a:effectLst>
              </a:rPr>
              <a:t>бюджета  </a:t>
            </a:r>
          </a:p>
          <a:p>
            <a:pPr algn="ctr"/>
            <a:endParaRPr lang="ru-RU" sz="1400" b="1" dirty="0" smtClean="0">
              <a:solidFill>
                <a:schemeClr val="tx2">
                  <a:lumMod val="50000"/>
                </a:schemeClr>
              </a:solidFill>
              <a:effectLst>
                <a:outerShdw blurRad="38100" dist="38100" dir="2700000" algn="tl">
                  <a:srgbClr val="000000">
                    <a:alpha val="43137"/>
                  </a:srgbClr>
                </a:outerShdw>
              </a:effectLst>
            </a:endParaRPr>
          </a:p>
          <a:p>
            <a:pPr algn="ctr"/>
            <a:r>
              <a:rPr lang="ru-RU" sz="1400" b="1" dirty="0" smtClean="0">
                <a:solidFill>
                  <a:schemeClr val="tx2">
                    <a:lumMod val="50000"/>
                  </a:schemeClr>
                </a:solidFill>
                <a:effectLst>
                  <a:outerShdw blurRad="38100" dist="38100" dir="2700000" algn="tl">
                    <a:srgbClr val="000000">
                      <a:alpha val="43137"/>
                    </a:srgbClr>
                  </a:outerShdw>
                </a:effectLst>
              </a:rPr>
              <a:t> </a:t>
            </a:r>
            <a:endParaRPr lang="ru-RU" sz="1400" b="1" dirty="0">
              <a:solidFill>
                <a:schemeClr val="tx2">
                  <a:lumMod val="50000"/>
                </a:schemeClr>
              </a:solidFill>
              <a:effectLst>
                <a:outerShdw blurRad="38100" dist="38100" dir="2700000" algn="tl">
                  <a:srgbClr val="000000">
                    <a:alpha val="43137"/>
                  </a:srgbClr>
                </a:outerShdw>
              </a:effectLst>
            </a:endParaRPr>
          </a:p>
        </p:txBody>
      </p:sp>
      <p:sp>
        <p:nvSpPr>
          <p:cNvPr id="10" name="Прямоугольник 9"/>
          <p:cNvSpPr/>
          <p:nvPr/>
        </p:nvSpPr>
        <p:spPr>
          <a:xfrm>
            <a:off x="1187624" y="170637"/>
            <a:ext cx="6840760" cy="954107"/>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ОСНОВНЫЕ ЦЕЛИ, УСЛОВИЯ И ОСОБЕННОСТИ ИСПОЛНЕНИЯ БЮДЖЕТА </a:t>
            </a: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 МУНИЦИПАЛЬНОГО  РАЙОНА  в 2016 году</a:t>
            </a:r>
            <a:endPar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endParaRPr>
          </a:p>
        </p:txBody>
      </p:sp>
    </p:spTree>
    <p:extLst>
      <p:ext uri="{BB962C8B-B14F-4D97-AF65-F5344CB8AC3E}">
        <p14:creationId xmlns:p14="http://schemas.microsoft.com/office/powerpoint/2010/main" val="226627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трелка вниз 6"/>
          <p:cNvSpPr/>
          <p:nvPr/>
        </p:nvSpPr>
        <p:spPr>
          <a:xfrm>
            <a:off x="5987190" y="2492896"/>
            <a:ext cx="2833282" cy="1800200"/>
          </a:xfrm>
          <a:prstGeom prst="downArrow">
            <a:avLst/>
          </a:prstGeom>
          <a:ln>
            <a:prstDash val="sysDot"/>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254" y="140438"/>
            <a:ext cx="2573206" cy="220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140439"/>
            <a:ext cx="6236742" cy="1200329"/>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Общая характеристика исполнения </a:t>
            </a:r>
            <a:r>
              <a:rPr lang="ru-RU" sz="3600" b="1" dirty="0">
                <a:solidFill>
                  <a:schemeClr val="accent2">
                    <a:lumMod val="50000"/>
                  </a:schemeClr>
                </a:solidFill>
                <a:effectLst>
                  <a:outerShdw blurRad="38100" dist="38100" dir="2700000" algn="tl">
                    <a:srgbClr val="000000">
                      <a:alpha val="43137"/>
                    </a:srgbClr>
                  </a:outerShdw>
                </a:effectLst>
                <a:latin typeface="Victoriana" pitchFamily="2" charset="0"/>
              </a:rPr>
              <a:t>бюджета </a:t>
            </a:r>
            <a:endPar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endParaRPr>
          </a:p>
          <a:p>
            <a:pPr algn="ctr"/>
            <a:r>
              <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a:t>
            </a:r>
            <a:r>
              <a:rPr lang="ru-RU" sz="3600" b="1" dirty="0">
                <a:solidFill>
                  <a:schemeClr val="accent2">
                    <a:lumMod val="50000"/>
                  </a:schemeClr>
                </a:solidFill>
                <a:effectLst>
                  <a:outerShdw blurRad="38100" dist="38100" dir="2700000" algn="tl">
                    <a:srgbClr val="000000">
                      <a:alpha val="43137"/>
                    </a:srgbClr>
                  </a:outerShdw>
                </a:effectLst>
                <a:latin typeface="Victoriana" pitchFamily="2" charset="0"/>
              </a:rPr>
              <a:t>муниципального района </a:t>
            </a:r>
          </a:p>
        </p:txBody>
      </p:sp>
      <p:sp>
        <p:nvSpPr>
          <p:cNvPr id="5" name="Прямоугольник 4"/>
          <p:cNvSpPr/>
          <p:nvPr/>
        </p:nvSpPr>
        <p:spPr>
          <a:xfrm rot="10800000" flipV="1">
            <a:off x="323529" y="1556792"/>
            <a:ext cx="5591653" cy="2492990"/>
          </a:xfrm>
          <a:prstGeom prst="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300" b="1" i="1" dirty="0" smtClean="0">
                <a:solidFill>
                  <a:schemeClr val="tx2">
                    <a:lumMod val="50000"/>
                  </a:schemeClr>
                </a:solidFill>
                <a:effectLst>
                  <a:outerShdw blurRad="38100" dist="38100" dir="2700000" algn="tl">
                    <a:srgbClr val="000000">
                      <a:alpha val="43137"/>
                    </a:srgbClr>
                  </a:outerShdw>
                </a:effectLst>
              </a:rPr>
              <a:t>Бюджет </a:t>
            </a:r>
            <a:r>
              <a:rPr lang="ru-RU" sz="1300" b="1" i="1" dirty="0">
                <a:solidFill>
                  <a:schemeClr val="tx2">
                    <a:lumMod val="50000"/>
                  </a:schemeClr>
                </a:solidFill>
                <a:effectLst>
                  <a:outerShdw blurRad="38100" dist="38100" dir="2700000" algn="tl">
                    <a:srgbClr val="000000">
                      <a:alpha val="43137"/>
                    </a:srgbClr>
                  </a:outerShdw>
                </a:effectLst>
              </a:rPr>
              <a:t>муниципального района (районный бюджет):                                                                                                     </a:t>
            </a:r>
            <a:r>
              <a:rPr lang="ru-RU" sz="1300" b="1" i="1" dirty="0" smtClean="0">
                <a:solidFill>
                  <a:schemeClr val="tx2">
                    <a:lumMod val="50000"/>
                  </a:schemeClr>
                </a:solidFill>
                <a:effectLst>
                  <a:outerShdw blurRad="38100" dist="38100" dir="2700000" algn="tl">
                    <a:srgbClr val="000000">
                      <a:alpha val="43137"/>
                    </a:srgbClr>
                  </a:outerShdw>
                </a:effectLst>
              </a:rPr>
              <a:t>    </a:t>
            </a:r>
          </a:p>
          <a:p>
            <a:pPr algn="ctr"/>
            <a:r>
              <a:rPr lang="ru-RU" sz="1300" b="1" i="1" dirty="0">
                <a:solidFill>
                  <a:schemeClr val="tx2">
                    <a:lumMod val="50000"/>
                  </a:schemeClr>
                </a:solidFill>
                <a:effectLst>
                  <a:outerShdw blurRad="38100" dist="38100" dir="2700000" algn="tl">
                    <a:srgbClr val="000000">
                      <a:alpha val="43137"/>
                    </a:srgbClr>
                  </a:outerShdw>
                </a:effectLst>
              </a:rPr>
              <a:t> </a:t>
            </a:r>
            <a:r>
              <a:rPr lang="ru-RU" sz="1300" b="1" i="1" dirty="0" smtClean="0">
                <a:solidFill>
                  <a:schemeClr val="tx2">
                    <a:lumMod val="50000"/>
                  </a:schemeClr>
                </a:solidFill>
                <a:effectLst>
                  <a:outerShdw blurRad="38100" dist="38100" dir="2700000" algn="tl">
                    <a:srgbClr val="000000">
                      <a:alpha val="43137"/>
                    </a:srgbClr>
                  </a:outerShdw>
                </a:effectLst>
              </a:rPr>
              <a:t>    </a:t>
            </a:r>
            <a:r>
              <a:rPr lang="ru-RU" sz="1300" i="1" dirty="0" smtClean="0">
                <a:solidFill>
                  <a:schemeClr val="tx2">
                    <a:lumMod val="50000"/>
                  </a:schemeClr>
                </a:solidFill>
              </a:rPr>
              <a:t>И</a:t>
            </a:r>
            <a:r>
              <a:rPr lang="ru-RU" sz="1300" b="1" i="1" dirty="0" smtClean="0">
                <a:solidFill>
                  <a:schemeClr val="tx2">
                    <a:lumMod val="50000"/>
                  </a:schemeClr>
                </a:solidFill>
              </a:rPr>
              <a:t>сполнение </a:t>
            </a:r>
            <a:r>
              <a:rPr lang="ru-RU" sz="1300" b="1" i="1" dirty="0">
                <a:solidFill>
                  <a:schemeClr val="tx2">
                    <a:lumMod val="50000"/>
                  </a:schemeClr>
                </a:solidFill>
              </a:rPr>
              <a:t>доходов районного бюджета составило </a:t>
            </a:r>
            <a:r>
              <a:rPr lang="ru-RU" sz="1300" b="1" i="1" dirty="0" smtClean="0">
                <a:solidFill>
                  <a:schemeClr val="tx2">
                    <a:lumMod val="50000"/>
                  </a:schemeClr>
                </a:solidFill>
              </a:rPr>
              <a:t> на  99,3 </a:t>
            </a:r>
            <a:r>
              <a:rPr lang="ru-RU" sz="1300" b="1" i="1" dirty="0">
                <a:solidFill>
                  <a:schemeClr val="tx2">
                    <a:lumMod val="50000"/>
                  </a:schemeClr>
                </a:solidFill>
              </a:rPr>
              <a:t>% </a:t>
            </a:r>
            <a:r>
              <a:rPr lang="ru-RU" sz="1300" b="1" i="1" dirty="0" smtClean="0">
                <a:solidFill>
                  <a:schemeClr val="tx2">
                    <a:lumMod val="50000"/>
                  </a:schemeClr>
                </a:solidFill>
              </a:rPr>
              <a:t>, при </a:t>
            </a:r>
            <a:r>
              <a:rPr lang="ru-RU" sz="1300" b="1" i="1" dirty="0">
                <a:solidFill>
                  <a:schemeClr val="tx2">
                    <a:lumMod val="50000"/>
                  </a:schemeClr>
                </a:solidFill>
              </a:rPr>
              <a:t>уточненном годовом плане </a:t>
            </a:r>
            <a:r>
              <a:rPr lang="ru-RU" sz="1300" b="1" i="1" dirty="0" smtClean="0">
                <a:solidFill>
                  <a:schemeClr val="tx2">
                    <a:lumMod val="50000"/>
                  </a:schemeClr>
                </a:solidFill>
              </a:rPr>
              <a:t> 933 536,7 </a:t>
            </a:r>
            <a:r>
              <a:rPr lang="ru-RU" sz="1300" b="1" i="1" dirty="0">
                <a:solidFill>
                  <a:schemeClr val="tx2">
                    <a:lumMod val="50000"/>
                  </a:schemeClr>
                </a:solidFill>
              </a:rPr>
              <a:t>тыс. руб</a:t>
            </a:r>
            <a:r>
              <a:rPr lang="ru-RU" sz="1300" b="1" i="1" dirty="0" smtClean="0">
                <a:solidFill>
                  <a:schemeClr val="tx2">
                    <a:lumMod val="50000"/>
                  </a:schemeClr>
                </a:solidFill>
              </a:rPr>
              <a:t>., исполнено  в </a:t>
            </a:r>
            <a:r>
              <a:rPr lang="ru-RU" sz="1300" b="1" i="1" dirty="0">
                <a:solidFill>
                  <a:schemeClr val="tx2">
                    <a:lumMod val="50000"/>
                  </a:schemeClr>
                </a:solidFill>
              </a:rPr>
              <a:t>сумме </a:t>
            </a:r>
            <a:endParaRPr lang="ru-RU" sz="1300" b="1" i="1" dirty="0" smtClean="0">
              <a:solidFill>
                <a:schemeClr val="tx2">
                  <a:lumMod val="50000"/>
                </a:schemeClr>
              </a:solidFill>
            </a:endParaRPr>
          </a:p>
          <a:p>
            <a:pPr algn="ctr"/>
            <a:r>
              <a:rPr lang="ru-RU" sz="1300" b="1" i="1" dirty="0" smtClean="0">
                <a:solidFill>
                  <a:schemeClr val="tx2">
                    <a:lumMod val="50000"/>
                  </a:schemeClr>
                </a:solidFill>
              </a:rPr>
              <a:t>926 891,8 тыс. руб.;   по расходам:  </a:t>
            </a:r>
            <a:r>
              <a:rPr lang="ru-RU" sz="1300" b="1" i="1" dirty="0">
                <a:solidFill>
                  <a:schemeClr val="tx2">
                    <a:lumMod val="50000"/>
                  </a:schemeClr>
                </a:solidFill>
              </a:rPr>
              <a:t>исполнено на </a:t>
            </a:r>
            <a:r>
              <a:rPr lang="ru-RU" sz="1300" b="1" i="1" dirty="0" smtClean="0">
                <a:solidFill>
                  <a:schemeClr val="tx2">
                    <a:lumMod val="50000"/>
                  </a:schemeClr>
                </a:solidFill>
              </a:rPr>
              <a:t>99 %, </a:t>
            </a:r>
            <a:r>
              <a:rPr lang="ru-RU" sz="1300" b="1" i="1" dirty="0">
                <a:solidFill>
                  <a:schemeClr val="tx2">
                    <a:lumMod val="50000"/>
                  </a:schemeClr>
                </a:solidFill>
              </a:rPr>
              <a:t>при  уточненном плане </a:t>
            </a:r>
            <a:r>
              <a:rPr lang="ru-RU" sz="1300" b="1" i="1" dirty="0" smtClean="0">
                <a:solidFill>
                  <a:schemeClr val="tx2">
                    <a:lumMod val="50000"/>
                  </a:schemeClr>
                </a:solidFill>
              </a:rPr>
              <a:t>934 895,8 тыс</a:t>
            </a:r>
            <a:r>
              <a:rPr lang="ru-RU" sz="1300" b="1" i="1" dirty="0">
                <a:solidFill>
                  <a:schemeClr val="tx2">
                    <a:lumMod val="50000"/>
                  </a:schemeClr>
                </a:solidFill>
              </a:rPr>
              <a:t>. руб</a:t>
            </a:r>
            <a:r>
              <a:rPr lang="ru-RU" sz="1300" b="1" i="1" dirty="0" smtClean="0">
                <a:solidFill>
                  <a:schemeClr val="tx2">
                    <a:lumMod val="50000"/>
                  </a:schemeClr>
                </a:solidFill>
              </a:rPr>
              <a:t>., исполнено  на сумму 925 437,4 тыс</a:t>
            </a:r>
            <a:r>
              <a:rPr lang="ru-RU" sz="1300" b="1" i="1" dirty="0">
                <a:solidFill>
                  <a:schemeClr val="tx2">
                    <a:lumMod val="50000"/>
                  </a:schemeClr>
                </a:solidFill>
              </a:rPr>
              <a:t>. </a:t>
            </a:r>
            <a:r>
              <a:rPr lang="ru-RU" sz="1300" b="1" i="1" dirty="0" smtClean="0">
                <a:solidFill>
                  <a:schemeClr val="tx2">
                    <a:lumMod val="50000"/>
                  </a:schemeClr>
                </a:solidFill>
              </a:rPr>
              <a:t>руб. </a:t>
            </a:r>
            <a:endParaRPr lang="ru-RU" sz="1300" b="1" i="1" dirty="0">
              <a:solidFill>
                <a:schemeClr val="tx2">
                  <a:lumMod val="50000"/>
                </a:schemeClr>
              </a:solidFill>
            </a:endParaRPr>
          </a:p>
          <a:p>
            <a:r>
              <a:rPr lang="ru-RU" sz="1300" b="1" i="1" dirty="0" smtClean="0">
                <a:solidFill>
                  <a:schemeClr val="tx2">
                    <a:lumMod val="50000"/>
                  </a:schemeClr>
                </a:solidFill>
                <a:effectLst>
                  <a:outerShdw blurRad="38100" dist="38100" dir="2700000" algn="tl">
                    <a:srgbClr val="000000">
                      <a:alpha val="43137"/>
                    </a:srgbClr>
                  </a:outerShdw>
                </a:effectLst>
              </a:rPr>
              <a:t>  </a:t>
            </a:r>
          </a:p>
          <a:p>
            <a:pPr algn="ctr"/>
            <a:r>
              <a:rPr lang="ru-RU" sz="1300" b="1" i="1" dirty="0" smtClean="0">
                <a:solidFill>
                  <a:schemeClr val="tx2">
                    <a:lumMod val="50000"/>
                  </a:schemeClr>
                </a:solidFill>
                <a:effectLst>
                  <a:outerShdw blurRad="38100" dist="38100" dir="2700000" algn="tl">
                    <a:srgbClr val="000000">
                      <a:alpha val="43137"/>
                    </a:srgbClr>
                  </a:outerShdw>
                </a:effectLst>
              </a:rPr>
              <a:t>Консолидированный </a:t>
            </a:r>
            <a:r>
              <a:rPr lang="ru-RU" sz="1300" b="1" i="1" dirty="0">
                <a:solidFill>
                  <a:schemeClr val="tx2">
                    <a:lumMod val="50000"/>
                  </a:schemeClr>
                </a:solidFill>
                <a:effectLst>
                  <a:outerShdw blurRad="38100" dist="38100" dir="2700000" algn="tl">
                    <a:srgbClr val="000000">
                      <a:alpha val="43137"/>
                    </a:srgbClr>
                  </a:outerShdw>
                </a:effectLst>
              </a:rPr>
              <a:t>бюджет района </a:t>
            </a:r>
            <a:r>
              <a:rPr lang="ru-RU" sz="1300" b="1" i="1" dirty="0" smtClean="0">
                <a:solidFill>
                  <a:schemeClr val="tx2">
                    <a:lumMod val="50000"/>
                  </a:schemeClr>
                </a:solidFill>
                <a:effectLst>
                  <a:outerShdw blurRad="38100" dist="38100" dir="2700000" algn="tl">
                    <a:srgbClr val="000000">
                      <a:alpha val="43137"/>
                    </a:srgbClr>
                  </a:outerShdw>
                </a:effectLst>
              </a:rPr>
              <a:t> </a:t>
            </a:r>
          </a:p>
          <a:p>
            <a:pPr algn="ctr"/>
            <a:r>
              <a:rPr lang="ru-RU" sz="1300" b="1" i="1" dirty="0" smtClean="0">
                <a:solidFill>
                  <a:schemeClr val="tx2">
                    <a:lumMod val="50000"/>
                  </a:schemeClr>
                </a:solidFill>
                <a:effectLst>
                  <a:outerShdw blurRad="38100" dist="38100" dir="2700000" algn="tl">
                    <a:srgbClr val="000000">
                      <a:alpha val="43137"/>
                    </a:srgbClr>
                  </a:outerShdw>
                </a:effectLst>
              </a:rPr>
              <a:t>(</a:t>
            </a:r>
            <a:r>
              <a:rPr lang="ru-RU" sz="1300" b="1" i="1" dirty="0">
                <a:solidFill>
                  <a:schemeClr val="tx2">
                    <a:lumMod val="50000"/>
                  </a:schemeClr>
                </a:solidFill>
                <a:effectLst>
                  <a:outerShdw blurRad="38100" dist="38100" dir="2700000" algn="tl">
                    <a:srgbClr val="000000">
                      <a:alpha val="43137"/>
                    </a:srgbClr>
                  </a:outerShdw>
                </a:effectLst>
              </a:rPr>
              <a:t>муниципальный район + сельские </a:t>
            </a:r>
            <a:r>
              <a:rPr lang="ru-RU" sz="1300" b="1" i="1" dirty="0" smtClean="0">
                <a:solidFill>
                  <a:schemeClr val="tx2">
                    <a:lumMod val="50000"/>
                  </a:schemeClr>
                </a:solidFill>
                <a:effectLst>
                  <a:outerShdw blurRad="38100" dist="38100" dir="2700000" algn="tl">
                    <a:srgbClr val="000000">
                      <a:alpha val="43137"/>
                    </a:srgbClr>
                  </a:outerShdw>
                </a:effectLst>
              </a:rPr>
              <a:t>поселения</a:t>
            </a:r>
            <a:r>
              <a:rPr lang="ru-RU" sz="1300" b="1" i="1" dirty="0">
                <a:solidFill>
                  <a:schemeClr val="tx2">
                    <a:lumMod val="50000"/>
                  </a:schemeClr>
                </a:solidFill>
                <a:effectLst>
                  <a:outerShdw blurRad="38100" dist="38100" dir="2700000" algn="tl">
                    <a:srgbClr val="000000">
                      <a:alpha val="43137"/>
                    </a:srgbClr>
                  </a:outerShdw>
                </a:effectLst>
              </a:rPr>
              <a:t>)</a:t>
            </a:r>
            <a:r>
              <a:rPr lang="ru-RU" sz="1300" b="1" i="1" dirty="0">
                <a:solidFill>
                  <a:schemeClr val="tx2">
                    <a:lumMod val="50000"/>
                  </a:schemeClr>
                </a:solidFill>
              </a:rPr>
              <a:t>:                                         </a:t>
            </a:r>
            <a:r>
              <a:rPr lang="ru-RU" sz="1300" b="1" i="1" dirty="0" smtClean="0">
                <a:solidFill>
                  <a:schemeClr val="tx2">
                    <a:lumMod val="50000"/>
                  </a:schemeClr>
                </a:solidFill>
              </a:rPr>
              <a:t>      </a:t>
            </a:r>
          </a:p>
          <a:p>
            <a:pPr algn="ctr"/>
            <a:r>
              <a:rPr lang="ru-RU" sz="1300" b="1" i="1" dirty="0" smtClean="0">
                <a:solidFill>
                  <a:schemeClr val="tx2">
                    <a:lumMod val="50000"/>
                  </a:schemeClr>
                </a:solidFill>
              </a:rPr>
              <a:t>     По </a:t>
            </a:r>
            <a:r>
              <a:rPr lang="ru-RU" sz="1300" b="1" i="1" dirty="0">
                <a:solidFill>
                  <a:schemeClr val="tx2">
                    <a:lumMod val="50000"/>
                  </a:schemeClr>
                </a:solidFill>
              </a:rPr>
              <a:t>доходам  исполнено  </a:t>
            </a:r>
            <a:r>
              <a:rPr lang="ru-RU" sz="1300" b="1" i="1" dirty="0" smtClean="0">
                <a:solidFill>
                  <a:schemeClr val="tx2">
                    <a:lumMod val="50000"/>
                  </a:schemeClr>
                </a:solidFill>
              </a:rPr>
              <a:t>на 99 </a:t>
            </a:r>
            <a:r>
              <a:rPr lang="ru-RU" sz="1300" b="1" i="1" dirty="0">
                <a:solidFill>
                  <a:schemeClr val="tx2">
                    <a:lumMod val="50000"/>
                  </a:schemeClr>
                </a:solidFill>
              </a:rPr>
              <a:t>%, при </a:t>
            </a:r>
            <a:r>
              <a:rPr lang="ru-RU" sz="1300" b="1" i="1" dirty="0" smtClean="0">
                <a:solidFill>
                  <a:schemeClr val="tx2">
                    <a:lumMod val="50000"/>
                  </a:schemeClr>
                </a:solidFill>
              </a:rPr>
              <a:t> уточненном </a:t>
            </a:r>
            <a:r>
              <a:rPr lang="ru-RU" sz="1300" b="1" i="1" dirty="0">
                <a:solidFill>
                  <a:schemeClr val="tx2">
                    <a:lumMod val="50000"/>
                  </a:schemeClr>
                </a:solidFill>
              </a:rPr>
              <a:t>плане </a:t>
            </a:r>
            <a:r>
              <a:rPr lang="ru-RU" sz="1300" b="1" i="1" dirty="0" smtClean="0">
                <a:solidFill>
                  <a:schemeClr val="tx2">
                    <a:lumMod val="50000"/>
                  </a:schemeClr>
                </a:solidFill>
              </a:rPr>
              <a:t> в сумме         1 084 466,4 </a:t>
            </a:r>
            <a:r>
              <a:rPr lang="ru-RU" sz="1300" b="1" i="1" dirty="0">
                <a:solidFill>
                  <a:schemeClr val="tx2">
                    <a:lumMod val="50000"/>
                  </a:schemeClr>
                </a:solidFill>
              </a:rPr>
              <a:t>тыс. руб</a:t>
            </a:r>
            <a:r>
              <a:rPr lang="ru-RU" sz="1300" b="1" i="1" dirty="0" smtClean="0">
                <a:solidFill>
                  <a:schemeClr val="tx2">
                    <a:lumMod val="50000"/>
                  </a:schemeClr>
                </a:solidFill>
              </a:rPr>
              <a:t>., исполнено на </a:t>
            </a:r>
            <a:r>
              <a:rPr lang="ru-RU" sz="1300" b="1" i="1" dirty="0">
                <a:solidFill>
                  <a:schemeClr val="tx2">
                    <a:lumMod val="50000"/>
                  </a:schemeClr>
                </a:solidFill>
              </a:rPr>
              <a:t>сумму  </a:t>
            </a:r>
            <a:r>
              <a:rPr lang="ru-RU" sz="1300" b="1" i="1" dirty="0" smtClean="0">
                <a:solidFill>
                  <a:schemeClr val="tx2">
                    <a:lumMod val="50000"/>
                  </a:schemeClr>
                </a:solidFill>
              </a:rPr>
              <a:t>1 073 952,5 </a:t>
            </a:r>
            <a:r>
              <a:rPr lang="ru-RU" sz="1300" b="1" i="1" dirty="0">
                <a:solidFill>
                  <a:schemeClr val="tx2">
                    <a:lumMod val="50000"/>
                  </a:schemeClr>
                </a:solidFill>
              </a:rPr>
              <a:t>тыс</a:t>
            </a:r>
            <a:r>
              <a:rPr lang="ru-RU" sz="1300" b="1" i="1" dirty="0" smtClean="0">
                <a:solidFill>
                  <a:schemeClr val="tx2">
                    <a:lumMod val="50000"/>
                  </a:schemeClr>
                </a:solidFill>
              </a:rPr>
              <a:t>. руб.;  </a:t>
            </a:r>
          </a:p>
          <a:p>
            <a:pPr algn="ctr"/>
            <a:r>
              <a:rPr lang="ru-RU" sz="1300" b="1" i="1" dirty="0">
                <a:solidFill>
                  <a:schemeClr val="tx2">
                    <a:lumMod val="50000"/>
                  </a:schemeClr>
                </a:solidFill>
              </a:rPr>
              <a:t> </a:t>
            </a:r>
            <a:r>
              <a:rPr lang="ru-RU" sz="1300" b="1" i="1" dirty="0" smtClean="0">
                <a:solidFill>
                  <a:schemeClr val="tx2">
                    <a:lumMod val="50000"/>
                  </a:schemeClr>
                </a:solidFill>
              </a:rPr>
              <a:t>   По </a:t>
            </a:r>
            <a:r>
              <a:rPr lang="ru-RU" sz="1300" b="1" i="1" dirty="0">
                <a:solidFill>
                  <a:schemeClr val="tx2">
                    <a:lumMod val="50000"/>
                  </a:schemeClr>
                </a:solidFill>
              </a:rPr>
              <a:t>расходам исполнено на </a:t>
            </a:r>
            <a:r>
              <a:rPr lang="ru-RU" sz="1300" b="1" i="1" dirty="0" smtClean="0">
                <a:solidFill>
                  <a:schemeClr val="tx2">
                    <a:lumMod val="50000"/>
                  </a:schemeClr>
                </a:solidFill>
              </a:rPr>
              <a:t>97,9 %,  </a:t>
            </a:r>
            <a:r>
              <a:rPr lang="ru-RU" sz="1300" b="1" i="1" dirty="0">
                <a:solidFill>
                  <a:schemeClr val="tx2">
                    <a:lumMod val="50000"/>
                  </a:schemeClr>
                </a:solidFill>
              </a:rPr>
              <a:t>при уточненном плане </a:t>
            </a:r>
            <a:r>
              <a:rPr lang="ru-RU" sz="1300" b="1" i="1" dirty="0" smtClean="0">
                <a:solidFill>
                  <a:schemeClr val="tx2">
                    <a:lumMod val="50000"/>
                  </a:schemeClr>
                </a:solidFill>
              </a:rPr>
              <a:t> расходов в сумме 1 103 402,8 тыс. руб., исполнено на сумму 1 080 353,8 тыс. руб.</a:t>
            </a:r>
            <a:endParaRPr lang="ru-RU" sz="1300" b="1" dirty="0">
              <a:solidFill>
                <a:schemeClr val="tx2">
                  <a:lumMod val="50000"/>
                </a:schemeClr>
              </a:solidFill>
            </a:endParaRPr>
          </a:p>
        </p:txBody>
      </p:sp>
      <p:sp>
        <p:nvSpPr>
          <p:cNvPr id="9" name="Прямоугольник 8"/>
          <p:cNvSpPr/>
          <p:nvPr/>
        </p:nvSpPr>
        <p:spPr>
          <a:xfrm>
            <a:off x="6359715" y="2825641"/>
            <a:ext cx="2088231" cy="1323439"/>
          </a:xfrm>
          <a:prstGeom prst="rect">
            <a:avLst/>
          </a:prstGeom>
          <a:effectLst>
            <a:innerShdw blurRad="114300">
              <a:prstClr val="black"/>
            </a:innerShdw>
          </a:effectLst>
        </p:spPr>
        <p:txBody>
          <a:bodyPr wrap="square">
            <a:spAutoFit/>
          </a:bodyPr>
          <a:lstStyle/>
          <a:p>
            <a:pPr algn="ctr"/>
            <a:r>
              <a:rPr lang="ru-RU" sz="1600" b="1" dirty="0" smtClean="0">
                <a:solidFill>
                  <a:schemeClr val="accent2">
                    <a:lumMod val="50000"/>
                  </a:schemeClr>
                </a:solidFill>
                <a:effectLst>
                  <a:outerShdw blurRad="38100" dist="38100" dir="2700000" algn="tl">
                    <a:srgbClr val="000000">
                      <a:alpha val="43137"/>
                    </a:srgbClr>
                  </a:outerShdw>
                </a:effectLst>
                <a:cs typeface="Arial" pitchFamily="34" charset="0"/>
              </a:rPr>
              <a:t> Динамика исполнения </a:t>
            </a:r>
          </a:p>
          <a:p>
            <a:pPr algn="ctr"/>
            <a:r>
              <a:rPr lang="ru-RU" sz="1600" b="1" dirty="0" smtClean="0">
                <a:solidFill>
                  <a:schemeClr val="accent2">
                    <a:lumMod val="50000"/>
                  </a:schemeClr>
                </a:solidFill>
                <a:effectLst>
                  <a:outerShdw blurRad="38100" dist="38100" dir="2700000" algn="tl">
                    <a:srgbClr val="000000">
                      <a:alpha val="43137"/>
                    </a:srgbClr>
                  </a:outerShdw>
                </a:effectLst>
                <a:cs typeface="Arial" pitchFamily="34" charset="0"/>
              </a:rPr>
              <a:t>консолидированного </a:t>
            </a:r>
          </a:p>
          <a:p>
            <a:pPr algn="ctr"/>
            <a:r>
              <a:rPr lang="ru-RU" sz="1600" b="1" dirty="0" smtClean="0">
                <a:solidFill>
                  <a:schemeClr val="accent2">
                    <a:lumMod val="50000"/>
                  </a:schemeClr>
                </a:solidFill>
                <a:effectLst>
                  <a:outerShdw blurRad="38100" dist="38100" dir="2700000" algn="tl">
                    <a:srgbClr val="000000">
                      <a:alpha val="43137"/>
                    </a:srgbClr>
                  </a:outerShdw>
                </a:effectLst>
                <a:cs typeface="Arial" pitchFamily="34" charset="0"/>
              </a:rPr>
              <a:t>бюджета района</a:t>
            </a:r>
          </a:p>
          <a:p>
            <a:pPr algn="ctr"/>
            <a:r>
              <a:rPr lang="ru-RU" sz="1200" b="1" dirty="0" smtClean="0">
                <a:solidFill>
                  <a:schemeClr val="accent2">
                    <a:lumMod val="50000"/>
                  </a:schemeClr>
                </a:solidFill>
                <a:effectLst>
                  <a:outerShdw blurRad="38100" dist="38100" dir="2700000" algn="tl">
                    <a:srgbClr val="000000">
                      <a:alpha val="43137"/>
                    </a:srgbClr>
                  </a:outerShdw>
                </a:effectLst>
                <a:cs typeface="Arial" pitchFamily="34" charset="0"/>
              </a:rPr>
              <a:t>(тыс. руб.)</a:t>
            </a:r>
            <a:r>
              <a:rPr lang="ru-RU" sz="1600" b="1" dirty="0" smtClean="0">
                <a:solidFill>
                  <a:schemeClr val="accent2">
                    <a:lumMod val="50000"/>
                  </a:schemeClr>
                </a:solidFill>
                <a:effectLst>
                  <a:outerShdw blurRad="38100" dist="38100" dir="2700000" algn="tl">
                    <a:srgbClr val="000000">
                      <a:alpha val="43137"/>
                    </a:srgbClr>
                  </a:outerShdw>
                </a:effectLst>
                <a:cs typeface="Arial" pitchFamily="34" charset="0"/>
              </a:rPr>
              <a:t>  </a:t>
            </a:r>
            <a:endParaRPr lang="ru-RU" sz="1600" dirty="0">
              <a:solidFill>
                <a:schemeClr val="accent2">
                  <a:lumMod val="50000"/>
                </a:schemeClr>
              </a:solidFill>
              <a:effectLst>
                <a:outerShdw blurRad="38100" dist="38100" dir="2700000" algn="tl">
                  <a:srgbClr val="000000">
                    <a:alpha val="43137"/>
                  </a:srgbClr>
                </a:outerShdw>
              </a:effectLst>
            </a:endParaRPr>
          </a:p>
        </p:txBody>
      </p:sp>
      <p:graphicFrame>
        <p:nvGraphicFramePr>
          <p:cNvPr id="11" name="Объект 3"/>
          <p:cNvGraphicFramePr>
            <a:graphicFrameLocks noGrp="1"/>
          </p:cNvGraphicFramePr>
          <p:nvPr>
            <p:ph idx="1"/>
            <p:extLst>
              <p:ext uri="{D42A27DB-BD31-4B8C-83A1-F6EECF244321}">
                <p14:modId xmlns:p14="http://schemas.microsoft.com/office/powerpoint/2010/main" val="140047015"/>
              </p:ext>
            </p:extLst>
          </p:nvPr>
        </p:nvGraphicFramePr>
        <p:xfrm>
          <a:off x="743090" y="4365104"/>
          <a:ext cx="7704856" cy="2305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94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899592" y="188640"/>
            <a:ext cx="7488832" cy="2664296"/>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Заголовок 3"/>
          <p:cNvSpPr>
            <a:spLocks noGrp="1"/>
          </p:cNvSpPr>
          <p:nvPr>
            <p:ph type="title"/>
          </p:nvPr>
        </p:nvSpPr>
        <p:spPr>
          <a:xfrm>
            <a:off x="1043608" y="404664"/>
            <a:ext cx="7200800" cy="2400657"/>
          </a:xfrm>
          <a:prstGeom prst="rect">
            <a:avLst/>
          </a:prstGeom>
          <a:solidFill>
            <a:schemeClr val="accent1">
              <a:lumMod val="40000"/>
              <a:lumOff val="60000"/>
            </a:schemeClr>
          </a:solidFill>
          <a:effectLst>
            <a:innerShdw blurRad="114300">
              <a:prstClr val="black"/>
            </a:innerShdw>
            <a:reflection blurRad="6350" stA="50000" endA="300" endPos="55000" dir="5400000" sy="-100000" algn="bl" rotWithShape="0"/>
          </a:effectLst>
          <a:scene3d>
            <a:camera prst="orthographicFront"/>
            <a:lightRig rig="threePt" dir="t"/>
          </a:scene3d>
          <a:sp3d>
            <a:bevelT w="152400" h="50800" prst="softRound"/>
          </a:sp3d>
        </p:spPr>
        <p:txBody>
          <a:bodyPr wrap="square">
            <a:spAutoFit/>
          </a:bodyPr>
          <a:lstStyle/>
          <a:p>
            <a:pPr algn="ctr"/>
            <a:r>
              <a:rPr lang="ru-RU" sz="9600" b="1" dirty="0" smtClean="0">
                <a:solidFill>
                  <a:srgbClr val="A20000"/>
                </a:solidFill>
                <a:effectLst>
                  <a:outerShdw blurRad="38100" dist="38100" dir="2700000" algn="tl">
                    <a:srgbClr val="000000">
                      <a:alpha val="43137"/>
                    </a:srgbClr>
                  </a:outerShdw>
                </a:effectLst>
                <a:latin typeface="Victoriana" pitchFamily="2" charset="0"/>
              </a:rPr>
              <a:t>ДОХОДЫ </a:t>
            </a:r>
            <a:br>
              <a:rPr lang="ru-RU" sz="9600" b="1" dirty="0" smtClean="0">
                <a:solidFill>
                  <a:srgbClr val="A20000"/>
                </a:solidFill>
                <a:effectLst>
                  <a:outerShdw blurRad="38100" dist="38100" dir="2700000" algn="tl">
                    <a:srgbClr val="000000">
                      <a:alpha val="43137"/>
                    </a:srgbClr>
                  </a:outerShdw>
                </a:effectLst>
                <a:latin typeface="Victoriana" pitchFamily="2" charset="0"/>
              </a:rPr>
            </a:br>
            <a:r>
              <a:rPr lang="ru-RU" sz="5400" b="1" dirty="0" smtClean="0">
                <a:solidFill>
                  <a:srgbClr val="A20000"/>
                </a:solidFill>
                <a:effectLst>
                  <a:outerShdw blurRad="38100" dist="38100" dir="2700000" algn="tl">
                    <a:srgbClr val="000000">
                      <a:alpha val="43137"/>
                    </a:srgbClr>
                  </a:outerShdw>
                </a:effectLst>
                <a:latin typeface="Victoriana" pitchFamily="2" charset="0"/>
              </a:rPr>
              <a:t>бюджета муниципального района</a:t>
            </a:r>
            <a:endParaRPr lang="ru-RU" sz="5400" b="1" dirty="0">
              <a:solidFill>
                <a:srgbClr val="A20000"/>
              </a:solidFill>
              <a:effectLst>
                <a:outerShdw blurRad="38100" dist="38100" dir="2700000" algn="tl">
                  <a:srgbClr val="000000">
                    <a:alpha val="43137"/>
                  </a:srgbClr>
                </a:outerShdw>
              </a:effectLst>
              <a:latin typeface="Victoriana" pitchFamily="2" charset="0"/>
            </a:endParaRPr>
          </a:p>
        </p:txBody>
      </p:sp>
      <p:pic>
        <p:nvPicPr>
          <p:cNvPr id="5" name="Объект 4" descr="https://im0-tub-ru.yandex.net/i?id=2a6481a13054e9d9423f19ef144e567f&amp;n=33&amp;h=190&amp;w=283">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3501008"/>
            <a:ext cx="6552727" cy="3240360"/>
          </a:xfrm>
          <a:prstGeom prst="rect">
            <a:avLst/>
          </a:prstGeom>
          <a:noFill/>
          <a:ln>
            <a:noFill/>
          </a:ln>
        </p:spPr>
      </p:pic>
    </p:spTree>
    <p:extLst>
      <p:ext uri="{BB962C8B-B14F-4D97-AF65-F5344CB8AC3E}">
        <p14:creationId xmlns:p14="http://schemas.microsoft.com/office/powerpoint/2010/main" val="215555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02" name="Group 70"/>
          <p:cNvGraphicFramePr>
            <a:graphicFrameLocks noGrp="1"/>
          </p:cNvGraphicFramePr>
          <p:nvPr>
            <p:extLst>
              <p:ext uri="{D42A27DB-BD31-4B8C-83A1-F6EECF244321}">
                <p14:modId xmlns:p14="http://schemas.microsoft.com/office/powerpoint/2010/main" val="4107242140"/>
              </p:ext>
            </p:extLst>
          </p:nvPr>
        </p:nvGraphicFramePr>
        <p:xfrm>
          <a:off x="467544" y="1926124"/>
          <a:ext cx="8281044" cy="2285892"/>
        </p:xfrm>
        <a:graphic>
          <a:graphicData uri="http://schemas.openxmlformats.org/drawingml/2006/table">
            <a:tbl>
              <a:tblPr>
                <a:effectLst>
                  <a:innerShdw blurRad="114300">
                    <a:prstClr val="black"/>
                  </a:innerShdw>
                </a:effectLst>
              </a:tblPr>
              <a:tblGrid>
                <a:gridCol w="4248472"/>
                <a:gridCol w="1412744"/>
                <a:gridCol w="1470689"/>
                <a:gridCol w="1149139"/>
              </a:tblGrid>
              <a:tr h="630793">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Наименование показателей</a:t>
                      </a:r>
                      <a:endParaRPr kumimoji="0" lang="ru-RU" sz="14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в 2015 году</a:t>
                      </a:r>
                      <a:endParaRPr kumimoji="0" lang="ru-RU" sz="14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в 2016 году</a:t>
                      </a:r>
                      <a:endParaRPr kumimoji="0" lang="ru-RU" sz="14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к предыдущему году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23330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Налоговые и неналоговые доходы </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151705,8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193244,4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127,4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33303">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rPr>
                        <a:t>               в том числе:  без акцизов</a:t>
                      </a: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151705,8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173905,0</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114,6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03492">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Безвозмездные поступления всего,</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730951,4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733647,4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100,4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Итого доходы </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lang="ru-RU" sz="1400" b="1" kern="1200" dirty="0" smtClean="0">
                          <a:solidFill>
                            <a:schemeClr val="tx2">
                              <a:lumMod val="50000"/>
                            </a:schemeClr>
                          </a:solidFill>
                          <a:effectLst/>
                          <a:latin typeface="+mn-lt"/>
                          <a:ea typeface="+mn-ea"/>
                          <a:cs typeface="+mn-cs"/>
                        </a:rPr>
                        <a:t>881657,2</a:t>
                      </a:r>
                      <a:endParaRPr kumimoji="0" lang="ru-RU" sz="14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926891,8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105,1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Итого расходы</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lang="ru-RU" sz="1400" b="1" kern="1200" dirty="0" smtClean="0">
                          <a:solidFill>
                            <a:schemeClr val="tx2">
                              <a:lumMod val="50000"/>
                            </a:schemeClr>
                          </a:solidFill>
                          <a:effectLst/>
                          <a:latin typeface="+mn-lt"/>
                          <a:ea typeface="+mn-ea"/>
                          <a:cs typeface="+mn-cs"/>
                        </a:rPr>
                        <a:t>883646,8</a:t>
                      </a:r>
                      <a:endParaRPr kumimoji="0" lang="ru-RU" sz="14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925437,4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104,7</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75228">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Дефицит (-) ;  Профицит (+)</a:t>
                      </a: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4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rPr>
                        <a:t>- 1989,6</a:t>
                      </a:r>
                      <a:endParaRPr kumimoji="0" lang="ru-RU" sz="14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+1454,4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endParaRPr kumimoji="0" lang="ru-RU" sz="14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2" name="Прямоугольник 1"/>
          <p:cNvSpPr/>
          <p:nvPr/>
        </p:nvSpPr>
        <p:spPr>
          <a:xfrm>
            <a:off x="2486217" y="1556792"/>
            <a:ext cx="4320480" cy="369332"/>
          </a:xfrm>
          <a:prstGeom prst="rect">
            <a:avLst/>
          </a:prstGeom>
          <a:effectLst>
            <a:innerShdw blurRad="114300">
              <a:prstClr val="black"/>
            </a:innerShdw>
          </a:effectLst>
        </p:spPr>
        <p:txBody>
          <a:bodyPr wrap="square">
            <a:spAutoFit/>
          </a:bodyPr>
          <a:lstStyle/>
          <a:p>
            <a:pPr algn="ctr">
              <a:defRPr/>
            </a:pPr>
            <a:r>
              <a:rPr lang="ru-RU" b="1" u="sng" dirty="0" smtClean="0">
                <a:solidFill>
                  <a:srgbClr val="501D1C"/>
                </a:solidFill>
                <a:effectLst>
                  <a:outerShdw blurRad="38100" dist="38100" dir="2700000" algn="tl">
                    <a:srgbClr val="C0C0C0"/>
                  </a:outerShdw>
                </a:effectLst>
              </a:rPr>
              <a:t>бюджет муниципального района</a:t>
            </a:r>
            <a:r>
              <a:rPr lang="ru-RU" b="1" dirty="0" smtClean="0">
                <a:solidFill>
                  <a:srgbClr val="501D1C"/>
                </a:solidFill>
                <a:effectLst>
                  <a:outerShdw blurRad="38100" dist="38100" dir="2700000" algn="tl">
                    <a:srgbClr val="C0C0C0"/>
                  </a:outerShdw>
                </a:effectLst>
              </a:rPr>
              <a:t>:</a:t>
            </a:r>
            <a:endParaRPr lang="ru-RU" b="1" dirty="0">
              <a:solidFill>
                <a:srgbClr val="501D1C"/>
              </a:solidFill>
              <a:effectLst>
                <a:outerShdw blurRad="38100" dist="38100" dir="2700000" algn="tl">
                  <a:srgbClr val="C0C0C0"/>
                </a:outerShdw>
              </a:effectLst>
            </a:endParaRPr>
          </a:p>
        </p:txBody>
      </p:sp>
      <p:sp>
        <p:nvSpPr>
          <p:cNvPr id="3" name="Прямоугольник 2"/>
          <p:cNvSpPr/>
          <p:nvPr/>
        </p:nvSpPr>
        <p:spPr>
          <a:xfrm>
            <a:off x="2550878" y="4283804"/>
            <a:ext cx="4181362" cy="369332"/>
          </a:xfrm>
          <a:prstGeom prst="rect">
            <a:avLst/>
          </a:prstGeom>
          <a:effectLst>
            <a:innerShdw blurRad="114300">
              <a:prstClr val="black"/>
            </a:innerShdw>
          </a:effectLst>
        </p:spPr>
        <p:txBody>
          <a:bodyPr wrap="square">
            <a:spAutoFit/>
          </a:bodyPr>
          <a:lstStyle/>
          <a:p>
            <a:pPr algn="ctr">
              <a:defRPr/>
            </a:pPr>
            <a:r>
              <a:rPr lang="ru-RU" b="1" u="sng" dirty="0">
                <a:solidFill>
                  <a:srgbClr val="501D1C"/>
                </a:solidFill>
                <a:effectLst>
                  <a:outerShdw blurRad="38100" dist="38100" dir="2700000" algn="tl">
                    <a:srgbClr val="000000">
                      <a:alpha val="43137"/>
                    </a:srgbClr>
                  </a:outerShdw>
                </a:effectLst>
              </a:rPr>
              <a:t>к</a:t>
            </a:r>
            <a:r>
              <a:rPr lang="ru-RU" b="1" u="sng" dirty="0" smtClean="0">
                <a:solidFill>
                  <a:srgbClr val="501D1C"/>
                </a:solidFill>
                <a:effectLst>
                  <a:outerShdw blurRad="38100" dist="38100" dir="2700000" algn="tl">
                    <a:srgbClr val="000000">
                      <a:alpha val="43137"/>
                    </a:srgbClr>
                  </a:outerShdw>
                </a:effectLst>
              </a:rPr>
              <a:t>онсолидированный бюджет района</a:t>
            </a:r>
            <a:r>
              <a:rPr lang="ru-RU" b="1" dirty="0" smtClean="0">
                <a:solidFill>
                  <a:srgbClr val="501D1C"/>
                </a:solidFill>
                <a:effectLst>
                  <a:outerShdw blurRad="38100" dist="38100" dir="2700000" algn="tl">
                    <a:srgbClr val="000000">
                      <a:alpha val="43137"/>
                    </a:srgbClr>
                  </a:outerShdw>
                </a:effectLst>
              </a:rPr>
              <a:t>:</a:t>
            </a:r>
            <a:endParaRPr lang="ru-RU" b="1" dirty="0">
              <a:solidFill>
                <a:srgbClr val="501D1C"/>
              </a:solidFill>
              <a:effectLst>
                <a:outerShdw blurRad="38100" dist="38100" dir="2700000" algn="tl">
                  <a:srgbClr val="000000">
                    <a:alpha val="43137"/>
                  </a:srgbClr>
                </a:outerShdw>
              </a:effectLst>
            </a:endParaRPr>
          </a:p>
        </p:txBody>
      </p:sp>
      <p:graphicFrame>
        <p:nvGraphicFramePr>
          <p:cNvPr id="11" name="Group 70"/>
          <p:cNvGraphicFramePr>
            <a:graphicFrameLocks noGrp="1"/>
          </p:cNvGraphicFramePr>
          <p:nvPr>
            <p:extLst>
              <p:ext uri="{D42A27DB-BD31-4B8C-83A1-F6EECF244321}">
                <p14:modId xmlns:p14="http://schemas.microsoft.com/office/powerpoint/2010/main" val="2585246178"/>
              </p:ext>
            </p:extLst>
          </p:nvPr>
        </p:nvGraphicFramePr>
        <p:xfrm>
          <a:off x="442156" y="4653136"/>
          <a:ext cx="8306308" cy="1960134"/>
        </p:xfrm>
        <a:graphic>
          <a:graphicData uri="http://schemas.openxmlformats.org/drawingml/2006/table">
            <a:tbl>
              <a:tblPr>
                <a:effectLst>
                  <a:innerShdw blurRad="114300">
                    <a:prstClr val="black"/>
                  </a:innerShdw>
                </a:effectLst>
              </a:tblPr>
              <a:tblGrid>
                <a:gridCol w="4286907"/>
                <a:gridCol w="1446403"/>
                <a:gridCol w="1420870"/>
                <a:gridCol w="1152128"/>
              </a:tblGrid>
              <a:tr h="558646">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Наименование показателей</a:t>
                      </a:r>
                      <a:endParaRPr kumimoji="0" lang="ru-RU" sz="14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в 2015 году</a:t>
                      </a:r>
                      <a:endParaRPr kumimoji="0" lang="ru-RU" sz="14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Исполнено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в 2016 году</a:t>
                      </a:r>
                      <a:endParaRPr kumimoji="0" lang="ru-RU" sz="14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0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к предыдущему году </a:t>
                      </a:r>
                    </a:p>
                    <a:p>
                      <a:pPr marL="0" marR="0" lvl="0" indent="0" algn="ctr" defTabSz="914400" rtl="0" eaLnBrk="0" fontAlgn="base" latinLnBrk="0" hangingPunct="0">
                        <a:lnSpc>
                          <a:spcPct val="115000"/>
                        </a:lnSpc>
                        <a:spcBef>
                          <a:spcPct val="0"/>
                        </a:spcBef>
                        <a:spcAft>
                          <a:spcPct val="0"/>
                        </a:spcAft>
                        <a:buClrTx/>
                        <a:buSzTx/>
                        <a:buFont typeface="Arial" charset="0"/>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Налоговые и неналоговые доходы </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220797,6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252783,4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114,5</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Безвозмездные поступления всего,</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834782,6</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821169,1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98,4</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Итого доходы </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1055580,2</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1073952,5</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101,7</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266577">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Итого расходы</a:t>
                      </a:r>
                      <a:endParaRPr kumimoji="0" lang="ru-RU" sz="1500" b="1" i="0" u="none" strike="noStrike" cap="none" normalizeH="0" baseline="0" dirty="0" smtClean="0">
                        <a:ln>
                          <a:noFill/>
                        </a:ln>
                        <a:solidFill>
                          <a:schemeClr val="tx2">
                            <a:lumMod val="50000"/>
                          </a:schemeClr>
                        </a:solidFill>
                        <a:effectLst/>
                        <a:latin typeface="+mn-lt"/>
                        <a:ea typeface="Calibri" pitchFamily="34" charset="0"/>
                        <a:cs typeface="Times New Roman" pitchFamily="18" charset="0"/>
                      </a:endParaRP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1050442,1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1080353,8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102,8</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163784">
                <a:tc>
                  <a:txBody>
                    <a:bodyPr/>
                    <a:lstStyle/>
                    <a:p>
                      <a:pPr marL="0" marR="0" lvl="0" indent="0" algn="l" defTabSz="914400" rtl="0" eaLnBrk="0" fontAlgn="base" latinLnBrk="0" hangingPunct="0">
                        <a:lnSpc>
                          <a:spcPct val="115000"/>
                        </a:lnSpc>
                        <a:spcBef>
                          <a:spcPct val="0"/>
                        </a:spcBef>
                        <a:spcAft>
                          <a:spcPct val="0"/>
                        </a:spcAft>
                        <a:buClrTx/>
                        <a:buSzTx/>
                        <a:buFont typeface="Arial" charset="0"/>
                        <a:buNone/>
                        <a:tabLst/>
                      </a:pPr>
                      <a:r>
                        <a:rPr kumimoji="0" lang="ru-RU" sz="1500" b="1" i="0" u="none" strike="noStrike" cap="none" normalizeH="0" baseline="0" dirty="0" smtClean="0">
                          <a:ln>
                            <a:noFill/>
                          </a:ln>
                          <a:solidFill>
                            <a:schemeClr val="tx2">
                              <a:lumMod val="50000"/>
                            </a:schemeClr>
                          </a:solidFill>
                          <a:effectLst/>
                          <a:latin typeface="+mn-lt"/>
                          <a:cs typeface="Times New Roman" pitchFamily="18" charset="0"/>
                        </a:rPr>
                        <a:t>Дефицит (-) ;  Профицит (+)</a:t>
                      </a:r>
                    </a:p>
                  </a:txBody>
                  <a:tcPr marL="68582" marR="6858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+ 5138,1</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defRPr/>
                      </a:pPr>
                      <a:r>
                        <a:rPr kumimoji="0" lang="ru-RU" sz="1400" b="1" i="0" u="none" strike="noStrike" cap="none" normalizeH="0" baseline="0" dirty="0" smtClean="0">
                          <a:ln>
                            <a:noFill/>
                          </a:ln>
                          <a:solidFill>
                            <a:schemeClr val="tx2">
                              <a:lumMod val="50000"/>
                            </a:schemeClr>
                          </a:solidFill>
                          <a:effectLst/>
                          <a:latin typeface="+mn-lt"/>
                          <a:cs typeface="Times New Roman" pitchFamily="18" charset="0"/>
                        </a:rPr>
                        <a:t>- 6401,3</a:t>
                      </a: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ct val="0"/>
                        </a:spcBef>
                        <a:spcAft>
                          <a:spcPct val="0"/>
                        </a:spcAft>
                        <a:buClrTx/>
                        <a:buSzTx/>
                        <a:buFont typeface="Arial" charset="0"/>
                        <a:buNone/>
                        <a:tabLst/>
                      </a:pPr>
                      <a:endParaRPr kumimoji="0" lang="ru-RU" sz="1400" b="1" i="0" u="none" strike="noStrike" cap="none" normalizeH="0" baseline="0" dirty="0" smtClean="0">
                        <a:ln>
                          <a:noFill/>
                        </a:ln>
                        <a:solidFill>
                          <a:schemeClr val="tx2">
                            <a:lumMod val="50000"/>
                          </a:schemeClr>
                        </a:solidFill>
                        <a:effectLst/>
                        <a:latin typeface="+mn-lt"/>
                        <a:cs typeface="Times New Roman" pitchFamily="18" charset="0"/>
                      </a:endParaRPr>
                    </a:p>
                  </a:txBody>
                  <a:tcPr marL="68582" marR="6858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9" name="Прямоугольник 8"/>
          <p:cNvSpPr/>
          <p:nvPr/>
        </p:nvSpPr>
        <p:spPr>
          <a:xfrm>
            <a:off x="467544" y="116632"/>
            <a:ext cx="8136904" cy="1200329"/>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3600" b="1" dirty="0">
                <a:solidFill>
                  <a:schemeClr val="accent2">
                    <a:lumMod val="50000"/>
                  </a:schemeClr>
                </a:solidFill>
                <a:effectLst>
                  <a:outerShdw blurRad="38100" dist="38100" dir="2700000" algn="tl">
                    <a:srgbClr val="000000">
                      <a:alpha val="43137"/>
                    </a:srgbClr>
                  </a:outerShdw>
                </a:effectLst>
                <a:latin typeface="Victoriana" pitchFamily="2" charset="0"/>
              </a:rPr>
              <a:t>Основные показатели </a:t>
            </a:r>
            <a:r>
              <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исполнения бюджета </a:t>
            </a:r>
          </a:p>
          <a:p>
            <a:pPr algn="ctr"/>
            <a:r>
              <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a:t>
            </a:r>
            <a:r>
              <a:rPr lang="ru-RU" sz="3600" b="1" dirty="0">
                <a:solidFill>
                  <a:schemeClr val="accent2">
                    <a:lumMod val="50000"/>
                  </a:schemeClr>
                </a:solidFill>
                <a:effectLst>
                  <a:outerShdw blurRad="38100" dist="38100" dir="2700000" algn="tl">
                    <a:srgbClr val="000000">
                      <a:alpha val="43137"/>
                    </a:srgbClr>
                  </a:outerShdw>
                </a:effectLst>
                <a:latin typeface="Victoriana" pitchFamily="2" charset="0"/>
              </a:rPr>
              <a:t>муниципального района за </a:t>
            </a:r>
            <a:r>
              <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rPr>
              <a:t>2016 </a:t>
            </a:r>
            <a:r>
              <a:rPr lang="ru-RU" sz="3600" b="1" dirty="0">
                <a:solidFill>
                  <a:schemeClr val="accent2">
                    <a:lumMod val="50000"/>
                  </a:schemeClr>
                </a:solidFill>
                <a:effectLst>
                  <a:outerShdw blurRad="38100" dist="38100" dir="2700000" algn="tl">
                    <a:srgbClr val="000000">
                      <a:alpha val="43137"/>
                    </a:srgbClr>
                  </a:outerShdw>
                </a:effectLst>
                <a:latin typeface="Victoriana" pitchFamily="2" charset="0"/>
              </a:rPr>
              <a:t>год</a:t>
            </a:r>
          </a:p>
        </p:txBody>
      </p:sp>
    </p:spTree>
    <p:extLst>
      <p:ext uri="{BB962C8B-B14F-4D97-AF65-F5344CB8AC3E}">
        <p14:creationId xmlns:p14="http://schemas.microsoft.com/office/powerpoint/2010/main" val="15022911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Скругленный прямоугольник 31"/>
          <p:cNvSpPr/>
          <p:nvPr/>
        </p:nvSpPr>
        <p:spPr>
          <a:xfrm>
            <a:off x="539552" y="1484784"/>
            <a:ext cx="3024336" cy="54112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50" b="1" dirty="0">
                <a:solidFill>
                  <a:schemeClr val="bg1"/>
                </a:solidFill>
                <a:effectLst>
                  <a:outerShdw blurRad="38100" dist="38100" dir="2700000" algn="tl">
                    <a:srgbClr val="000000">
                      <a:alpha val="43137"/>
                    </a:srgbClr>
                  </a:outerShdw>
                </a:effectLst>
              </a:rPr>
              <a:t>Налог на доходы </a:t>
            </a:r>
            <a:endParaRPr lang="ru-RU" sz="1050" b="1" dirty="0" smtClean="0">
              <a:solidFill>
                <a:schemeClr val="bg1"/>
              </a:solidFill>
              <a:effectLst>
                <a:outerShdw blurRad="38100" dist="38100" dir="2700000" algn="tl">
                  <a:srgbClr val="000000">
                    <a:alpha val="43137"/>
                  </a:srgbClr>
                </a:outerShdw>
              </a:effectLst>
            </a:endParaRPr>
          </a:p>
          <a:p>
            <a:pPr algn="ctr"/>
            <a:r>
              <a:rPr lang="ru-RU" sz="1050" b="1" dirty="0" smtClean="0">
                <a:solidFill>
                  <a:schemeClr val="bg1"/>
                </a:solidFill>
              </a:rPr>
              <a:t>физических лиц (НДФЛ)</a:t>
            </a:r>
          </a:p>
          <a:p>
            <a:pPr algn="ctr"/>
            <a:r>
              <a:rPr lang="ru-RU" sz="1050" b="1" dirty="0" smtClean="0">
                <a:solidFill>
                  <a:schemeClr val="bg1"/>
                </a:solidFill>
              </a:rPr>
              <a:t>(ч.2 гл</a:t>
            </a:r>
            <a:r>
              <a:rPr lang="ru-RU" sz="1050" b="1" dirty="0">
                <a:solidFill>
                  <a:schemeClr val="bg1"/>
                </a:solidFill>
              </a:rPr>
              <a:t>. 23 Налогового Кодекса РФ) </a:t>
            </a:r>
          </a:p>
        </p:txBody>
      </p:sp>
      <p:sp>
        <p:nvSpPr>
          <p:cNvPr id="34" name="Скругленный прямоугольник 33"/>
          <p:cNvSpPr/>
          <p:nvPr/>
        </p:nvSpPr>
        <p:spPr>
          <a:xfrm>
            <a:off x="5292080" y="1313230"/>
            <a:ext cx="3312368" cy="53159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НДФЛ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19,5%</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77907,8  тыс. руб.   </a:t>
            </a:r>
            <a:endParaRPr lang="ru-RU" sz="1050" b="1" dirty="0">
              <a:solidFill>
                <a:schemeClr val="tx2">
                  <a:lumMod val="50000"/>
                </a:schemeClr>
              </a:solidFill>
            </a:endParaRPr>
          </a:p>
        </p:txBody>
      </p:sp>
      <p:sp>
        <p:nvSpPr>
          <p:cNvPr id="35" name="Скругленный прямоугольник 34"/>
          <p:cNvSpPr/>
          <p:nvPr/>
        </p:nvSpPr>
        <p:spPr>
          <a:xfrm>
            <a:off x="5292080" y="1950594"/>
            <a:ext cx="3312368" cy="54230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solidFill>
                  <a:schemeClr val="tx2">
                    <a:lumMod val="50000"/>
                  </a:schemeClr>
                </a:solidFill>
              </a:rPr>
              <a:t>Зачисление  НДФЛ в бюджеты СП по законодательству  - 10,5%</a:t>
            </a:r>
          </a:p>
          <a:p>
            <a:pPr algn="ctr"/>
            <a:r>
              <a:rPr lang="ru-RU" sz="1050" b="1" dirty="0" smtClean="0">
                <a:solidFill>
                  <a:schemeClr val="tx2">
                    <a:lumMod val="50000"/>
                  </a:schemeClr>
                </a:solidFill>
              </a:rPr>
              <a:t>Поступило – 41950,3 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39" name="Скругленный прямоугольник 38"/>
          <p:cNvSpPr/>
          <p:nvPr/>
        </p:nvSpPr>
        <p:spPr>
          <a:xfrm>
            <a:off x="539552" y="2223987"/>
            <a:ext cx="2997133" cy="91698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100" b="1" dirty="0" smtClean="0">
                <a:solidFill>
                  <a:schemeClr val="bg1"/>
                </a:solidFill>
                <a:effectLst>
                  <a:outerShdw blurRad="38100" dist="38100" dir="2700000" algn="tl">
                    <a:srgbClr val="000000">
                      <a:alpha val="43137"/>
                    </a:srgbClr>
                  </a:outerShdw>
                </a:effectLst>
              </a:rPr>
              <a:t>Налоги на совокупный доход</a:t>
            </a:r>
            <a:r>
              <a:rPr lang="ru-RU" sz="1050" b="1" dirty="0" smtClean="0">
                <a:solidFill>
                  <a:schemeClr val="bg1"/>
                </a:solidFill>
                <a:effectLst>
                  <a:outerShdw blurRad="38100" dist="38100" dir="2700000" algn="tl">
                    <a:srgbClr val="000000">
                      <a:alpha val="43137"/>
                    </a:srgbClr>
                  </a:outerShdw>
                </a:effectLst>
              </a:rPr>
              <a:t>:</a:t>
            </a:r>
          </a:p>
          <a:p>
            <a:pPr algn="ctr"/>
            <a:r>
              <a:rPr lang="ru-RU" sz="1050" b="1" dirty="0" smtClean="0">
                <a:solidFill>
                  <a:schemeClr val="bg1"/>
                </a:solidFill>
              </a:rPr>
              <a:t>Единый </a:t>
            </a:r>
            <a:r>
              <a:rPr lang="ru-RU" sz="1050" b="1" dirty="0">
                <a:solidFill>
                  <a:schemeClr val="bg1"/>
                </a:solidFill>
              </a:rPr>
              <a:t>налог на вмененный доход </a:t>
            </a:r>
            <a:r>
              <a:rPr lang="ru-RU" sz="1000" b="1" dirty="0" smtClean="0">
                <a:solidFill>
                  <a:schemeClr val="bg1"/>
                </a:solidFill>
              </a:rPr>
              <a:t>(ЕНДВ)</a:t>
            </a:r>
          </a:p>
          <a:p>
            <a:pPr algn="ctr"/>
            <a:r>
              <a:rPr lang="ru-RU" sz="1050" b="1" dirty="0" smtClean="0">
                <a:solidFill>
                  <a:schemeClr val="bg1"/>
                </a:solidFill>
              </a:rPr>
              <a:t>(ч.2 гл.26.3 </a:t>
            </a:r>
            <a:r>
              <a:rPr lang="ru-RU" sz="1050" b="1" dirty="0">
                <a:solidFill>
                  <a:schemeClr val="bg1"/>
                </a:solidFill>
              </a:rPr>
              <a:t>Налогового Кодекса РФ) </a:t>
            </a:r>
            <a:endParaRPr lang="ru-RU" sz="1050" b="1" dirty="0" smtClean="0">
              <a:solidFill>
                <a:schemeClr val="bg1"/>
              </a:solidFill>
            </a:endParaRPr>
          </a:p>
          <a:p>
            <a:pPr algn="just"/>
            <a:r>
              <a:rPr lang="ru-RU" sz="1050" b="1" dirty="0" smtClean="0">
                <a:solidFill>
                  <a:schemeClr val="bg1"/>
                </a:solidFill>
              </a:rPr>
              <a:t>   Единый </a:t>
            </a:r>
            <a:r>
              <a:rPr lang="ru-RU" sz="1050" b="1" dirty="0">
                <a:solidFill>
                  <a:schemeClr val="bg1"/>
                </a:solidFill>
              </a:rPr>
              <a:t>сельхоз. </a:t>
            </a:r>
            <a:r>
              <a:rPr lang="ru-RU" sz="1050" b="1" dirty="0" smtClean="0">
                <a:solidFill>
                  <a:schemeClr val="bg1"/>
                </a:solidFill>
              </a:rPr>
              <a:t>налог </a:t>
            </a:r>
            <a:r>
              <a:rPr lang="ru-RU" sz="1000" b="1" dirty="0" smtClean="0">
                <a:solidFill>
                  <a:schemeClr val="bg1"/>
                </a:solidFill>
              </a:rPr>
              <a:t>(ЕСХН)      </a:t>
            </a:r>
          </a:p>
          <a:p>
            <a:pPr algn="ctr"/>
            <a:r>
              <a:rPr lang="ru-RU" sz="1050" b="1" dirty="0" smtClean="0">
                <a:solidFill>
                  <a:schemeClr val="bg1"/>
                </a:solidFill>
              </a:rPr>
              <a:t>( ч.2 гл.26.1 Налогового </a:t>
            </a:r>
            <a:r>
              <a:rPr lang="ru-RU" sz="1050" b="1" dirty="0">
                <a:solidFill>
                  <a:schemeClr val="bg1"/>
                </a:solidFill>
              </a:rPr>
              <a:t>Кодекса </a:t>
            </a:r>
            <a:r>
              <a:rPr lang="ru-RU" sz="1050" b="1" dirty="0" smtClean="0">
                <a:solidFill>
                  <a:schemeClr val="bg1"/>
                </a:solidFill>
              </a:rPr>
              <a:t>РФ)</a:t>
            </a:r>
          </a:p>
        </p:txBody>
      </p:sp>
      <p:sp>
        <p:nvSpPr>
          <p:cNvPr id="40" name="Скругленный прямоугольник 39"/>
          <p:cNvSpPr/>
          <p:nvPr/>
        </p:nvSpPr>
        <p:spPr>
          <a:xfrm>
            <a:off x="539552" y="3284984"/>
            <a:ext cx="2975620" cy="72008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050" b="1" dirty="0" smtClean="0">
                <a:solidFill>
                  <a:schemeClr val="bg1"/>
                </a:solidFill>
                <a:effectLst>
                  <a:outerShdw blurRad="38100" dist="38100" dir="2700000" algn="tl">
                    <a:srgbClr val="000000">
                      <a:alpha val="43137"/>
                    </a:srgbClr>
                  </a:outerShdw>
                </a:effectLst>
              </a:rPr>
              <a:t>Налоги на товары, реализуемые</a:t>
            </a:r>
          </a:p>
          <a:p>
            <a:pPr algn="ctr"/>
            <a:r>
              <a:rPr lang="ru-RU" sz="1050" b="1" dirty="0" smtClean="0">
                <a:solidFill>
                  <a:schemeClr val="bg1"/>
                </a:solidFill>
                <a:effectLst>
                  <a:outerShdw blurRad="38100" dist="38100" dir="2700000" algn="tl">
                    <a:srgbClr val="000000">
                      <a:alpha val="43137"/>
                    </a:srgbClr>
                  </a:outerShdw>
                </a:effectLst>
              </a:rPr>
              <a:t> на территории РФ - Акцизы на нефтепродукты </a:t>
            </a:r>
          </a:p>
          <a:p>
            <a:pPr algn="ctr"/>
            <a:r>
              <a:rPr lang="ru-RU" sz="1050" b="1" dirty="0" smtClean="0">
                <a:solidFill>
                  <a:schemeClr val="bg1"/>
                </a:solidFill>
              </a:rPr>
              <a:t>(</a:t>
            </a:r>
            <a:r>
              <a:rPr lang="ru-RU" sz="1050" b="1" dirty="0">
                <a:solidFill>
                  <a:schemeClr val="bg1"/>
                </a:solidFill>
              </a:rPr>
              <a:t>ч. </a:t>
            </a:r>
            <a:r>
              <a:rPr lang="ru-RU" sz="1050" b="1" dirty="0" smtClean="0">
                <a:solidFill>
                  <a:schemeClr val="bg1"/>
                </a:solidFill>
              </a:rPr>
              <a:t>2, гл.22 </a:t>
            </a:r>
            <a:r>
              <a:rPr lang="ru-RU" sz="1050" b="1" dirty="0">
                <a:solidFill>
                  <a:schemeClr val="bg1"/>
                </a:solidFill>
              </a:rPr>
              <a:t>Налогового кодекса РФ</a:t>
            </a:r>
            <a:r>
              <a:rPr lang="ru-RU" sz="1050" b="1" dirty="0" smtClean="0">
                <a:solidFill>
                  <a:schemeClr val="bg1"/>
                </a:solidFill>
              </a:rPr>
              <a:t> )</a:t>
            </a:r>
            <a:endParaRPr lang="ru-RU" sz="1050" b="1" dirty="0">
              <a:solidFill>
                <a:schemeClr val="bg1"/>
              </a:solidFill>
            </a:endParaRPr>
          </a:p>
        </p:txBody>
      </p:sp>
      <p:sp>
        <p:nvSpPr>
          <p:cNvPr id="47" name="Скругленный прямоугольник 46"/>
          <p:cNvSpPr/>
          <p:nvPr/>
        </p:nvSpPr>
        <p:spPr>
          <a:xfrm>
            <a:off x="5306898" y="2581785"/>
            <a:ext cx="3312368" cy="48717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smtClean="0">
                <a:solidFill>
                  <a:schemeClr val="tx2">
                    <a:lumMod val="50000"/>
                  </a:schemeClr>
                </a:solidFill>
              </a:rPr>
              <a:t>Зачисление ЕНДВ в районный бюджет по законодательству  - 100,0% ,  ЕСХН-50%</a:t>
            </a:r>
          </a:p>
          <a:p>
            <a:pPr algn="ctr"/>
            <a:r>
              <a:rPr lang="ru-RU" sz="1050" b="1" dirty="0" smtClean="0">
                <a:solidFill>
                  <a:schemeClr val="tx2">
                    <a:lumMod val="50000"/>
                  </a:schemeClr>
                </a:solidFill>
              </a:rPr>
              <a:t>Поступило 7105,6 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0" name="Скругленный прямоугольник 49"/>
          <p:cNvSpPr/>
          <p:nvPr/>
        </p:nvSpPr>
        <p:spPr>
          <a:xfrm>
            <a:off x="5292080" y="3212976"/>
            <a:ext cx="3312368"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solidFill>
                  <a:schemeClr val="tx2">
                    <a:lumMod val="50000"/>
                  </a:schemeClr>
                </a:solidFill>
              </a:rPr>
              <a:t>Зачисление акцизов  в бюджет МР с 2016 г. – 100%</a:t>
            </a:r>
          </a:p>
          <a:p>
            <a:pPr algn="ctr"/>
            <a:r>
              <a:rPr lang="ru-RU" sz="1050" b="1" dirty="0" smtClean="0">
                <a:solidFill>
                  <a:schemeClr val="tx2">
                    <a:lumMod val="50000"/>
                  </a:schemeClr>
                </a:solidFill>
              </a:rPr>
              <a:t>Поступило –  19339,4  </a:t>
            </a:r>
            <a:r>
              <a:rPr lang="ru-RU" sz="1050" b="1" dirty="0">
                <a:solidFill>
                  <a:schemeClr val="tx2">
                    <a:lumMod val="50000"/>
                  </a:schemeClr>
                </a:solidFill>
              </a:rPr>
              <a:t>тыс</a:t>
            </a:r>
            <a:r>
              <a:rPr lang="ru-RU" sz="1050" b="1" dirty="0" smtClean="0">
                <a:solidFill>
                  <a:schemeClr val="tx2">
                    <a:lumMod val="50000"/>
                  </a:schemeClr>
                </a:solidFill>
              </a:rPr>
              <a:t>.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1" name="Скругленный прямоугольник 50"/>
          <p:cNvSpPr/>
          <p:nvPr/>
        </p:nvSpPr>
        <p:spPr>
          <a:xfrm>
            <a:off x="539552" y="4081667"/>
            <a:ext cx="3022064" cy="85950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Налоги на имущество:</a:t>
            </a:r>
          </a:p>
          <a:p>
            <a:pPr algn="ctr"/>
            <a:r>
              <a:rPr lang="ru-RU" sz="1050" b="1" dirty="0" smtClean="0">
                <a:solidFill>
                  <a:schemeClr val="bg1"/>
                </a:solidFill>
              </a:rPr>
              <a:t>С организаций – юридических лиц;  </a:t>
            </a:r>
          </a:p>
          <a:p>
            <a:pPr algn="ctr"/>
            <a:r>
              <a:rPr lang="ru-RU" sz="1050" b="1" dirty="0" smtClean="0">
                <a:solidFill>
                  <a:schemeClr val="bg1"/>
                </a:solidFill>
              </a:rPr>
              <a:t>(ч.2 гл.30 Налогового кодекса РФ)</a:t>
            </a:r>
          </a:p>
          <a:p>
            <a:pPr algn="ctr"/>
            <a:r>
              <a:rPr lang="ru-RU" sz="1050" b="1" dirty="0" smtClean="0">
                <a:solidFill>
                  <a:schemeClr val="bg1"/>
                </a:solidFill>
              </a:rPr>
              <a:t> С физических лиц и земельный налог  </a:t>
            </a:r>
          </a:p>
          <a:p>
            <a:pPr algn="ctr"/>
            <a:r>
              <a:rPr lang="ru-RU" sz="1050" b="1" dirty="0" smtClean="0">
                <a:solidFill>
                  <a:schemeClr val="bg1"/>
                </a:solidFill>
              </a:rPr>
              <a:t>- с населения   ( ч.2 гл. 32 НК РФ)  </a:t>
            </a:r>
            <a:endParaRPr lang="ru-RU" sz="1050" b="1" dirty="0">
              <a:solidFill>
                <a:schemeClr val="bg1"/>
              </a:solidFill>
            </a:endParaRPr>
          </a:p>
          <a:p>
            <a:pPr algn="ctr"/>
            <a:endParaRPr lang="ru-RU" sz="1050" b="1" dirty="0">
              <a:solidFill>
                <a:schemeClr val="bg1"/>
              </a:solidFill>
            </a:endParaRPr>
          </a:p>
        </p:txBody>
      </p:sp>
      <p:sp>
        <p:nvSpPr>
          <p:cNvPr id="54" name="Скругленный прямоугольник 53"/>
          <p:cNvSpPr/>
          <p:nvPr/>
        </p:nvSpPr>
        <p:spPr>
          <a:xfrm>
            <a:off x="5292080" y="3717032"/>
            <a:ext cx="3312368" cy="54230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smtClean="0">
                <a:solidFill>
                  <a:schemeClr val="tx2">
                    <a:lumMod val="50000"/>
                  </a:schemeClr>
                </a:solidFill>
              </a:rPr>
              <a:t>Зачисление налога на имущество организаций в районный бюджет -  50  %</a:t>
            </a:r>
          </a:p>
          <a:p>
            <a:pPr algn="ctr"/>
            <a:r>
              <a:rPr lang="ru-RU" sz="1050" b="1" dirty="0" smtClean="0">
                <a:solidFill>
                  <a:schemeClr val="tx2">
                    <a:lumMod val="50000"/>
                  </a:schemeClr>
                </a:solidFill>
              </a:rPr>
              <a:t>Поступило  – 67327,1 тыс. руб</a:t>
            </a:r>
            <a:r>
              <a:rPr lang="ru-RU" sz="1050" b="1" dirty="0">
                <a:solidFill>
                  <a:schemeClr val="tx2">
                    <a:lumMod val="50000"/>
                  </a:schemeClr>
                </a:solidFill>
              </a:rPr>
              <a:t>.   </a:t>
            </a:r>
            <a:endParaRPr lang="ru-RU" sz="1050" b="1" dirty="0" smtClean="0">
              <a:solidFill>
                <a:schemeClr val="tx2">
                  <a:lumMod val="50000"/>
                </a:schemeClr>
              </a:solidFill>
            </a:endParaRPr>
          </a:p>
        </p:txBody>
      </p:sp>
      <p:sp>
        <p:nvSpPr>
          <p:cNvPr id="55" name="Скругленный прямоугольник 54"/>
          <p:cNvSpPr/>
          <p:nvPr/>
        </p:nvSpPr>
        <p:spPr>
          <a:xfrm>
            <a:off x="5294352" y="4319912"/>
            <a:ext cx="3312368" cy="693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050" b="1" dirty="0" smtClean="0">
              <a:solidFill>
                <a:schemeClr val="tx2">
                  <a:lumMod val="50000"/>
                </a:schemeClr>
              </a:solidFill>
            </a:endParaRPr>
          </a:p>
          <a:p>
            <a:pPr algn="ctr"/>
            <a:r>
              <a:rPr lang="ru-RU" sz="1050" b="1" dirty="0" smtClean="0">
                <a:solidFill>
                  <a:schemeClr val="tx2">
                    <a:lumMod val="50000"/>
                  </a:schemeClr>
                </a:solidFill>
              </a:rPr>
              <a:t>Зачисление </a:t>
            </a:r>
            <a:r>
              <a:rPr lang="ru-RU" sz="1050" b="1" dirty="0">
                <a:solidFill>
                  <a:schemeClr val="tx2">
                    <a:lumMod val="50000"/>
                  </a:schemeClr>
                </a:solidFill>
              </a:rPr>
              <a:t>налога на имущество </a:t>
            </a:r>
            <a:r>
              <a:rPr lang="ru-RU" sz="1050" b="1" dirty="0" smtClean="0">
                <a:solidFill>
                  <a:schemeClr val="tx2">
                    <a:lumMod val="50000"/>
                  </a:schemeClr>
                </a:solidFill>
              </a:rPr>
              <a:t>граждан бюджеты СП  </a:t>
            </a:r>
            <a:r>
              <a:rPr lang="ru-RU" sz="1050" b="1" dirty="0">
                <a:solidFill>
                  <a:schemeClr val="tx2">
                    <a:lumMod val="50000"/>
                  </a:schemeClr>
                </a:solidFill>
              </a:rPr>
              <a:t>-  </a:t>
            </a:r>
            <a:r>
              <a:rPr lang="ru-RU" sz="1050" b="1" dirty="0" smtClean="0">
                <a:solidFill>
                  <a:schemeClr val="tx2">
                    <a:lumMod val="50000"/>
                  </a:schemeClr>
                </a:solidFill>
              </a:rPr>
              <a:t>100 %,  поступило  -</a:t>
            </a:r>
            <a:r>
              <a:rPr lang="ru-RU" sz="1050" b="1" dirty="0" smtClean="0">
                <a:solidFill>
                  <a:srgbClr val="FF0000"/>
                </a:solidFill>
              </a:rPr>
              <a:t> </a:t>
            </a:r>
            <a:r>
              <a:rPr lang="ru-RU" sz="1050" b="1" dirty="0" smtClean="0">
                <a:solidFill>
                  <a:schemeClr val="tx2">
                    <a:lumMod val="50000"/>
                  </a:schemeClr>
                </a:solidFill>
              </a:rPr>
              <a:t>2055,1 тыс. руб</a:t>
            </a:r>
            <a:r>
              <a:rPr lang="ru-RU" sz="1050" b="1" dirty="0">
                <a:solidFill>
                  <a:schemeClr val="tx2">
                    <a:lumMod val="50000"/>
                  </a:schemeClr>
                </a:solidFill>
              </a:rPr>
              <a:t>. </a:t>
            </a:r>
            <a:endParaRPr lang="ru-RU" sz="1050" b="1" dirty="0" smtClean="0">
              <a:solidFill>
                <a:schemeClr val="tx2">
                  <a:lumMod val="50000"/>
                </a:schemeClr>
              </a:solidFill>
            </a:endParaRPr>
          </a:p>
          <a:p>
            <a:pPr algn="ctr"/>
            <a:r>
              <a:rPr lang="ru-RU" sz="1050" b="1" dirty="0" smtClean="0">
                <a:solidFill>
                  <a:schemeClr val="tx2">
                    <a:lumMod val="50000"/>
                  </a:schemeClr>
                </a:solidFill>
              </a:rPr>
              <a:t>Зачисление </a:t>
            </a:r>
            <a:r>
              <a:rPr lang="ru-RU" sz="1050" b="1" dirty="0">
                <a:solidFill>
                  <a:schemeClr val="tx2">
                    <a:lumMod val="50000"/>
                  </a:schemeClr>
                </a:solidFill>
              </a:rPr>
              <a:t>налога на </a:t>
            </a:r>
            <a:r>
              <a:rPr lang="ru-RU" sz="1050" b="1" dirty="0" smtClean="0">
                <a:solidFill>
                  <a:schemeClr val="tx2">
                    <a:lumMod val="50000"/>
                  </a:schemeClr>
                </a:solidFill>
              </a:rPr>
              <a:t>землю  с </a:t>
            </a:r>
            <a:r>
              <a:rPr lang="ru-RU" sz="1050" b="1" dirty="0">
                <a:solidFill>
                  <a:schemeClr val="tx2">
                    <a:lumMod val="50000"/>
                  </a:schemeClr>
                </a:solidFill>
              </a:rPr>
              <a:t>граждан бюджеты СП  -  100 </a:t>
            </a:r>
            <a:r>
              <a:rPr lang="ru-RU" sz="1050" b="1" dirty="0" smtClean="0">
                <a:solidFill>
                  <a:schemeClr val="tx2">
                    <a:lumMod val="50000"/>
                  </a:schemeClr>
                </a:solidFill>
              </a:rPr>
              <a:t>%,  поступило  -</a:t>
            </a:r>
            <a:r>
              <a:rPr lang="ru-RU" sz="1050" b="1" dirty="0" smtClean="0">
                <a:solidFill>
                  <a:srgbClr val="FF0000"/>
                </a:solidFill>
              </a:rPr>
              <a:t> </a:t>
            </a:r>
            <a:r>
              <a:rPr lang="ru-RU" sz="1050" b="1" dirty="0" smtClean="0">
                <a:solidFill>
                  <a:schemeClr val="tx2">
                    <a:lumMod val="50000"/>
                  </a:schemeClr>
                </a:solidFill>
              </a:rPr>
              <a:t>14295,4 тыс. руб</a:t>
            </a:r>
            <a:r>
              <a:rPr lang="ru-RU" sz="1050" b="1" dirty="0">
                <a:solidFill>
                  <a:schemeClr val="tx2">
                    <a:lumMod val="50000"/>
                  </a:schemeClr>
                </a:solidFill>
              </a:rPr>
              <a:t>. </a:t>
            </a:r>
          </a:p>
          <a:p>
            <a:pPr algn="ctr"/>
            <a:endParaRPr lang="ru-RU" sz="1050" b="1" dirty="0" smtClean="0">
              <a:solidFill>
                <a:schemeClr val="tx2">
                  <a:lumMod val="50000"/>
                </a:schemeClr>
              </a:solidFill>
            </a:endParaRPr>
          </a:p>
        </p:txBody>
      </p:sp>
      <p:sp>
        <p:nvSpPr>
          <p:cNvPr id="58" name="Скругленный прямоугольник 57"/>
          <p:cNvSpPr/>
          <p:nvPr/>
        </p:nvSpPr>
        <p:spPr>
          <a:xfrm>
            <a:off x="539552" y="5733256"/>
            <a:ext cx="2982496" cy="36004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sz="1050" b="1" dirty="0" smtClean="0">
              <a:solidFill>
                <a:schemeClr val="bg1"/>
              </a:solidFill>
            </a:endParaRPr>
          </a:p>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Доходы от использования имущество </a:t>
            </a:r>
          </a:p>
          <a:p>
            <a:pPr algn="ctr"/>
            <a:r>
              <a:rPr lang="ru-RU" sz="1050" b="1" dirty="0" smtClean="0">
                <a:solidFill>
                  <a:schemeClr val="bg1"/>
                </a:solidFill>
              </a:rPr>
              <a:t>( ст.62  Бюджетного  </a:t>
            </a:r>
            <a:r>
              <a:rPr lang="ru-RU" sz="1050" b="1" dirty="0">
                <a:solidFill>
                  <a:schemeClr val="bg1"/>
                </a:solidFill>
              </a:rPr>
              <a:t>кодекса </a:t>
            </a:r>
            <a:r>
              <a:rPr lang="ru-RU" sz="1050" b="1" dirty="0" smtClean="0">
                <a:solidFill>
                  <a:schemeClr val="bg1"/>
                </a:solidFill>
              </a:rPr>
              <a:t>РФ)</a:t>
            </a:r>
          </a:p>
          <a:p>
            <a:pPr algn="ctr"/>
            <a:endParaRPr lang="ru-RU" sz="1050" b="1" dirty="0">
              <a:solidFill>
                <a:schemeClr val="bg1"/>
              </a:solidFill>
            </a:endParaRPr>
          </a:p>
          <a:p>
            <a:pPr algn="ctr"/>
            <a:endParaRPr lang="ru-RU" sz="1050" b="1" dirty="0">
              <a:solidFill>
                <a:schemeClr val="bg1"/>
              </a:solidFill>
            </a:endParaRPr>
          </a:p>
        </p:txBody>
      </p:sp>
      <p:sp>
        <p:nvSpPr>
          <p:cNvPr id="59" name="Скругленный прямоугольник 58"/>
          <p:cNvSpPr/>
          <p:nvPr/>
        </p:nvSpPr>
        <p:spPr>
          <a:xfrm>
            <a:off x="539552" y="5121188"/>
            <a:ext cx="3004200" cy="46805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Госпошлина</a:t>
            </a:r>
          </a:p>
          <a:p>
            <a:pPr algn="ctr"/>
            <a:r>
              <a:rPr lang="ru-RU" sz="1050" b="1" dirty="0" smtClean="0">
                <a:solidFill>
                  <a:schemeClr val="bg1"/>
                </a:solidFill>
              </a:rPr>
              <a:t>(ч..2 гл.25.3 Налогового </a:t>
            </a:r>
            <a:r>
              <a:rPr lang="ru-RU" sz="1050" b="1" dirty="0">
                <a:solidFill>
                  <a:schemeClr val="bg1"/>
                </a:solidFill>
              </a:rPr>
              <a:t>кодекса </a:t>
            </a:r>
            <a:r>
              <a:rPr lang="ru-RU" sz="1050" b="1" dirty="0" smtClean="0">
                <a:solidFill>
                  <a:schemeClr val="bg1"/>
                </a:solidFill>
              </a:rPr>
              <a:t>РФ)</a:t>
            </a:r>
          </a:p>
          <a:p>
            <a:pPr algn="ctr"/>
            <a:endParaRPr lang="ru-RU" sz="1050" b="1" dirty="0">
              <a:solidFill>
                <a:schemeClr val="bg1"/>
              </a:solidFill>
            </a:endParaRPr>
          </a:p>
          <a:p>
            <a:pPr algn="ctr"/>
            <a:endParaRPr lang="ru-RU" sz="1050" b="1" dirty="0">
              <a:solidFill>
                <a:schemeClr val="bg1"/>
              </a:solidFill>
            </a:endParaRPr>
          </a:p>
        </p:txBody>
      </p:sp>
      <p:sp>
        <p:nvSpPr>
          <p:cNvPr id="65" name="Скругленный прямоугольник 64"/>
          <p:cNvSpPr/>
          <p:nvPr/>
        </p:nvSpPr>
        <p:spPr>
          <a:xfrm>
            <a:off x="5296624" y="5661248"/>
            <a:ext cx="3310096" cy="5040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9004,1 тыс. руб.   </a:t>
            </a:r>
            <a:endParaRPr lang="ru-RU" sz="1050" b="1" dirty="0">
              <a:solidFill>
                <a:schemeClr val="tx2">
                  <a:lumMod val="50000"/>
                </a:schemeClr>
              </a:solidFill>
            </a:endParaRPr>
          </a:p>
        </p:txBody>
      </p:sp>
      <p:sp>
        <p:nvSpPr>
          <p:cNvPr id="66" name="Скругленный прямоугольник 65"/>
          <p:cNvSpPr/>
          <p:nvPr/>
        </p:nvSpPr>
        <p:spPr>
          <a:xfrm>
            <a:off x="5292080" y="6237312"/>
            <a:ext cx="3310096"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40 %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779,6  тыс. руб.   </a:t>
            </a:r>
            <a:endParaRPr lang="ru-RU" sz="1050" b="1" dirty="0">
              <a:solidFill>
                <a:schemeClr val="tx2">
                  <a:lumMod val="50000"/>
                </a:schemeClr>
              </a:solidFill>
            </a:endParaRPr>
          </a:p>
        </p:txBody>
      </p:sp>
      <p:sp>
        <p:nvSpPr>
          <p:cNvPr id="67" name="Скругленный прямоугольник 66"/>
          <p:cNvSpPr/>
          <p:nvPr/>
        </p:nvSpPr>
        <p:spPr>
          <a:xfrm>
            <a:off x="5319454" y="5091980"/>
            <a:ext cx="3310096" cy="49726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a:solidFill>
                  <a:schemeClr val="tx2">
                    <a:lumMod val="50000"/>
                  </a:schemeClr>
                </a:solidFill>
              </a:rPr>
              <a:t>Зачисление </a:t>
            </a:r>
            <a:r>
              <a:rPr lang="ru-RU" sz="1050" b="1" dirty="0" smtClean="0">
                <a:solidFill>
                  <a:schemeClr val="tx2">
                    <a:lumMod val="50000"/>
                  </a:schemeClr>
                </a:solidFill>
              </a:rPr>
              <a:t>налога </a:t>
            </a:r>
            <a:r>
              <a:rPr lang="ru-RU" sz="1050" b="1" dirty="0">
                <a:solidFill>
                  <a:schemeClr val="tx2">
                    <a:lumMod val="50000"/>
                  </a:schemeClr>
                </a:solidFill>
              </a:rPr>
              <a:t>в районный бюджет по законодательству  - </a:t>
            </a:r>
            <a:r>
              <a:rPr lang="ru-RU" sz="1050" b="1" dirty="0" smtClean="0">
                <a:solidFill>
                  <a:schemeClr val="tx2">
                    <a:lumMod val="50000"/>
                  </a:schemeClr>
                </a:solidFill>
              </a:rPr>
              <a:t> 100 %</a:t>
            </a:r>
            <a:endParaRPr lang="ru-RU" sz="1050" b="1" dirty="0">
              <a:solidFill>
                <a:schemeClr val="tx2">
                  <a:lumMod val="50000"/>
                </a:schemeClr>
              </a:solidFill>
            </a:endParaRPr>
          </a:p>
          <a:p>
            <a:pPr algn="ctr"/>
            <a:r>
              <a:rPr lang="ru-RU" sz="1050" b="1" dirty="0" smtClean="0">
                <a:solidFill>
                  <a:schemeClr val="tx2">
                    <a:lumMod val="50000"/>
                  </a:schemeClr>
                </a:solidFill>
              </a:rPr>
              <a:t>Поступило  –  4306,0 </a:t>
            </a:r>
            <a:r>
              <a:rPr lang="ru-RU" sz="1050" b="1" dirty="0" smtClean="0">
                <a:solidFill>
                  <a:srgbClr val="FF0000"/>
                </a:solidFill>
              </a:rPr>
              <a:t> </a:t>
            </a:r>
            <a:r>
              <a:rPr lang="ru-RU" sz="1050" b="1" dirty="0" smtClean="0">
                <a:solidFill>
                  <a:schemeClr val="tx2">
                    <a:lumMod val="50000"/>
                  </a:schemeClr>
                </a:solidFill>
              </a:rPr>
              <a:t>тыс. руб.   </a:t>
            </a:r>
            <a:endParaRPr lang="ru-RU" sz="1050" b="1" dirty="0">
              <a:solidFill>
                <a:schemeClr val="tx2">
                  <a:lumMod val="50000"/>
                </a:schemeClr>
              </a:solidFill>
            </a:endParaRPr>
          </a:p>
        </p:txBody>
      </p:sp>
      <p:sp>
        <p:nvSpPr>
          <p:cNvPr id="68" name="Скругленный прямоугольник 67"/>
          <p:cNvSpPr/>
          <p:nvPr/>
        </p:nvSpPr>
        <p:spPr>
          <a:xfrm>
            <a:off x="539552" y="6237313"/>
            <a:ext cx="2982496" cy="504055"/>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050" b="1" dirty="0" smtClean="0">
              <a:solidFill>
                <a:schemeClr val="bg1"/>
              </a:solidFill>
            </a:endParaRPr>
          </a:p>
          <a:p>
            <a:pPr algn="ctr"/>
            <a:r>
              <a:rPr lang="ru-RU" sz="1050" b="1" dirty="0" smtClean="0">
                <a:solidFill>
                  <a:schemeClr val="bg1"/>
                </a:solidFill>
                <a:effectLst>
                  <a:outerShdw blurRad="38100" dist="38100" dir="2700000" algn="tl">
                    <a:srgbClr val="000000">
                      <a:alpha val="43137"/>
                    </a:srgbClr>
                  </a:outerShdw>
                </a:effectLst>
              </a:rPr>
              <a:t>Платежи при пользовании природными ресурсами</a:t>
            </a:r>
            <a:endParaRPr lang="ru-RU" sz="1050" b="1" dirty="0">
              <a:solidFill>
                <a:schemeClr val="bg1"/>
              </a:solidFill>
              <a:effectLst>
                <a:outerShdw blurRad="38100" dist="38100" dir="2700000" algn="tl">
                  <a:srgbClr val="000000">
                    <a:alpha val="43137"/>
                  </a:srgbClr>
                </a:outerShdw>
              </a:effectLst>
            </a:endParaRPr>
          </a:p>
          <a:p>
            <a:pPr algn="ctr"/>
            <a:r>
              <a:rPr lang="ru-RU" sz="1050" b="1" dirty="0" smtClean="0">
                <a:solidFill>
                  <a:schemeClr val="bg1"/>
                </a:solidFill>
              </a:rPr>
              <a:t>( ст.62 Бюджетного </a:t>
            </a:r>
            <a:r>
              <a:rPr lang="ru-RU" sz="1050" b="1" dirty="0">
                <a:solidFill>
                  <a:schemeClr val="bg1"/>
                </a:solidFill>
              </a:rPr>
              <a:t>кодекса </a:t>
            </a:r>
            <a:r>
              <a:rPr lang="ru-RU" sz="1050" b="1" dirty="0" smtClean="0">
                <a:solidFill>
                  <a:schemeClr val="bg1"/>
                </a:solidFill>
              </a:rPr>
              <a:t>РФ)</a:t>
            </a:r>
            <a:endParaRPr lang="ru-RU" sz="1050" b="1" dirty="0">
              <a:solidFill>
                <a:schemeClr val="bg1"/>
              </a:solidFill>
            </a:endParaRPr>
          </a:p>
          <a:p>
            <a:pPr algn="ctr"/>
            <a:endParaRPr lang="ru-RU" sz="1050" b="1" dirty="0">
              <a:solidFill>
                <a:schemeClr val="bg1"/>
              </a:solidFill>
            </a:endParaRPr>
          </a:p>
        </p:txBody>
      </p:sp>
      <p:sp>
        <p:nvSpPr>
          <p:cNvPr id="82" name="Стрелка вправо 81"/>
          <p:cNvSpPr/>
          <p:nvPr/>
        </p:nvSpPr>
        <p:spPr>
          <a:xfrm rot="21127849" flipV="1">
            <a:off x="3562935" y="1529463"/>
            <a:ext cx="1711485" cy="100812"/>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86" name="Стрелка вправо 85"/>
          <p:cNvSpPr/>
          <p:nvPr/>
        </p:nvSpPr>
        <p:spPr>
          <a:xfrm flipV="1">
            <a:off x="3561617" y="5338490"/>
            <a:ext cx="1730464" cy="106733"/>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87" name="Стрелка вправо 86"/>
          <p:cNvSpPr/>
          <p:nvPr/>
        </p:nvSpPr>
        <p:spPr>
          <a:xfrm rot="21393468" flipV="1">
            <a:off x="3544052" y="3489377"/>
            <a:ext cx="1746502" cy="103308"/>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88" name="Стрелка вправо 87"/>
          <p:cNvSpPr/>
          <p:nvPr/>
        </p:nvSpPr>
        <p:spPr>
          <a:xfrm rot="668350" flipV="1">
            <a:off x="3558766" y="4605176"/>
            <a:ext cx="1739857" cy="96831"/>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
        <p:nvSpPr>
          <p:cNvPr id="89" name="Стрелка вправо 88"/>
          <p:cNvSpPr/>
          <p:nvPr/>
        </p:nvSpPr>
        <p:spPr>
          <a:xfrm flipV="1">
            <a:off x="3563888" y="5914555"/>
            <a:ext cx="1689567" cy="106733"/>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
        <p:nvSpPr>
          <p:cNvPr id="91" name="Стрелка вправо 90"/>
          <p:cNvSpPr/>
          <p:nvPr/>
        </p:nvSpPr>
        <p:spPr>
          <a:xfrm rot="20664469" flipV="1">
            <a:off x="3542604" y="4140958"/>
            <a:ext cx="1772665" cy="87061"/>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
        <p:nvSpPr>
          <p:cNvPr id="30" name="Прямоугольник 29"/>
          <p:cNvSpPr/>
          <p:nvPr/>
        </p:nvSpPr>
        <p:spPr>
          <a:xfrm>
            <a:off x="1025308" y="119534"/>
            <a:ext cx="7075084" cy="1077218"/>
          </a:xfrm>
          <a:prstGeom prst="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200" b="1" dirty="0" smtClean="0">
                <a:solidFill>
                  <a:schemeClr val="accent2">
                    <a:lumMod val="50000"/>
                  </a:schemeClr>
                </a:solidFill>
                <a:latin typeface="Victoriana" pitchFamily="2" charset="0"/>
              </a:rPr>
              <a:t>Поступление </a:t>
            </a:r>
            <a:r>
              <a:rPr lang="ru-RU" sz="32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налоговых </a:t>
            </a:r>
            <a:r>
              <a:rPr lang="ru-RU" sz="3200" b="1" dirty="0" smtClean="0">
                <a:solidFill>
                  <a:schemeClr val="accent2">
                    <a:lumMod val="50000"/>
                  </a:schemeClr>
                </a:solidFill>
                <a:latin typeface="Victoriana" pitchFamily="2" charset="0"/>
              </a:rPr>
              <a:t>доходов в бюджет </a:t>
            </a:r>
          </a:p>
          <a:p>
            <a:pPr algn="ctr"/>
            <a:r>
              <a:rPr lang="ru-RU" sz="3200" b="1" dirty="0" smtClean="0">
                <a:solidFill>
                  <a:schemeClr val="accent2">
                    <a:lumMod val="50000"/>
                  </a:schemeClr>
                </a:solidFill>
                <a:latin typeface="Victoriana" pitchFamily="2" charset="0"/>
              </a:rPr>
              <a:t>Зеленчукского муниципального района в 2016 году</a:t>
            </a:r>
            <a:endParaRPr lang="ru-RU" sz="3200" b="1" dirty="0">
              <a:solidFill>
                <a:schemeClr val="accent2">
                  <a:lumMod val="50000"/>
                </a:schemeClr>
              </a:solidFill>
              <a:latin typeface="Victoriana" pitchFamily="2" charset="0"/>
            </a:endParaRPr>
          </a:p>
        </p:txBody>
      </p:sp>
      <p:sp>
        <p:nvSpPr>
          <p:cNvPr id="33" name="Стрелка вправо 32"/>
          <p:cNvSpPr/>
          <p:nvPr/>
        </p:nvSpPr>
        <p:spPr>
          <a:xfrm flipV="1">
            <a:off x="3541936" y="2773719"/>
            <a:ext cx="1746502" cy="103308"/>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2">
                  <a:lumMod val="50000"/>
                </a:schemeClr>
              </a:solidFill>
            </a:endParaRPr>
          </a:p>
        </p:txBody>
      </p:sp>
      <p:sp>
        <p:nvSpPr>
          <p:cNvPr id="36" name="Стрелка вправо 35"/>
          <p:cNvSpPr/>
          <p:nvPr/>
        </p:nvSpPr>
        <p:spPr>
          <a:xfrm rot="776782" flipV="1">
            <a:off x="3550398" y="1927994"/>
            <a:ext cx="1746502" cy="103308"/>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
        <p:nvSpPr>
          <p:cNvPr id="28" name="Стрелка вправо 27"/>
          <p:cNvSpPr/>
          <p:nvPr/>
        </p:nvSpPr>
        <p:spPr>
          <a:xfrm flipV="1">
            <a:off x="3563888" y="6490619"/>
            <a:ext cx="1689567" cy="106733"/>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2">
                  <a:lumMod val="50000"/>
                </a:schemeClr>
              </a:solidFill>
            </a:endParaRPr>
          </a:p>
        </p:txBody>
      </p:sp>
    </p:spTree>
    <p:extLst>
      <p:ext uri="{BB962C8B-B14F-4D97-AF65-F5344CB8AC3E}">
        <p14:creationId xmlns:p14="http://schemas.microsoft.com/office/powerpoint/2010/main" val="3846823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73" y="1528503"/>
            <a:ext cx="7848873" cy="5040827"/>
          </a:xfrm>
          <a:prstGeom prst="rect">
            <a:avLst/>
          </a:prstGeom>
          <a:noFill/>
          <a:ln>
            <a:noFill/>
          </a:ln>
          <a:effectLst>
            <a:outerShdw dist="35921" dir="2700000" algn="ctr" rotWithShape="0">
              <a:schemeClr val="bg2"/>
            </a:outerShdw>
            <a:softEdge rad="317500"/>
          </a:effectLst>
          <a:extLst/>
        </p:spPr>
      </p:pic>
      <p:sp>
        <p:nvSpPr>
          <p:cNvPr id="25" name="Стрелка вниз 24"/>
          <p:cNvSpPr/>
          <p:nvPr/>
        </p:nvSpPr>
        <p:spPr>
          <a:xfrm>
            <a:off x="5585065" y="1484784"/>
            <a:ext cx="78102" cy="1443062"/>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rgbClr val="FFFFFF"/>
              </a:solidFill>
            </a:endParaRPr>
          </a:p>
        </p:txBody>
      </p:sp>
      <p:sp>
        <p:nvSpPr>
          <p:cNvPr id="22" name="Стрелка влево 21"/>
          <p:cNvSpPr/>
          <p:nvPr/>
        </p:nvSpPr>
        <p:spPr>
          <a:xfrm rot="19013399">
            <a:off x="907723" y="1780429"/>
            <a:ext cx="1163307" cy="114685"/>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24" name="Стрелка влево 23"/>
          <p:cNvSpPr/>
          <p:nvPr/>
        </p:nvSpPr>
        <p:spPr>
          <a:xfrm rot="13802393">
            <a:off x="7212544" y="1749137"/>
            <a:ext cx="1163307" cy="105202"/>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sp>
        <p:nvSpPr>
          <p:cNvPr id="15" name="Прямоугольник 14"/>
          <p:cNvSpPr/>
          <p:nvPr/>
        </p:nvSpPr>
        <p:spPr>
          <a:xfrm>
            <a:off x="1403648" y="530677"/>
            <a:ext cx="6696744" cy="1015663"/>
          </a:xfrm>
          <a:prstGeom prst="rect">
            <a:avLst/>
          </a:prstGeom>
          <a:solidFill>
            <a:schemeClr val="accent1">
              <a:lumMod val="40000"/>
              <a:lumOff val="60000"/>
            </a:schemeClr>
          </a:solidFill>
          <a:effectLst>
            <a:reflection blurRad="6350" stA="52000" endA="300" endPos="35000" dir="5400000" sy="-100000" algn="bl" rotWithShape="0"/>
          </a:effectLst>
          <a:scene3d>
            <a:camera prst="orthographicFront"/>
            <a:lightRig rig="threePt" dir="t"/>
          </a:scene3d>
          <a:sp3d>
            <a:bevelT w="152400" h="50800" prst="softRound"/>
          </a:sp3d>
        </p:spPr>
        <p:txBody>
          <a:bodyPr wrap="square">
            <a:spAutoFit/>
          </a:bodyPr>
          <a:lstStyle/>
          <a:p>
            <a:pPr algn="ct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Структура поступлений </a:t>
            </a:r>
            <a:r>
              <a:rPr lang="ru-RU" sz="3000" b="1" dirty="0" smtClean="0">
                <a:solidFill>
                  <a:schemeClr val="accent2">
                    <a:lumMod val="50000"/>
                  </a:schemeClr>
                </a:solidFill>
                <a:latin typeface="Victoriana" pitchFamily="2" charset="0"/>
              </a:rPr>
              <a:t>неналоговых</a:t>
            </a: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 доходов </a:t>
            </a:r>
          </a:p>
          <a:p>
            <a:pPr algn="ct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в бюджет Зеленчукского муниципального района в 2016 году</a:t>
            </a:r>
            <a:endPar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endParaRPr>
          </a:p>
        </p:txBody>
      </p:sp>
      <p:sp>
        <p:nvSpPr>
          <p:cNvPr id="16" name="Скругленный прямоугольник 15"/>
          <p:cNvSpPr/>
          <p:nvPr/>
        </p:nvSpPr>
        <p:spPr>
          <a:xfrm>
            <a:off x="273175" y="2308724"/>
            <a:ext cx="2123727" cy="1668981"/>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1100" dirty="0">
                <a:solidFill>
                  <a:schemeClr val="tx2">
                    <a:lumMod val="50000"/>
                  </a:schemeClr>
                </a:solidFill>
              </a:rPr>
              <a:t>Доходы от сдачи в аренду </a:t>
            </a:r>
            <a:r>
              <a:rPr lang="ru-RU" sz="1100" dirty="0" smtClean="0">
                <a:solidFill>
                  <a:schemeClr val="tx2">
                    <a:lumMod val="50000"/>
                  </a:schemeClr>
                </a:solidFill>
              </a:rPr>
              <a:t>имущества </a:t>
            </a:r>
          </a:p>
          <a:p>
            <a:pPr algn="ctr"/>
            <a:r>
              <a:rPr lang="ru-RU" sz="900" dirty="0" smtClean="0">
                <a:solidFill>
                  <a:schemeClr val="tx2">
                    <a:lumMod val="50000"/>
                  </a:schemeClr>
                </a:solidFill>
              </a:rPr>
              <a:t>находящегося </a:t>
            </a:r>
            <a:r>
              <a:rPr lang="ru-RU" sz="900" dirty="0">
                <a:solidFill>
                  <a:schemeClr val="tx2">
                    <a:lumMod val="50000"/>
                  </a:schemeClr>
                </a:solidFill>
              </a:rPr>
              <a:t>в оперативном управлении органов управления муниципальных районов и  созданных ими учреждений (за исключением имущества муниципальных бюджетных и автономных учреждений</a:t>
            </a:r>
            <a:r>
              <a:rPr lang="ru-RU" sz="900" dirty="0" smtClean="0">
                <a:solidFill>
                  <a:schemeClr val="tx2">
                    <a:lumMod val="50000"/>
                  </a:schemeClr>
                </a:solidFill>
              </a:rPr>
              <a:t>) </a:t>
            </a:r>
          </a:p>
          <a:p>
            <a:pPr algn="ctr"/>
            <a:r>
              <a:rPr lang="ru-RU" sz="1100" dirty="0" smtClean="0">
                <a:solidFill>
                  <a:schemeClr val="tx2">
                    <a:lumMod val="50000"/>
                  </a:schemeClr>
                </a:solidFill>
              </a:rPr>
              <a:t>Поступило – 8749,9 тыс. руб.</a:t>
            </a:r>
            <a:endParaRPr lang="ru-RU" sz="1100" dirty="0">
              <a:solidFill>
                <a:schemeClr val="tx2">
                  <a:lumMod val="50000"/>
                </a:schemeClr>
              </a:solidFill>
            </a:endParaRPr>
          </a:p>
        </p:txBody>
      </p:sp>
      <p:sp>
        <p:nvSpPr>
          <p:cNvPr id="17" name="Скругленный прямоугольник 16"/>
          <p:cNvSpPr/>
          <p:nvPr/>
        </p:nvSpPr>
        <p:spPr>
          <a:xfrm>
            <a:off x="6804248" y="2276872"/>
            <a:ext cx="2088232" cy="18002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1100" dirty="0">
                <a:solidFill>
                  <a:schemeClr val="tx2">
                    <a:lumMod val="50000"/>
                  </a:schemeClr>
                </a:solidFill>
              </a:rPr>
              <a:t>Доходы, получаемые в виде арендной платы за земельные участки, </a:t>
            </a:r>
            <a:r>
              <a:rPr lang="ru-RU" sz="900" dirty="0">
                <a:solidFill>
                  <a:schemeClr val="tx2">
                    <a:lumMod val="50000"/>
                  </a:schemeClr>
                </a:solidFill>
              </a:rPr>
              <a:t>государственная собственность на которые не разграничена и которые расположены в границах поселений, а также средства от продажи  права на заключение договоров аренды указанных земельных </a:t>
            </a:r>
            <a:r>
              <a:rPr lang="ru-RU" sz="900" dirty="0" smtClean="0">
                <a:solidFill>
                  <a:schemeClr val="tx2">
                    <a:lumMod val="50000"/>
                  </a:schemeClr>
                </a:solidFill>
              </a:rPr>
              <a:t>участков,</a:t>
            </a:r>
          </a:p>
          <a:p>
            <a:pPr algn="ctr"/>
            <a:r>
              <a:rPr lang="ru-RU" sz="1100" dirty="0" smtClean="0">
                <a:solidFill>
                  <a:schemeClr val="tx2">
                    <a:lumMod val="50000"/>
                  </a:schemeClr>
                </a:solidFill>
              </a:rPr>
              <a:t>поступило - 254,2 тыс. руб.</a:t>
            </a:r>
            <a:endParaRPr lang="ru-RU" sz="1100" dirty="0">
              <a:solidFill>
                <a:schemeClr val="tx2">
                  <a:lumMod val="50000"/>
                </a:schemeClr>
              </a:solidFill>
            </a:endParaRPr>
          </a:p>
        </p:txBody>
      </p:sp>
      <p:sp>
        <p:nvSpPr>
          <p:cNvPr id="18" name="Скругленный прямоугольник 17"/>
          <p:cNvSpPr/>
          <p:nvPr/>
        </p:nvSpPr>
        <p:spPr>
          <a:xfrm>
            <a:off x="1335038" y="5013176"/>
            <a:ext cx="1864608" cy="787525"/>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sz="1100" dirty="0" smtClean="0">
              <a:solidFill>
                <a:schemeClr val="tx2">
                  <a:lumMod val="50000"/>
                </a:schemeClr>
              </a:solidFill>
            </a:endParaRPr>
          </a:p>
          <a:p>
            <a:pPr algn="ctr"/>
            <a:r>
              <a:rPr lang="ru-RU" sz="1100" dirty="0" smtClean="0">
                <a:solidFill>
                  <a:schemeClr val="tx2">
                    <a:lumMod val="50000"/>
                  </a:schemeClr>
                </a:solidFill>
              </a:rPr>
              <a:t>Плата </a:t>
            </a:r>
            <a:r>
              <a:rPr lang="ru-RU" sz="1100" dirty="0">
                <a:solidFill>
                  <a:schemeClr val="tx2">
                    <a:lumMod val="50000"/>
                  </a:schemeClr>
                </a:solidFill>
              </a:rPr>
              <a:t>за негативное </a:t>
            </a:r>
            <a:r>
              <a:rPr lang="ru-RU" sz="1100" dirty="0" smtClean="0">
                <a:solidFill>
                  <a:schemeClr val="tx2">
                    <a:lumMod val="50000"/>
                  </a:schemeClr>
                </a:solidFill>
              </a:rPr>
              <a:t>воздействие </a:t>
            </a:r>
            <a:r>
              <a:rPr lang="ru-RU" sz="1100" dirty="0">
                <a:solidFill>
                  <a:schemeClr val="tx2">
                    <a:lumMod val="50000"/>
                  </a:schemeClr>
                </a:solidFill>
              </a:rPr>
              <a:t>на </a:t>
            </a:r>
            <a:r>
              <a:rPr lang="ru-RU" sz="1100" dirty="0" smtClean="0">
                <a:solidFill>
                  <a:schemeClr val="tx2">
                    <a:lumMod val="50000"/>
                  </a:schemeClr>
                </a:solidFill>
              </a:rPr>
              <a:t>окружающую среду,</a:t>
            </a:r>
          </a:p>
          <a:p>
            <a:pPr algn="ctr"/>
            <a:r>
              <a:rPr lang="ru-RU" sz="1100" dirty="0" smtClean="0">
                <a:solidFill>
                  <a:schemeClr val="tx2">
                    <a:lumMod val="50000"/>
                  </a:schemeClr>
                </a:solidFill>
              </a:rPr>
              <a:t>поступило – 779,6 тс. Руб.</a:t>
            </a:r>
            <a:endParaRPr lang="ru-RU" sz="1100" dirty="0">
              <a:solidFill>
                <a:schemeClr val="tx2">
                  <a:lumMod val="50000"/>
                </a:schemeClr>
              </a:solidFill>
            </a:endParaRPr>
          </a:p>
          <a:p>
            <a:pPr algn="ctr"/>
            <a:endParaRPr lang="ru-RU" sz="1400" dirty="0">
              <a:solidFill>
                <a:schemeClr val="tx2">
                  <a:lumMod val="50000"/>
                </a:schemeClr>
              </a:solidFill>
            </a:endParaRPr>
          </a:p>
        </p:txBody>
      </p:sp>
      <p:sp>
        <p:nvSpPr>
          <p:cNvPr id="20" name="Скругленный прямоугольник 19"/>
          <p:cNvSpPr/>
          <p:nvPr/>
        </p:nvSpPr>
        <p:spPr>
          <a:xfrm>
            <a:off x="2711981" y="2996952"/>
            <a:ext cx="1612664" cy="127215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1100" dirty="0"/>
              <a:t>Доходы от оказания платных услуг (работ) и компенсации затрат </a:t>
            </a:r>
            <a:r>
              <a:rPr lang="ru-RU" sz="1100" dirty="0" smtClean="0"/>
              <a:t>государства, </a:t>
            </a:r>
          </a:p>
          <a:p>
            <a:pPr algn="ctr"/>
            <a:r>
              <a:rPr lang="ru-RU" sz="1100" dirty="0" smtClean="0"/>
              <a:t>поступило -</a:t>
            </a:r>
          </a:p>
          <a:p>
            <a:pPr algn="ctr"/>
            <a:r>
              <a:rPr lang="ru-RU" sz="1100" dirty="0" smtClean="0"/>
              <a:t> 306,0 тыс. руб.</a:t>
            </a:r>
            <a:endParaRPr lang="ru-RU" sz="1100" b="1" dirty="0">
              <a:solidFill>
                <a:schemeClr val="tx2">
                  <a:lumMod val="50000"/>
                </a:schemeClr>
              </a:solidFill>
            </a:endParaRPr>
          </a:p>
        </p:txBody>
      </p:sp>
      <p:sp>
        <p:nvSpPr>
          <p:cNvPr id="21" name="Скругленный прямоугольник 20"/>
          <p:cNvSpPr/>
          <p:nvPr/>
        </p:nvSpPr>
        <p:spPr>
          <a:xfrm>
            <a:off x="4872581" y="2996952"/>
            <a:ext cx="1499619" cy="127215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1100" dirty="0"/>
              <a:t>Доходы от продажи материальных и нематериальных </a:t>
            </a:r>
            <a:r>
              <a:rPr lang="ru-RU" sz="1100" dirty="0" smtClean="0"/>
              <a:t>активов,</a:t>
            </a:r>
          </a:p>
          <a:p>
            <a:pPr algn="ctr"/>
            <a:r>
              <a:rPr lang="ru-RU" sz="1100" dirty="0" smtClean="0"/>
              <a:t>поступило – </a:t>
            </a:r>
          </a:p>
          <a:p>
            <a:pPr algn="ctr"/>
            <a:r>
              <a:rPr lang="ru-RU" sz="1100" dirty="0" smtClean="0"/>
              <a:t>324,0 тыс. руб.</a:t>
            </a:r>
            <a:endParaRPr lang="ru-RU" sz="1100" b="1" dirty="0">
              <a:solidFill>
                <a:schemeClr val="tx2">
                  <a:lumMod val="50000"/>
                </a:schemeClr>
              </a:solidFill>
            </a:endParaRPr>
          </a:p>
        </p:txBody>
      </p:sp>
      <p:sp>
        <p:nvSpPr>
          <p:cNvPr id="23" name="Скругленный прямоугольник 22"/>
          <p:cNvSpPr/>
          <p:nvPr/>
        </p:nvSpPr>
        <p:spPr>
          <a:xfrm>
            <a:off x="3808700" y="5013176"/>
            <a:ext cx="1555388" cy="100811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sz="1400" b="1" dirty="0" smtClean="0">
              <a:solidFill>
                <a:schemeClr val="tx2">
                  <a:lumMod val="50000"/>
                </a:schemeClr>
              </a:solidFill>
            </a:endParaRPr>
          </a:p>
          <a:p>
            <a:pPr algn="ctr"/>
            <a:r>
              <a:rPr lang="ru-RU" sz="1100" dirty="0" smtClean="0">
                <a:solidFill>
                  <a:schemeClr val="tx2">
                    <a:lumMod val="50000"/>
                  </a:schemeClr>
                </a:solidFill>
              </a:rPr>
              <a:t>Штрафы, санкции, денежные взыскания, </a:t>
            </a:r>
          </a:p>
          <a:p>
            <a:pPr algn="ctr"/>
            <a:r>
              <a:rPr lang="ru-RU" sz="1100" dirty="0" smtClean="0">
                <a:solidFill>
                  <a:schemeClr val="tx2">
                    <a:lumMod val="50000"/>
                  </a:schemeClr>
                </a:solidFill>
              </a:rPr>
              <a:t>Поступило -</a:t>
            </a:r>
          </a:p>
          <a:p>
            <a:pPr algn="ctr"/>
            <a:r>
              <a:rPr lang="ru-RU" sz="1100" dirty="0" smtClean="0">
                <a:solidFill>
                  <a:schemeClr val="tx2">
                    <a:lumMod val="50000"/>
                  </a:schemeClr>
                </a:solidFill>
              </a:rPr>
              <a:t> 1688,3 тыс. руб.</a:t>
            </a:r>
            <a:endParaRPr lang="ru-RU" sz="1100" dirty="0">
              <a:solidFill>
                <a:schemeClr val="tx2">
                  <a:lumMod val="50000"/>
                </a:schemeClr>
              </a:solidFill>
            </a:endParaRPr>
          </a:p>
          <a:p>
            <a:pPr algn="ctr"/>
            <a:endParaRPr lang="ru-RU" sz="1400" b="1" dirty="0">
              <a:solidFill>
                <a:schemeClr val="tx2">
                  <a:lumMod val="50000"/>
                </a:schemeClr>
              </a:solidFill>
            </a:endParaRPr>
          </a:p>
        </p:txBody>
      </p:sp>
      <p:sp>
        <p:nvSpPr>
          <p:cNvPr id="28" name="Скругленный прямоугольник 27"/>
          <p:cNvSpPr/>
          <p:nvPr/>
        </p:nvSpPr>
        <p:spPr>
          <a:xfrm>
            <a:off x="6084168" y="4977710"/>
            <a:ext cx="1872208" cy="97157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sz="1400" b="1" dirty="0" smtClean="0">
              <a:solidFill>
                <a:schemeClr val="tx2">
                  <a:lumMod val="50000"/>
                </a:schemeClr>
              </a:solidFill>
            </a:endParaRPr>
          </a:p>
          <a:p>
            <a:pPr algn="ctr"/>
            <a:r>
              <a:rPr lang="ru-RU" sz="1100" dirty="0">
                <a:solidFill>
                  <a:schemeClr val="tx2">
                    <a:lumMod val="50000"/>
                  </a:schemeClr>
                </a:solidFill>
              </a:rPr>
              <a:t>Прочие неналоговые доходы бюджетов муниципальных </a:t>
            </a:r>
            <a:r>
              <a:rPr lang="ru-RU" sz="1100" dirty="0" smtClean="0">
                <a:solidFill>
                  <a:schemeClr val="tx2">
                    <a:lumMod val="50000"/>
                  </a:schemeClr>
                </a:solidFill>
              </a:rPr>
              <a:t>районов,</a:t>
            </a:r>
          </a:p>
          <a:p>
            <a:pPr algn="ctr"/>
            <a:r>
              <a:rPr lang="ru-RU" sz="1100" dirty="0" smtClean="0">
                <a:solidFill>
                  <a:schemeClr val="tx2">
                    <a:lumMod val="50000"/>
                  </a:schemeClr>
                </a:solidFill>
              </a:rPr>
              <a:t>поступило – </a:t>
            </a:r>
          </a:p>
          <a:p>
            <a:pPr algn="ctr"/>
            <a:r>
              <a:rPr lang="ru-RU" sz="1100" dirty="0" smtClean="0">
                <a:solidFill>
                  <a:schemeClr val="tx2">
                    <a:lumMod val="50000"/>
                  </a:schemeClr>
                </a:solidFill>
              </a:rPr>
              <a:t>5156,1 тыс. руб.</a:t>
            </a:r>
            <a:endParaRPr lang="ru-RU" sz="1100" dirty="0">
              <a:solidFill>
                <a:schemeClr val="tx2">
                  <a:lumMod val="50000"/>
                </a:schemeClr>
              </a:solidFill>
            </a:endParaRPr>
          </a:p>
          <a:p>
            <a:pPr algn="ctr"/>
            <a:endParaRPr lang="ru-RU" sz="1400" b="1" dirty="0">
              <a:solidFill>
                <a:schemeClr val="tx2">
                  <a:lumMod val="50000"/>
                </a:schemeClr>
              </a:solidFill>
            </a:endParaRPr>
          </a:p>
        </p:txBody>
      </p:sp>
      <p:sp>
        <p:nvSpPr>
          <p:cNvPr id="30" name="Стрелка вниз 29"/>
          <p:cNvSpPr/>
          <p:nvPr/>
        </p:nvSpPr>
        <p:spPr>
          <a:xfrm>
            <a:off x="4470057" y="1528503"/>
            <a:ext cx="116338" cy="3405221"/>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rgbClr val="FFFFFF"/>
              </a:solidFill>
            </a:endParaRPr>
          </a:p>
        </p:txBody>
      </p:sp>
      <p:sp>
        <p:nvSpPr>
          <p:cNvPr id="19" name="Стрелка вниз 18"/>
          <p:cNvSpPr/>
          <p:nvPr/>
        </p:nvSpPr>
        <p:spPr>
          <a:xfrm>
            <a:off x="6588224" y="1546340"/>
            <a:ext cx="140309" cy="3394828"/>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rgbClr val="FFFFFF"/>
              </a:solidFill>
            </a:endParaRPr>
          </a:p>
        </p:txBody>
      </p:sp>
      <p:sp>
        <p:nvSpPr>
          <p:cNvPr id="31" name="Стрелка вниз 30"/>
          <p:cNvSpPr/>
          <p:nvPr/>
        </p:nvSpPr>
        <p:spPr>
          <a:xfrm>
            <a:off x="2550043" y="1528503"/>
            <a:ext cx="140309" cy="3449207"/>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rgbClr val="FFFFFF"/>
              </a:solidFill>
            </a:endParaRPr>
          </a:p>
        </p:txBody>
      </p:sp>
      <p:sp>
        <p:nvSpPr>
          <p:cNvPr id="32" name="Стрелка вниз 31"/>
          <p:cNvSpPr/>
          <p:nvPr/>
        </p:nvSpPr>
        <p:spPr>
          <a:xfrm>
            <a:off x="3440211" y="1528503"/>
            <a:ext cx="78102" cy="1406520"/>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srgbClr val="FFFFFF"/>
              </a:solidFill>
            </a:endParaRPr>
          </a:p>
        </p:txBody>
      </p:sp>
    </p:spTree>
    <p:extLst>
      <p:ext uri="{BB962C8B-B14F-4D97-AF65-F5344CB8AC3E}">
        <p14:creationId xmlns:p14="http://schemas.microsoft.com/office/powerpoint/2010/main" val="15900602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p:extLst>
              <p:ext uri="{D42A27DB-BD31-4B8C-83A1-F6EECF244321}">
                <p14:modId xmlns:p14="http://schemas.microsoft.com/office/powerpoint/2010/main" val="3159242313"/>
              </p:ext>
            </p:extLst>
          </p:nvPr>
        </p:nvGraphicFramePr>
        <p:xfrm>
          <a:off x="1007604" y="1916832"/>
          <a:ext cx="72008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115616" y="260648"/>
            <a:ext cx="6984776" cy="1261884"/>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Структура </a:t>
            </a:r>
            <a:r>
              <a:rPr lang="ru-RU" sz="2800" b="1" dirty="0">
                <a:solidFill>
                  <a:schemeClr val="accent2">
                    <a:lumMod val="50000"/>
                  </a:schemeClr>
                </a:solidFill>
                <a:latin typeface="Victoriana" pitchFamily="2" charset="0"/>
              </a:rPr>
              <a:t>налоговых и неналоговых </a:t>
            </a: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доходов </a:t>
            </a: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бюджета </a:t>
            </a:r>
          </a:p>
          <a:p>
            <a:pPr algn="ct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  Зеленчукского муниципального района за </a:t>
            </a: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2016 </a:t>
            </a:r>
            <a:r>
              <a:rPr lang="ru-RU" sz="2800" b="1" dirty="0">
                <a:solidFill>
                  <a:schemeClr val="accent2">
                    <a:lumMod val="50000"/>
                  </a:schemeClr>
                </a:solidFill>
                <a:effectLst>
                  <a:outerShdw blurRad="38100" dist="38100" dir="2700000" algn="tl">
                    <a:srgbClr val="000000">
                      <a:alpha val="43137"/>
                    </a:srgbClr>
                  </a:outerShdw>
                </a:effectLst>
                <a:latin typeface="Victoriana" pitchFamily="2" charset="0"/>
              </a:rPr>
              <a:t>год</a:t>
            </a:r>
          </a:p>
          <a:p>
            <a:pPr algn="ctr"/>
            <a:r>
              <a:rPr lang="ru-RU" sz="2000" b="1" dirty="0">
                <a:solidFill>
                  <a:schemeClr val="accent2">
                    <a:lumMod val="50000"/>
                  </a:schemeClr>
                </a:solidFill>
                <a:latin typeface="Victoriana" pitchFamily="2" charset="0"/>
              </a:rPr>
              <a:t>(</a:t>
            </a:r>
            <a:r>
              <a:rPr lang="ru-RU" sz="2000" b="1" dirty="0" smtClean="0">
                <a:solidFill>
                  <a:schemeClr val="accent2">
                    <a:lumMod val="50000"/>
                  </a:schemeClr>
                </a:solidFill>
                <a:latin typeface="Victoriana" pitchFamily="2" charset="0"/>
              </a:rPr>
              <a:t>исполнено  на  сумму  193244,4  </a:t>
            </a:r>
            <a:r>
              <a:rPr lang="ru-RU" sz="2000" b="1" dirty="0">
                <a:solidFill>
                  <a:schemeClr val="accent2">
                    <a:lumMod val="50000"/>
                  </a:schemeClr>
                </a:solidFill>
                <a:latin typeface="Victoriana" pitchFamily="2" charset="0"/>
              </a:rPr>
              <a:t>тыс. руб.)</a:t>
            </a:r>
          </a:p>
        </p:txBody>
      </p:sp>
    </p:spTree>
    <p:extLst>
      <p:ext uri="{BB962C8B-B14F-4D97-AF65-F5344CB8AC3E}">
        <p14:creationId xmlns:p14="http://schemas.microsoft.com/office/powerpoint/2010/main" val="277882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Скругленный прямоугольник 30"/>
          <p:cNvSpPr/>
          <p:nvPr/>
        </p:nvSpPr>
        <p:spPr>
          <a:xfrm>
            <a:off x="46183" y="2996952"/>
            <a:ext cx="1717505" cy="1308981"/>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Скругленный прямоугольник 29"/>
          <p:cNvSpPr/>
          <p:nvPr/>
        </p:nvSpPr>
        <p:spPr>
          <a:xfrm>
            <a:off x="530367" y="4437112"/>
            <a:ext cx="1717505" cy="1236973"/>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Скругленный прямоугольник 28"/>
          <p:cNvSpPr/>
          <p:nvPr/>
        </p:nvSpPr>
        <p:spPr>
          <a:xfrm>
            <a:off x="2771800" y="4640299"/>
            <a:ext cx="1797046" cy="1308981"/>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Скругленный прямоугольник 27"/>
          <p:cNvSpPr/>
          <p:nvPr/>
        </p:nvSpPr>
        <p:spPr>
          <a:xfrm>
            <a:off x="4986402" y="4640299"/>
            <a:ext cx="1745838" cy="1308981"/>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Скругленный прямоугольник 26"/>
          <p:cNvSpPr/>
          <p:nvPr/>
        </p:nvSpPr>
        <p:spPr>
          <a:xfrm>
            <a:off x="7020272" y="4589512"/>
            <a:ext cx="1717505" cy="1308981"/>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Скругленный прямоугольник 23"/>
          <p:cNvSpPr/>
          <p:nvPr/>
        </p:nvSpPr>
        <p:spPr>
          <a:xfrm>
            <a:off x="7318991" y="3128131"/>
            <a:ext cx="1717505" cy="1308981"/>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pic>
        <p:nvPicPr>
          <p:cNvPr id="16" name="Рисунок 15" descr="https://im3-tub-ru.yandex.net/i?id=0f2ccff53e8e326c4a81eebff88fe418&amp;n=33&amp;h=190&amp;w=338">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79" y="966961"/>
            <a:ext cx="3232125" cy="1741959"/>
          </a:xfrm>
          <a:prstGeom prst="rect">
            <a:avLst/>
          </a:prstGeom>
          <a:noFill/>
          <a:ln>
            <a:noFill/>
          </a:ln>
        </p:spPr>
      </p:pic>
      <p:pic>
        <p:nvPicPr>
          <p:cNvPr id="14" name="Рисунок 13" descr="https://im2-tub-ru.yandex.net/i?id=a4a57a1e067853ff7bb3369f479730c1&amp;n=33&amp;h=190&amp;w=349">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660170" y="879368"/>
            <a:ext cx="3448334" cy="1829552"/>
          </a:xfrm>
          <a:prstGeom prst="rect">
            <a:avLst/>
          </a:prstGeom>
          <a:noFill/>
          <a:ln>
            <a:noFill/>
          </a:ln>
        </p:spPr>
      </p:pic>
      <p:sp>
        <p:nvSpPr>
          <p:cNvPr id="21" name="Скругленный прямоугольник 20"/>
          <p:cNvSpPr/>
          <p:nvPr/>
        </p:nvSpPr>
        <p:spPr>
          <a:xfrm>
            <a:off x="2740017" y="2204864"/>
            <a:ext cx="3704191" cy="151216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Стрелка влево 22"/>
          <p:cNvSpPr/>
          <p:nvPr/>
        </p:nvSpPr>
        <p:spPr>
          <a:xfrm rot="13948500">
            <a:off x="5953876" y="3832215"/>
            <a:ext cx="1795796" cy="135241"/>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Стрелка влево 21"/>
          <p:cNvSpPr/>
          <p:nvPr/>
        </p:nvSpPr>
        <p:spPr>
          <a:xfrm rot="18721021">
            <a:off x="1383256" y="3670530"/>
            <a:ext cx="1874539" cy="137691"/>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трелка влево 17"/>
          <p:cNvSpPr/>
          <p:nvPr/>
        </p:nvSpPr>
        <p:spPr>
          <a:xfrm rot="19931361">
            <a:off x="1733267" y="2971190"/>
            <a:ext cx="1163307" cy="157592"/>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трелка влево 16"/>
          <p:cNvSpPr/>
          <p:nvPr/>
        </p:nvSpPr>
        <p:spPr>
          <a:xfrm rot="12564365">
            <a:off x="6191934" y="2912350"/>
            <a:ext cx="1163307" cy="157592"/>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269" name="AutoShape 12"/>
          <p:cNvSpPr>
            <a:spLocks noChangeArrowheads="1"/>
          </p:cNvSpPr>
          <p:nvPr/>
        </p:nvSpPr>
        <p:spPr bwMode="auto">
          <a:xfrm>
            <a:off x="107504" y="2996952"/>
            <a:ext cx="1674659" cy="1171102"/>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1600" b="1" dirty="0" smtClean="0">
                <a:solidFill>
                  <a:schemeClr val="tx2">
                    <a:lumMod val="50000"/>
                  </a:schemeClr>
                </a:solidFill>
              </a:rPr>
              <a:t>Дотации </a:t>
            </a:r>
            <a:endParaRPr lang="ru-RU" sz="1600" b="1" dirty="0">
              <a:solidFill>
                <a:schemeClr val="tx2">
                  <a:lumMod val="50000"/>
                </a:schemeClr>
              </a:solidFill>
            </a:endParaRPr>
          </a:p>
          <a:p>
            <a:pPr marL="88900" indent="87313" algn="ctr"/>
            <a:r>
              <a:rPr lang="ru-RU" sz="1400" b="1" dirty="0" smtClean="0">
                <a:solidFill>
                  <a:schemeClr val="tx2">
                    <a:lumMod val="50000"/>
                  </a:schemeClr>
                </a:solidFill>
              </a:rPr>
              <a:t>43388,3 тыс. руб.</a:t>
            </a:r>
            <a:endParaRPr lang="ru-RU" sz="1400" b="1" dirty="0">
              <a:solidFill>
                <a:schemeClr val="tx2">
                  <a:lumMod val="50000"/>
                </a:schemeClr>
              </a:solidFill>
            </a:endParaRPr>
          </a:p>
        </p:txBody>
      </p:sp>
      <p:sp>
        <p:nvSpPr>
          <p:cNvPr id="11270" name="AutoShape 13"/>
          <p:cNvSpPr>
            <a:spLocks noChangeArrowheads="1"/>
          </p:cNvSpPr>
          <p:nvPr/>
        </p:nvSpPr>
        <p:spPr bwMode="auto">
          <a:xfrm>
            <a:off x="5027748" y="4581128"/>
            <a:ext cx="1632484" cy="122467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endParaRPr lang="ru-RU" sz="1200" b="1" u="sng" dirty="0" smtClean="0">
              <a:solidFill>
                <a:schemeClr val="tx2">
                  <a:lumMod val="50000"/>
                </a:schemeClr>
              </a:solidFill>
            </a:endParaRPr>
          </a:p>
          <a:p>
            <a:pPr algn="ctr"/>
            <a:r>
              <a:rPr lang="ru-RU" sz="1600" b="1" dirty="0" smtClean="0">
                <a:solidFill>
                  <a:schemeClr val="tx2">
                    <a:lumMod val="50000"/>
                  </a:schemeClr>
                </a:solidFill>
              </a:rPr>
              <a:t>Иные </a:t>
            </a:r>
          </a:p>
          <a:p>
            <a:pPr algn="ctr"/>
            <a:r>
              <a:rPr lang="ru-RU" sz="1600" b="1" dirty="0" smtClean="0">
                <a:solidFill>
                  <a:schemeClr val="tx2">
                    <a:lumMod val="50000"/>
                  </a:schemeClr>
                </a:solidFill>
              </a:rPr>
              <a:t>межбюджетные </a:t>
            </a:r>
            <a:endParaRPr lang="ru-RU" sz="1600" b="1" dirty="0">
              <a:solidFill>
                <a:schemeClr val="tx2">
                  <a:lumMod val="50000"/>
                </a:schemeClr>
              </a:solidFill>
            </a:endParaRPr>
          </a:p>
          <a:p>
            <a:pPr algn="ctr"/>
            <a:r>
              <a:rPr lang="ru-RU" sz="1600" b="1" dirty="0">
                <a:solidFill>
                  <a:schemeClr val="tx2">
                    <a:lumMod val="50000"/>
                  </a:schemeClr>
                </a:solidFill>
              </a:rPr>
              <a:t>трансферты</a:t>
            </a:r>
          </a:p>
          <a:p>
            <a:pPr algn="ctr"/>
            <a:r>
              <a:rPr lang="ru-RU" sz="1400" b="1" dirty="0" smtClean="0">
                <a:solidFill>
                  <a:schemeClr val="tx2">
                    <a:lumMod val="50000"/>
                  </a:schemeClr>
                </a:solidFill>
              </a:rPr>
              <a:t>1134,5 тыс. руб. </a:t>
            </a:r>
          </a:p>
          <a:p>
            <a:pPr marL="88900" indent="87313" algn="ctr"/>
            <a:endParaRPr lang="ru-RU" sz="1400" dirty="0">
              <a:solidFill>
                <a:schemeClr val="tx2">
                  <a:lumMod val="50000"/>
                </a:schemeClr>
              </a:solidFill>
            </a:endParaRPr>
          </a:p>
        </p:txBody>
      </p:sp>
      <p:sp>
        <p:nvSpPr>
          <p:cNvPr id="11271" name="AutoShape 14"/>
          <p:cNvSpPr>
            <a:spLocks noChangeArrowheads="1"/>
          </p:cNvSpPr>
          <p:nvPr/>
        </p:nvSpPr>
        <p:spPr bwMode="auto">
          <a:xfrm>
            <a:off x="611560" y="4437112"/>
            <a:ext cx="1656085" cy="1169988"/>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1600" b="1" dirty="0" smtClean="0">
                <a:solidFill>
                  <a:schemeClr val="tx2">
                    <a:lumMod val="50000"/>
                  </a:schemeClr>
                </a:solidFill>
              </a:rPr>
              <a:t>Субвенции</a:t>
            </a:r>
            <a:endParaRPr lang="ru-RU" sz="1600" b="1" dirty="0">
              <a:solidFill>
                <a:schemeClr val="tx2">
                  <a:lumMod val="50000"/>
                </a:schemeClr>
              </a:solidFill>
            </a:endParaRPr>
          </a:p>
          <a:p>
            <a:pPr marL="88900" indent="87313" algn="ctr"/>
            <a:r>
              <a:rPr lang="ru-RU" sz="1400" b="1" dirty="0" smtClean="0">
                <a:solidFill>
                  <a:schemeClr val="tx2">
                    <a:lumMod val="50000"/>
                  </a:schemeClr>
                </a:solidFill>
              </a:rPr>
              <a:t>610038,2 тыс. </a:t>
            </a:r>
            <a:r>
              <a:rPr lang="ru-RU" sz="1400" b="1" dirty="0">
                <a:solidFill>
                  <a:schemeClr val="tx2">
                    <a:lumMod val="50000"/>
                  </a:schemeClr>
                </a:solidFill>
              </a:rPr>
              <a:t>руб.</a:t>
            </a:r>
          </a:p>
        </p:txBody>
      </p:sp>
      <p:sp>
        <p:nvSpPr>
          <p:cNvPr id="11273" name="AutoShape 16"/>
          <p:cNvSpPr>
            <a:spLocks noChangeArrowheads="1"/>
          </p:cNvSpPr>
          <p:nvPr/>
        </p:nvSpPr>
        <p:spPr bwMode="auto">
          <a:xfrm>
            <a:off x="2843808" y="4581128"/>
            <a:ext cx="1656184" cy="124142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r>
              <a:rPr lang="ru-RU" sz="1600" b="1" dirty="0" smtClean="0">
                <a:solidFill>
                  <a:schemeClr val="tx2">
                    <a:lumMod val="50000"/>
                  </a:schemeClr>
                </a:solidFill>
              </a:rPr>
              <a:t>Субсидии</a:t>
            </a:r>
            <a:endParaRPr lang="ru-RU" sz="1600" b="1" dirty="0">
              <a:solidFill>
                <a:schemeClr val="tx2">
                  <a:lumMod val="50000"/>
                </a:schemeClr>
              </a:solidFill>
            </a:endParaRPr>
          </a:p>
          <a:p>
            <a:pPr marL="88900" indent="87313" algn="ctr"/>
            <a:r>
              <a:rPr lang="ru-RU" sz="1400" b="1" dirty="0" smtClean="0">
                <a:solidFill>
                  <a:schemeClr val="tx2">
                    <a:lumMod val="50000"/>
                  </a:schemeClr>
                </a:solidFill>
              </a:rPr>
              <a:t>79052,6 тыс. руб.</a:t>
            </a:r>
            <a:endParaRPr lang="ru-RU" sz="1400" b="1" dirty="0">
              <a:solidFill>
                <a:schemeClr val="tx2">
                  <a:lumMod val="50000"/>
                </a:schemeClr>
              </a:solidFill>
            </a:endParaRPr>
          </a:p>
        </p:txBody>
      </p:sp>
      <p:sp>
        <p:nvSpPr>
          <p:cNvPr id="25" name="Стрелка вниз 24"/>
          <p:cNvSpPr/>
          <p:nvPr/>
        </p:nvSpPr>
        <p:spPr>
          <a:xfrm>
            <a:off x="5711939" y="3164231"/>
            <a:ext cx="156205" cy="1369587"/>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
        <p:nvSpPr>
          <p:cNvPr id="19" name="AutoShape 13"/>
          <p:cNvSpPr>
            <a:spLocks noChangeArrowheads="1"/>
          </p:cNvSpPr>
          <p:nvPr/>
        </p:nvSpPr>
        <p:spPr bwMode="auto">
          <a:xfrm>
            <a:off x="7308304" y="3122428"/>
            <a:ext cx="1641288" cy="118350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marL="88900" indent="87313" algn="ctr"/>
            <a:endParaRPr lang="ru-RU" sz="1600" b="1" u="sng" dirty="0" smtClean="0">
              <a:solidFill>
                <a:schemeClr val="tx2">
                  <a:lumMod val="50000"/>
                </a:schemeClr>
              </a:solidFill>
            </a:endParaRPr>
          </a:p>
          <a:p>
            <a:pPr marL="88900" indent="87313" algn="ctr"/>
            <a:r>
              <a:rPr lang="ru-RU" sz="1600" b="1" dirty="0" smtClean="0">
                <a:solidFill>
                  <a:schemeClr val="tx2">
                    <a:lumMod val="50000"/>
                  </a:schemeClr>
                </a:solidFill>
              </a:rPr>
              <a:t>Прочие </a:t>
            </a:r>
          </a:p>
          <a:p>
            <a:pPr marL="88900" indent="87313" algn="ctr"/>
            <a:r>
              <a:rPr lang="ru-RU" sz="1600" b="1" dirty="0" smtClean="0">
                <a:solidFill>
                  <a:schemeClr val="tx2">
                    <a:lumMod val="50000"/>
                  </a:schemeClr>
                </a:solidFill>
              </a:rPr>
              <a:t>безвозмездные </a:t>
            </a:r>
          </a:p>
          <a:p>
            <a:pPr marL="88900" indent="87313" algn="ctr"/>
            <a:r>
              <a:rPr lang="ru-RU" sz="1600" b="1" dirty="0" smtClean="0">
                <a:solidFill>
                  <a:schemeClr val="tx2">
                    <a:lumMod val="50000"/>
                  </a:schemeClr>
                </a:solidFill>
              </a:rPr>
              <a:t>поступления </a:t>
            </a:r>
          </a:p>
          <a:p>
            <a:pPr marL="88900" indent="87313" algn="ctr"/>
            <a:r>
              <a:rPr lang="ru-RU" sz="1400" b="1" dirty="0" smtClean="0">
                <a:solidFill>
                  <a:schemeClr val="tx2">
                    <a:lumMod val="50000"/>
                  </a:schemeClr>
                </a:solidFill>
              </a:rPr>
              <a:t>826,7 тыс. руб. </a:t>
            </a:r>
            <a:endParaRPr lang="ru-RU" sz="1400" b="1" dirty="0">
              <a:solidFill>
                <a:schemeClr val="tx2">
                  <a:lumMod val="50000"/>
                </a:schemeClr>
              </a:solidFill>
            </a:endParaRPr>
          </a:p>
          <a:p>
            <a:pPr marL="88900" indent="87313" algn="ctr"/>
            <a:endParaRPr lang="ru-RU" sz="1400" dirty="0">
              <a:solidFill>
                <a:schemeClr val="tx2">
                  <a:lumMod val="50000"/>
                </a:schemeClr>
              </a:solidFill>
            </a:endParaRPr>
          </a:p>
        </p:txBody>
      </p:sp>
      <p:sp>
        <p:nvSpPr>
          <p:cNvPr id="26" name="Стрелка вниз 25"/>
          <p:cNvSpPr/>
          <p:nvPr/>
        </p:nvSpPr>
        <p:spPr>
          <a:xfrm>
            <a:off x="3635896" y="3164231"/>
            <a:ext cx="156205" cy="1380893"/>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
        <p:nvSpPr>
          <p:cNvPr id="15" name="Прямоугольник 14"/>
          <p:cNvSpPr/>
          <p:nvPr/>
        </p:nvSpPr>
        <p:spPr>
          <a:xfrm>
            <a:off x="1250482" y="119534"/>
            <a:ext cx="6849910" cy="1077218"/>
          </a:xfrm>
          <a:prstGeom prst="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2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Безвозмездные поступления </a:t>
            </a: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в бюджет </a:t>
            </a:r>
          </a:p>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муниципального </a:t>
            </a:r>
            <a:r>
              <a:rPr lang="ru-RU" sz="3200" b="1" dirty="0" smtClean="0">
                <a:solidFill>
                  <a:schemeClr val="accent2">
                    <a:lumMod val="50000"/>
                  </a:schemeClr>
                </a:solidFill>
                <a:effectLst>
                  <a:outerShdw blurRad="38100" dist="38100" dir="2700000" algn="tl">
                    <a:srgbClr val="000000">
                      <a:alpha val="43137"/>
                    </a:srgbClr>
                  </a:outerShdw>
                </a:effectLst>
                <a:latin typeface="Victoriana" pitchFamily="2" charset="0"/>
              </a:rPr>
              <a:t>района за 2016 </a:t>
            </a: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год</a:t>
            </a:r>
          </a:p>
        </p:txBody>
      </p:sp>
      <p:sp>
        <p:nvSpPr>
          <p:cNvPr id="20" name="AutoShape 13"/>
          <p:cNvSpPr>
            <a:spLocks noChangeArrowheads="1"/>
          </p:cNvSpPr>
          <p:nvPr/>
        </p:nvSpPr>
        <p:spPr bwMode="auto">
          <a:xfrm>
            <a:off x="7020272" y="4564378"/>
            <a:ext cx="1656184" cy="1241425"/>
          </a:xfrm>
          <a:prstGeom prst="roundRect">
            <a:avLst>
              <a:gd name="adj" fmla="val 16667"/>
            </a:avLst>
          </a:prstGeom>
          <a:solidFill>
            <a:schemeClr val="accent3">
              <a:lumMod val="20000"/>
              <a:lumOff val="80000"/>
            </a:schemeClr>
          </a:solidFill>
          <a:ln w="28575" algn="ctr">
            <a:solidFill>
              <a:schemeClr val="tx1"/>
            </a:solidFill>
            <a:round/>
            <a:headEnd/>
            <a:tailEnd/>
          </a:ln>
        </p:spPr>
        <p:txBody>
          <a:bodyPr wrap="none" anchor="ctr"/>
          <a:lstStyle/>
          <a:p>
            <a:pPr algn="ctr"/>
            <a:endParaRPr lang="ru-RU" sz="1200" b="1" u="sng" dirty="0" smtClean="0">
              <a:solidFill>
                <a:schemeClr val="tx2">
                  <a:lumMod val="50000"/>
                </a:schemeClr>
              </a:solidFill>
            </a:endParaRPr>
          </a:p>
          <a:p>
            <a:pPr algn="ctr"/>
            <a:r>
              <a:rPr lang="ru-RU" sz="1600" b="1" dirty="0" smtClean="0">
                <a:solidFill>
                  <a:schemeClr val="tx2">
                    <a:lumMod val="50000"/>
                  </a:schemeClr>
                </a:solidFill>
              </a:rPr>
              <a:t>Возврат </a:t>
            </a:r>
          </a:p>
          <a:p>
            <a:pPr algn="ctr"/>
            <a:r>
              <a:rPr lang="ru-RU" sz="1600" b="1" dirty="0" smtClean="0">
                <a:solidFill>
                  <a:schemeClr val="tx2">
                    <a:lumMod val="50000"/>
                  </a:schemeClr>
                </a:solidFill>
              </a:rPr>
              <a:t>остатков средств</a:t>
            </a:r>
          </a:p>
          <a:p>
            <a:pPr algn="ctr"/>
            <a:r>
              <a:rPr lang="ru-RU" sz="1400" b="1" dirty="0" smtClean="0">
                <a:solidFill>
                  <a:schemeClr val="tx2">
                    <a:lumMod val="50000"/>
                  </a:schemeClr>
                </a:solidFill>
              </a:rPr>
              <a:t>неиспользованных </a:t>
            </a:r>
          </a:p>
          <a:p>
            <a:pPr algn="ctr"/>
            <a:r>
              <a:rPr lang="ru-RU" sz="1400" b="1" dirty="0" smtClean="0">
                <a:solidFill>
                  <a:schemeClr val="tx2">
                    <a:lumMod val="50000"/>
                  </a:schemeClr>
                </a:solidFill>
              </a:rPr>
              <a:t>в текущем году</a:t>
            </a:r>
          </a:p>
          <a:p>
            <a:pPr algn="ctr"/>
            <a:r>
              <a:rPr lang="ru-RU" sz="1400" b="1" dirty="0" smtClean="0">
                <a:solidFill>
                  <a:schemeClr val="tx2">
                    <a:lumMod val="50000"/>
                  </a:schemeClr>
                </a:solidFill>
              </a:rPr>
              <a:t>-793,0 тыс. руб. </a:t>
            </a:r>
            <a:endParaRPr lang="ru-RU" sz="1400" b="1" dirty="0">
              <a:solidFill>
                <a:schemeClr val="tx2">
                  <a:lumMod val="50000"/>
                </a:schemeClr>
              </a:solidFill>
            </a:endParaRPr>
          </a:p>
          <a:p>
            <a:pPr marL="88900" indent="87313" algn="ctr"/>
            <a:endParaRPr lang="ru-RU" sz="1400" dirty="0">
              <a:solidFill>
                <a:schemeClr val="tx2">
                  <a:lumMod val="50000"/>
                </a:schemeClr>
              </a:solidFill>
            </a:endParaRPr>
          </a:p>
        </p:txBody>
      </p:sp>
      <p:grpSp>
        <p:nvGrpSpPr>
          <p:cNvPr id="32" name="Группа 31"/>
          <p:cNvGrpSpPr/>
          <p:nvPr/>
        </p:nvGrpSpPr>
        <p:grpSpPr>
          <a:xfrm>
            <a:off x="2790712" y="2366974"/>
            <a:ext cx="3653495" cy="1278050"/>
            <a:chOff x="3782355" y="162552"/>
            <a:chExt cx="1595064" cy="971988"/>
          </a:xfrm>
          <a:scene3d>
            <a:camera prst="orthographicFront"/>
            <a:lightRig rig="threePt" dir="t">
              <a:rot lat="0" lon="0" rev="7500000"/>
            </a:lightRig>
          </a:scene3d>
        </p:grpSpPr>
        <p:sp>
          <p:nvSpPr>
            <p:cNvPr id="33" name="Скругленный прямоугольник 32"/>
            <p:cNvSpPr/>
            <p:nvPr/>
          </p:nvSpPr>
          <p:spPr>
            <a:xfrm>
              <a:off x="3805536" y="162552"/>
              <a:ext cx="1530690" cy="971988"/>
            </a:xfrm>
            <a:prstGeom prst="roundRect">
              <a:avLst>
                <a:gd name="adj" fmla="val 10000"/>
              </a:avLst>
            </a:prstGeom>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Скругленный прямоугольник 4"/>
            <p:cNvSpPr/>
            <p:nvPr/>
          </p:nvSpPr>
          <p:spPr>
            <a:xfrm>
              <a:off x="3782355" y="191021"/>
              <a:ext cx="1595064" cy="91505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88900" indent="87313" algn="ctr"/>
              <a:r>
                <a:rPr lang="ru-RU" sz="2000" b="1" dirty="0">
                  <a:solidFill>
                    <a:schemeClr val="tx2">
                      <a:lumMod val="50000"/>
                    </a:schemeClr>
                  </a:solidFill>
                </a:rPr>
                <a:t>Безвозмездные поступления,</a:t>
              </a:r>
            </a:p>
            <a:p>
              <a:pPr marL="88900" indent="87313" algn="ctr"/>
              <a:r>
                <a:rPr lang="ru-RU" sz="2000" b="1" dirty="0">
                  <a:solidFill>
                    <a:schemeClr val="tx2">
                      <a:lumMod val="50000"/>
                    </a:schemeClr>
                  </a:solidFill>
                </a:rPr>
                <a:t> исполнено всего на </a:t>
              </a:r>
              <a:r>
                <a:rPr lang="ru-RU" sz="2000" b="1" dirty="0" smtClean="0">
                  <a:solidFill>
                    <a:schemeClr val="tx2">
                      <a:lumMod val="50000"/>
                    </a:schemeClr>
                  </a:solidFill>
                </a:rPr>
                <a:t>сумму </a:t>
              </a:r>
              <a:r>
                <a:rPr lang="ru-RU" sz="2000" b="1" dirty="0" smtClean="0">
                  <a:solidFill>
                    <a:schemeClr val="tx2">
                      <a:lumMod val="50000"/>
                    </a:schemeClr>
                  </a:solidFill>
                  <a:effectLst>
                    <a:outerShdw blurRad="38100" dist="38100" dir="2700000" algn="tl">
                      <a:srgbClr val="000000">
                        <a:alpha val="43137"/>
                      </a:srgbClr>
                    </a:outerShdw>
                  </a:effectLst>
                </a:rPr>
                <a:t>733647,4  </a:t>
              </a:r>
              <a:r>
                <a:rPr lang="ru-RU" sz="2000" b="1" dirty="0" smtClean="0">
                  <a:solidFill>
                    <a:schemeClr val="tx2">
                      <a:lumMod val="50000"/>
                    </a:schemeClr>
                  </a:solidFill>
                </a:rPr>
                <a:t>тыс</a:t>
              </a:r>
              <a:r>
                <a:rPr lang="ru-RU" sz="2000" b="1" dirty="0">
                  <a:solidFill>
                    <a:schemeClr val="tx2">
                      <a:lumMod val="50000"/>
                    </a:schemeClr>
                  </a:solidFill>
                </a:rPr>
                <a:t>. руб.  </a:t>
              </a:r>
            </a:p>
          </p:txBody>
        </p:sp>
      </p:grpSp>
    </p:spTree>
    <p:extLst>
      <p:ext uri="{BB962C8B-B14F-4D97-AF65-F5344CB8AC3E}">
        <p14:creationId xmlns:p14="http://schemas.microsoft.com/office/powerpoint/2010/main" val="29424657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187624" y="347172"/>
            <a:ext cx="6984776" cy="2505764"/>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 name="Заголовок 3"/>
          <p:cNvSpPr txBox="1">
            <a:spLocks/>
          </p:cNvSpPr>
          <p:nvPr/>
        </p:nvSpPr>
        <p:spPr>
          <a:xfrm>
            <a:off x="1331640" y="472604"/>
            <a:ext cx="6696744" cy="2308324"/>
          </a:xfrm>
          <a:prstGeom prst="rect">
            <a:avLst/>
          </a:prstGeom>
          <a:solidFill>
            <a:schemeClr val="accent1">
              <a:lumMod val="40000"/>
              <a:lumOff val="60000"/>
            </a:schemeClr>
          </a:solidFill>
          <a:effectLst>
            <a:innerShdw blurRad="114300">
              <a:prstClr val="black"/>
            </a:innerShdw>
            <a:reflection blurRad="6350" stA="50000" endA="300" endPos="55000" dir="5400000" sy="-100000" algn="bl" rotWithShape="0"/>
          </a:effectLst>
          <a:scene3d>
            <a:camera prst="orthographicFront"/>
            <a:lightRig rig="threePt" dir="t"/>
          </a:scene3d>
          <a:sp3d>
            <a:bevelT w="152400" h="50800" prst="softRound"/>
          </a:sp3d>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9600" b="1" dirty="0">
                <a:solidFill>
                  <a:srgbClr val="A20000"/>
                </a:solidFill>
                <a:effectLst>
                  <a:outerShdw blurRad="38100" dist="38100" dir="2700000" algn="tl">
                    <a:srgbClr val="000000">
                      <a:alpha val="43137"/>
                    </a:srgbClr>
                  </a:outerShdw>
                </a:effectLst>
                <a:latin typeface="Victoriana" pitchFamily="2" charset="0"/>
              </a:rPr>
              <a:t>РАСХОДЫ </a:t>
            </a:r>
            <a:r>
              <a:rPr lang="ru-RU" sz="9600" b="1" dirty="0" smtClean="0">
                <a:solidFill>
                  <a:srgbClr val="A20000"/>
                </a:solidFill>
                <a:effectLst>
                  <a:outerShdw blurRad="38100" dist="38100" dir="2700000" algn="tl">
                    <a:srgbClr val="000000">
                      <a:alpha val="43137"/>
                    </a:srgbClr>
                  </a:outerShdw>
                </a:effectLst>
                <a:latin typeface="Victoriana" pitchFamily="2" charset="0"/>
              </a:rPr>
              <a:t>                                      </a:t>
            </a:r>
            <a:r>
              <a:rPr lang="ru-RU" sz="4800" b="1" dirty="0" smtClean="0">
                <a:solidFill>
                  <a:srgbClr val="A20000"/>
                </a:solidFill>
                <a:effectLst>
                  <a:outerShdw blurRad="38100" dist="38100" dir="2700000" algn="tl">
                    <a:srgbClr val="000000">
                      <a:alpha val="43137"/>
                    </a:srgbClr>
                  </a:outerShdw>
                </a:effectLst>
                <a:latin typeface="Victoriana" pitchFamily="2" charset="0"/>
              </a:rPr>
              <a:t>бюджета </a:t>
            </a:r>
            <a:r>
              <a:rPr lang="ru-RU" sz="4800" b="1" dirty="0">
                <a:solidFill>
                  <a:srgbClr val="A20000"/>
                </a:solidFill>
                <a:effectLst>
                  <a:outerShdw blurRad="38100" dist="38100" dir="2700000" algn="tl">
                    <a:srgbClr val="000000">
                      <a:alpha val="43137"/>
                    </a:srgbClr>
                  </a:outerShdw>
                </a:effectLst>
                <a:latin typeface="Victoriana" pitchFamily="2" charset="0"/>
              </a:rPr>
              <a:t>муниципального района</a:t>
            </a:r>
          </a:p>
        </p:txBody>
      </p:sp>
      <p:pic>
        <p:nvPicPr>
          <p:cNvPr id="4" name="Объект 3" descr="https://im2-tub-ru.yandex.net/i?id=44048de01927932dfb9d19e3a4048c10&amp;n=33&amp;h=190&amp;w=253">
            <a:hlinkClick r:id="rId2"/>
          </p:cNvPr>
          <p:cNvPicPr>
            <a:picLocks noGrp="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619672" y="3542783"/>
            <a:ext cx="6264696" cy="3198585"/>
          </a:xfrm>
          <a:prstGeom prst="rect">
            <a:avLst/>
          </a:prstGeom>
          <a:noFill/>
          <a:ln>
            <a:noFill/>
          </a:ln>
        </p:spPr>
      </p:pic>
    </p:spTree>
    <p:extLst>
      <p:ext uri="{BB962C8B-B14F-4D97-AF65-F5344CB8AC3E}">
        <p14:creationId xmlns:p14="http://schemas.microsoft.com/office/powerpoint/2010/main" val="12108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188640"/>
            <a:ext cx="8280920" cy="6463308"/>
          </a:xfrm>
          <a:prstGeom prst="rect">
            <a:avLst/>
          </a:prstGeom>
          <a:solidFill>
            <a:srgbClr val="EAEAEA"/>
          </a:solidFill>
          <a:ln>
            <a:solidFill>
              <a:schemeClr val="tx2">
                <a:lumMod val="75000"/>
              </a:schemeClr>
            </a:solidFill>
          </a:ln>
          <a:effectLst>
            <a:innerShdw blurRad="63500" dist="50800" dir="2700000">
              <a:prstClr val="black">
                <a:alpha val="50000"/>
              </a:prstClr>
            </a:innerShdw>
          </a:effectLst>
        </p:spPr>
        <p:txBody>
          <a:bodyPr wrap="square">
            <a:spAutoFit/>
          </a:bodyPr>
          <a:lstStyle/>
          <a:p>
            <a:pPr algn="ctr"/>
            <a:r>
              <a:rPr lang="ru-RU" sz="3600" b="1" dirty="0" smtClean="0">
                <a:solidFill>
                  <a:schemeClr val="accent2">
                    <a:lumMod val="50000"/>
                  </a:schemeClr>
                </a:solidFill>
                <a:latin typeface="Victoriana" pitchFamily="2" charset="0"/>
              </a:rPr>
              <a:t>Оглавление</a:t>
            </a:r>
          </a:p>
          <a:p>
            <a:pPr lvl="0"/>
            <a:endParaRPr lang="ru-RU" sz="1400" dirty="0" smtClean="0">
              <a:solidFill>
                <a:schemeClr val="tx2">
                  <a:lumMod val="50000"/>
                </a:schemeClr>
              </a:solidFill>
            </a:endParaRPr>
          </a:p>
          <a:p>
            <a:pPr lvl="0"/>
            <a:r>
              <a:rPr lang="ru-RU" sz="1400" dirty="0" smtClean="0">
                <a:solidFill>
                  <a:schemeClr val="tx2">
                    <a:lumMod val="50000"/>
                  </a:schemeClr>
                </a:solidFill>
              </a:rPr>
              <a:t>  </a:t>
            </a:r>
            <a:r>
              <a:rPr lang="ru-RU" sz="1400" dirty="0" smtClean="0">
                <a:solidFill>
                  <a:schemeClr val="bg2">
                    <a:lumMod val="10000"/>
                  </a:schemeClr>
                </a:solidFill>
              </a:rPr>
              <a:t>1. </a:t>
            </a:r>
            <a:r>
              <a:rPr lang="ru-RU" sz="1400" dirty="0">
                <a:solidFill>
                  <a:schemeClr val="bg2">
                    <a:lumMod val="10000"/>
                  </a:schemeClr>
                </a:solidFill>
              </a:rPr>
              <a:t>Основные социально-экономические характеристики района  </a:t>
            </a:r>
            <a:r>
              <a:rPr lang="ru-RU" sz="1400" dirty="0" smtClean="0">
                <a:solidFill>
                  <a:schemeClr val="bg2">
                    <a:lumMod val="10000"/>
                  </a:schemeClr>
                </a:solidFill>
              </a:rPr>
              <a:t>…………..……………………………………………... 4</a:t>
            </a:r>
            <a:r>
              <a:rPr lang="ru-RU" sz="1400" dirty="0">
                <a:solidFill>
                  <a:schemeClr val="bg2">
                    <a:lumMod val="10000"/>
                  </a:schemeClr>
                </a:solidFill>
              </a:rPr>
              <a:t/>
            </a:r>
            <a:br>
              <a:rPr lang="ru-RU" sz="1400" dirty="0">
                <a:solidFill>
                  <a:schemeClr val="bg2">
                    <a:lumMod val="10000"/>
                  </a:schemeClr>
                </a:solidFill>
              </a:rPr>
            </a:br>
            <a:r>
              <a:rPr lang="ru-RU" sz="1400" dirty="0" smtClean="0">
                <a:solidFill>
                  <a:schemeClr val="bg2">
                    <a:lumMod val="10000"/>
                  </a:schemeClr>
                </a:solidFill>
              </a:rPr>
              <a:t>  2</a:t>
            </a:r>
            <a:r>
              <a:rPr lang="ru-RU" sz="1400" dirty="0">
                <a:solidFill>
                  <a:schemeClr val="bg2">
                    <a:lumMod val="10000"/>
                  </a:schemeClr>
                </a:solidFill>
              </a:rPr>
              <a:t>. Основные показатели социально-экономического развития Зеленчукского </a:t>
            </a:r>
            <a:r>
              <a:rPr lang="ru-RU" sz="1400" dirty="0" smtClean="0">
                <a:solidFill>
                  <a:schemeClr val="bg2">
                    <a:lumMod val="10000"/>
                  </a:schemeClr>
                </a:solidFill>
              </a:rPr>
              <a:t> района ………………………   5-6 </a:t>
            </a:r>
            <a:r>
              <a:rPr lang="ru-RU" sz="1400" dirty="0">
                <a:solidFill>
                  <a:schemeClr val="bg2">
                    <a:lumMod val="10000"/>
                  </a:schemeClr>
                </a:solidFill>
              </a:rPr>
              <a:t/>
            </a:r>
            <a:br>
              <a:rPr lang="ru-RU" sz="1400" dirty="0">
                <a:solidFill>
                  <a:schemeClr val="bg2">
                    <a:lumMod val="10000"/>
                  </a:schemeClr>
                </a:solidFill>
              </a:rPr>
            </a:br>
            <a:r>
              <a:rPr lang="ru-RU" sz="1400" dirty="0">
                <a:solidFill>
                  <a:schemeClr val="bg2">
                    <a:lumMod val="10000"/>
                  </a:schemeClr>
                </a:solidFill>
              </a:rPr>
              <a:t> </a:t>
            </a:r>
            <a:r>
              <a:rPr lang="ru-RU" sz="1400" dirty="0" smtClean="0">
                <a:solidFill>
                  <a:schemeClr val="bg2">
                    <a:lumMod val="10000"/>
                  </a:schemeClr>
                </a:solidFill>
              </a:rPr>
              <a:t> 3</a:t>
            </a:r>
            <a:r>
              <a:rPr lang="ru-RU" sz="1400" dirty="0">
                <a:solidFill>
                  <a:schemeClr val="bg2">
                    <a:lumMod val="10000"/>
                  </a:schemeClr>
                </a:solidFill>
              </a:rPr>
              <a:t>. Глоссарий (основные понятия, применяемые при формировании бюджета) </a:t>
            </a:r>
            <a:r>
              <a:rPr lang="ru-RU" sz="1400" dirty="0" smtClean="0">
                <a:solidFill>
                  <a:schemeClr val="bg2">
                    <a:lumMod val="10000"/>
                  </a:schemeClr>
                </a:solidFill>
              </a:rPr>
              <a:t>….……………………………….   7-9</a:t>
            </a:r>
            <a:endParaRPr lang="ru-RU" sz="1400" dirty="0">
              <a:solidFill>
                <a:schemeClr val="bg2">
                  <a:lumMod val="10000"/>
                </a:schemeClr>
              </a:solidFill>
            </a:endParaRPr>
          </a:p>
          <a:p>
            <a:pPr lvl="0"/>
            <a:r>
              <a:rPr lang="ru-RU" sz="1400" dirty="0">
                <a:solidFill>
                  <a:schemeClr val="bg2">
                    <a:lumMod val="10000"/>
                  </a:schemeClr>
                </a:solidFill>
              </a:rPr>
              <a:t>  </a:t>
            </a:r>
            <a:r>
              <a:rPr lang="ru-RU" sz="1400" dirty="0" smtClean="0">
                <a:solidFill>
                  <a:schemeClr val="bg2">
                    <a:lumMod val="10000"/>
                  </a:schemeClr>
                </a:solidFill>
              </a:rPr>
              <a:t>4</a:t>
            </a:r>
            <a:r>
              <a:rPr lang="ru-RU" sz="1400" dirty="0">
                <a:solidFill>
                  <a:schemeClr val="bg2">
                    <a:lumMod val="10000"/>
                  </a:schemeClr>
                </a:solidFill>
              </a:rPr>
              <a:t>. Этапы работы над годовым отчетом об исполнении </a:t>
            </a:r>
            <a:r>
              <a:rPr lang="ru-RU" sz="1400" dirty="0" smtClean="0">
                <a:solidFill>
                  <a:schemeClr val="bg2">
                    <a:lumMod val="10000"/>
                  </a:schemeClr>
                </a:solidFill>
              </a:rPr>
              <a:t>бюджета </a:t>
            </a:r>
            <a:r>
              <a:rPr lang="ru-RU" sz="1400" dirty="0">
                <a:solidFill>
                  <a:schemeClr val="bg2">
                    <a:lumMod val="10000"/>
                  </a:schemeClr>
                </a:solidFill>
              </a:rPr>
              <a:t>муниципального района </a:t>
            </a:r>
            <a:r>
              <a:rPr lang="ru-RU" sz="1400" dirty="0" smtClean="0">
                <a:solidFill>
                  <a:schemeClr val="bg2">
                    <a:lumMod val="10000"/>
                  </a:schemeClr>
                </a:solidFill>
              </a:rPr>
              <a:t>…….….……….   10</a:t>
            </a:r>
          </a:p>
          <a:p>
            <a:pPr lvl="0"/>
            <a:r>
              <a:rPr lang="ru-RU" sz="1400" dirty="0" smtClean="0">
                <a:solidFill>
                  <a:schemeClr val="bg2">
                    <a:lumMod val="10000"/>
                  </a:schemeClr>
                </a:solidFill>
              </a:rPr>
              <a:t>  5. Основные цели, условия и особенности исполнения бюджета  муниципального района в 2016 году  11</a:t>
            </a:r>
          </a:p>
          <a:p>
            <a:pPr lvl="0"/>
            <a:r>
              <a:rPr lang="ru-RU" sz="1400" dirty="0" smtClean="0">
                <a:solidFill>
                  <a:schemeClr val="bg2">
                    <a:lumMod val="10000"/>
                  </a:schemeClr>
                </a:solidFill>
              </a:rPr>
              <a:t>  4. Общая характеристика исполнение </a:t>
            </a:r>
            <a:r>
              <a:rPr lang="ru-RU" sz="1400" dirty="0">
                <a:solidFill>
                  <a:schemeClr val="bg2">
                    <a:lumMod val="10000"/>
                  </a:schemeClr>
                </a:solidFill>
              </a:rPr>
              <a:t>бюджета </a:t>
            </a:r>
            <a:r>
              <a:rPr lang="ru-RU" sz="1400" dirty="0" smtClean="0">
                <a:solidFill>
                  <a:schemeClr val="bg2">
                    <a:lumMod val="10000"/>
                  </a:schemeClr>
                </a:solidFill>
              </a:rPr>
              <a:t> Зеленчукского </a:t>
            </a:r>
            <a:r>
              <a:rPr lang="ru-RU" sz="1400" dirty="0">
                <a:solidFill>
                  <a:schemeClr val="bg2">
                    <a:lumMod val="10000"/>
                  </a:schemeClr>
                </a:solidFill>
              </a:rPr>
              <a:t>муниципального </a:t>
            </a:r>
            <a:r>
              <a:rPr lang="ru-RU" sz="1400" dirty="0" smtClean="0">
                <a:solidFill>
                  <a:schemeClr val="bg2">
                    <a:lumMod val="10000"/>
                  </a:schemeClr>
                </a:solidFill>
              </a:rPr>
              <a:t>района …………………..   12 </a:t>
            </a:r>
            <a:endParaRPr lang="ru-RU" sz="1400" dirty="0">
              <a:solidFill>
                <a:schemeClr val="bg2">
                  <a:lumMod val="10000"/>
                </a:schemeClr>
              </a:solidFill>
            </a:endParaRPr>
          </a:p>
          <a:p>
            <a:pPr lvl="0"/>
            <a:r>
              <a:rPr lang="ru-RU" sz="1400" dirty="0" smtClean="0">
                <a:solidFill>
                  <a:schemeClr val="bg2">
                    <a:lumMod val="10000"/>
                  </a:schemeClr>
                </a:solidFill>
              </a:rPr>
              <a:t>  5. Доходы</a:t>
            </a:r>
          </a:p>
          <a:p>
            <a:pPr lvl="0"/>
            <a:r>
              <a:rPr lang="ru-RU" sz="1400" dirty="0">
                <a:solidFill>
                  <a:schemeClr val="bg2">
                    <a:lumMod val="10000"/>
                  </a:schemeClr>
                </a:solidFill>
              </a:rPr>
              <a:t>  </a:t>
            </a:r>
            <a:r>
              <a:rPr lang="ru-RU" sz="1400" dirty="0" smtClean="0">
                <a:solidFill>
                  <a:schemeClr val="bg2">
                    <a:lumMod val="10000"/>
                  </a:schemeClr>
                </a:solidFill>
              </a:rPr>
              <a:t>6</a:t>
            </a:r>
            <a:r>
              <a:rPr lang="ru-RU" sz="1400" dirty="0">
                <a:solidFill>
                  <a:schemeClr val="bg2">
                    <a:lumMod val="10000"/>
                  </a:schemeClr>
                </a:solidFill>
              </a:rPr>
              <a:t>. Основные показатели исполнения бюджета </a:t>
            </a:r>
            <a:r>
              <a:rPr lang="ru-RU" sz="1400" dirty="0" smtClean="0">
                <a:solidFill>
                  <a:schemeClr val="bg2">
                    <a:lumMod val="10000"/>
                  </a:schemeClr>
                </a:solidFill>
              </a:rPr>
              <a:t>Зеленчукского </a:t>
            </a:r>
            <a:r>
              <a:rPr lang="ru-RU" sz="1400" dirty="0">
                <a:solidFill>
                  <a:schemeClr val="bg2">
                    <a:lumMod val="10000"/>
                  </a:schemeClr>
                </a:solidFill>
              </a:rPr>
              <a:t>муниципального района за 2016 год </a:t>
            </a:r>
            <a:r>
              <a:rPr lang="ru-RU" sz="1400" dirty="0" smtClean="0">
                <a:solidFill>
                  <a:schemeClr val="bg2">
                    <a:lumMod val="10000"/>
                  </a:schemeClr>
                </a:solidFill>
              </a:rPr>
              <a:t> ….. 14</a:t>
            </a:r>
          </a:p>
          <a:p>
            <a:pPr lvl="0"/>
            <a:r>
              <a:rPr lang="ru-RU" sz="1400" dirty="0" smtClean="0">
                <a:solidFill>
                  <a:schemeClr val="bg2">
                    <a:lumMod val="10000"/>
                  </a:schemeClr>
                </a:solidFill>
              </a:rPr>
              <a:t>  7</a:t>
            </a:r>
            <a:r>
              <a:rPr lang="ru-RU" sz="1400" dirty="0">
                <a:solidFill>
                  <a:schemeClr val="bg2">
                    <a:lumMod val="10000"/>
                  </a:schemeClr>
                </a:solidFill>
              </a:rPr>
              <a:t>. Структура налоговых и неналоговых доходов бюджета </a:t>
            </a:r>
            <a:r>
              <a:rPr lang="ru-RU" sz="1400" dirty="0" smtClean="0">
                <a:solidFill>
                  <a:schemeClr val="bg2">
                    <a:lumMod val="10000"/>
                  </a:schemeClr>
                </a:solidFill>
              </a:rPr>
              <a:t> </a:t>
            </a:r>
            <a:r>
              <a:rPr lang="ru-RU" sz="1400" dirty="0">
                <a:solidFill>
                  <a:schemeClr val="bg2">
                    <a:lumMod val="10000"/>
                  </a:schemeClr>
                </a:solidFill>
              </a:rPr>
              <a:t>Зеленчукского муниципального района </a:t>
            </a:r>
            <a:r>
              <a:rPr lang="ru-RU" sz="1400" dirty="0" smtClean="0">
                <a:solidFill>
                  <a:schemeClr val="bg2">
                    <a:lumMod val="10000"/>
                  </a:schemeClr>
                </a:solidFill>
              </a:rPr>
              <a:t> …..  15     </a:t>
            </a:r>
          </a:p>
          <a:p>
            <a:pPr lvl="0"/>
            <a:r>
              <a:rPr lang="ru-RU" sz="1400" dirty="0">
                <a:solidFill>
                  <a:schemeClr val="bg2">
                    <a:lumMod val="10000"/>
                  </a:schemeClr>
                </a:solidFill>
              </a:rPr>
              <a:t> </a:t>
            </a:r>
            <a:r>
              <a:rPr lang="ru-RU" sz="1400" dirty="0" smtClean="0">
                <a:solidFill>
                  <a:schemeClr val="bg2">
                    <a:lumMod val="10000"/>
                  </a:schemeClr>
                </a:solidFill>
              </a:rPr>
              <a:t> 8</a:t>
            </a:r>
            <a:r>
              <a:rPr lang="ru-RU" sz="1400" dirty="0">
                <a:solidFill>
                  <a:schemeClr val="bg2">
                    <a:lumMod val="10000"/>
                  </a:schemeClr>
                </a:solidFill>
              </a:rPr>
              <a:t>. Поступление налоговых доходов в бюджет </a:t>
            </a:r>
            <a:r>
              <a:rPr lang="ru-RU" sz="1400" dirty="0" smtClean="0">
                <a:solidFill>
                  <a:schemeClr val="bg2">
                    <a:lumMod val="10000"/>
                  </a:schemeClr>
                </a:solidFill>
              </a:rPr>
              <a:t> Зеленчукского </a:t>
            </a:r>
            <a:r>
              <a:rPr lang="ru-RU" sz="1400" dirty="0">
                <a:solidFill>
                  <a:schemeClr val="bg2">
                    <a:lumMod val="10000"/>
                  </a:schemeClr>
                </a:solidFill>
              </a:rPr>
              <a:t>муниципального района в 2016 </a:t>
            </a:r>
            <a:r>
              <a:rPr lang="ru-RU" sz="1400" dirty="0" smtClean="0">
                <a:solidFill>
                  <a:schemeClr val="bg2">
                    <a:lumMod val="10000"/>
                  </a:schemeClr>
                </a:solidFill>
              </a:rPr>
              <a:t>году ……. 16</a:t>
            </a:r>
            <a:endParaRPr lang="ru-RU" sz="1400" dirty="0">
              <a:solidFill>
                <a:schemeClr val="bg2">
                  <a:lumMod val="10000"/>
                </a:schemeClr>
              </a:solidFill>
            </a:endParaRPr>
          </a:p>
          <a:p>
            <a:pPr lvl="0"/>
            <a:r>
              <a:rPr lang="ru-RU" sz="1400" dirty="0" smtClean="0">
                <a:solidFill>
                  <a:schemeClr val="bg2">
                    <a:lumMod val="10000"/>
                  </a:schemeClr>
                </a:solidFill>
              </a:rPr>
              <a:t>  </a:t>
            </a:r>
            <a:r>
              <a:rPr lang="ru-RU" sz="1400" dirty="0">
                <a:solidFill>
                  <a:schemeClr val="bg2">
                    <a:lumMod val="10000"/>
                  </a:schemeClr>
                </a:solidFill>
              </a:rPr>
              <a:t>9. Структура поступлений неналоговых доходов в бюджет </a:t>
            </a:r>
            <a:r>
              <a:rPr lang="ru-RU" sz="1400" dirty="0" smtClean="0">
                <a:solidFill>
                  <a:schemeClr val="bg2">
                    <a:lumMod val="10000"/>
                  </a:schemeClr>
                </a:solidFill>
              </a:rPr>
              <a:t>муниципального </a:t>
            </a:r>
            <a:r>
              <a:rPr lang="ru-RU" sz="1400" dirty="0">
                <a:solidFill>
                  <a:schemeClr val="bg2">
                    <a:lumMod val="10000"/>
                  </a:schemeClr>
                </a:solidFill>
              </a:rPr>
              <a:t>района в 2016 </a:t>
            </a:r>
            <a:r>
              <a:rPr lang="ru-RU" sz="1400" dirty="0" smtClean="0">
                <a:solidFill>
                  <a:schemeClr val="bg2">
                    <a:lumMod val="10000"/>
                  </a:schemeClr>
                </a:solidFill>
              </a:rPr>
              <a:t>году …….….. 17</a:t>
            </a:r>
          </a:p>
          <a:p>
            <a:pPr lvl="0"/>
            <a:r>
              <a:rPr lang="ru-RU" sz="1400" dirty="0" smtClean="0">
                <a:solidFill>
                  <a:schemeClr val="bg2">
                    <a:lumMod val="10000"/>
                  </a:schemeClr>
                </a:solidFill>
              </a:rPr>
              <a:t> 10</a:t>
            </a:r>
            <a:r>
              <a:rPr lang="ru-RU" sz="1400" dirty="0">
                <a:solidFill>
                  <a:schemeClr val="bg2">
                    <a:lumMod val="10000"/>
                  </a:schemeClr>
                </a:solidFill>
              </a:rPr>
              <a:t>. Структура </a:t>
            </a:r>
            <a:r>
              <a:rPr lang="ru-RU" sz="1400" dirty="0" smtClean="0">
                <a:solidFill>
                  <a:schemeClr val="bg2">
                    <a:lumMod val="10000"/>
                  </a:schemeClr>
                </a:solidFill>
              </a:rPr>
              <a:t> безвозмездных поступлений  в бюджет  муниципального </a:t>
            </a:r>
            <a:r>
              <a:rPr lang="ru-RU" sz="1400" dirty="0">
                <a:solidFill>
                  <a:schemeClr val="bg2">
                    <a:lumMod val="10000"/>
                  </a:schemeClr>
                </a:solidFill>
              </a:rPr>
              <a:t>района в 2016 </a:t>
            </a:r>
            <a:r>
              <a:rPr lang="ru-RU" sz="1400" dirty="0" smtClean="0">
                <a:solidFill>
                  <a:schemeClr val="bg2">
                    <a:lumMod val="10000"/>
                  </a:schemeClr>
                </a:solidFill>
              </a:rPr>
              <a:t>году …...…………. 18 </a:t>
            </a:r>
            <a:endParaRPr lang="ru-RU" sz="1400" dirty="0">
              <a:solidFill>
                <a:schemeClr val="bg2">
                  <a:lumMod val="10000"/>
                </a:schemeClr>
              </a:solidFill>
            </a:endParaRPr>
          </a:p>
          <a:p>
            <a:pPr lvl="0"/>
            <a:r>
              <a:rPr lang="ru-RU" sz="1400" dirty="0" smtClean="0">
                <a:solidFill>
                  <a:schemeClr val="bg2">
                    <a:lumMod val="10000"/>
                  </a:schemeClr>
                </a:solidFill>
              </a:rPr>
              <a:t> 11. Расходы</a:t>
            </a:r>
          </a:p>
          <a:p>
            <a:pPr lvl="0"/>
            <a:r>
              <a:rPr lang="ru-RU" sz="1400" dirty="0" smtClean="0">
                <a:solidFill>
                  <a:schemeClr val="bg2">
                    <a:lumMod val="10000"/>
                  </a:schemeClr>
                </a:solidFill>
              </a:rPr>
              <a:t> 12. Структура расходов бюджета Зеленчукского  муниципального района за 2016 год ………………...........  20  </a:t>
            </a:r>
          </a:p>
          <a:p>
            <a:pPr lvl="0"/>
            <a:r>
              <a:rPr lang="ru-RU" sz="1400" dirty="0" smtClean="0">
                <a:solidFill>
                  <a:schemeClr val="bg2">
                    <a:lumMod val="10000"/>
                  </a:schemeClr>
                </a:solidFill>
              </a:rPr>
              <a:t> 13. Финансирование муниципальных учреждений района в 2016 году ….……………………………………...........  21 </a:t>
            </a:r>
            <a:endParaRPr lang="ru-RU" sz="1400" dirty="0">
              <a:solidFill>
                <a:schemeClr val="bg2">
                  <a:lumMod val="10000"/>
                </a:schemeClr>
              </a:solidFill>
            </a:endParaRPr>
          </a:p>
          <a:p>
            <a:pPr lvl="0"/>
            <a:r>
              <a:rPr lang="ru-RU" sz="1400" dirty="0" smtClean="0">
                <a:solidFill>
                  <a:schemeClr val="bg2">
                    <a:lumMod val="10000"/>
                  </a:schemeClr>
                </a:solidFill>
              </a:rPr>
              <a:t> 14</a:t>
            </a:r>
            <a:r>
              <a:rPr lang="ru-RU" sz="1400" dirty="0">
                <a:solidFill>
                  <a:schemeClr val="bg2">
                    <a:lumMod val="10000"/>
                  </a:schemeClr>
                </a:solidFill>
              </a:rPr>
              <a:t>. Исполнение социально-значимых расходов </a:t>
            </a:r>
            <a:r>
              <a:rPr lang="ru-RU" sz="1400" dirty="0" smtClean="0">
                <a:solidFill>
                  <a:schemeClr val="bg2">
                    <a:lumMod val="10000"/>
                  </a:schemeClr>
                </a:solidFill>
              </a:rPr>
              <a:t> бюджета </a:t>
            </a:r>
            <a:r>
              <a:rPr lang="ru-RU" sz="1400" dirty="0">
                <a:solidFill>
                  <a:schemeClr val="bg2">
                    <a:lumMod val="10000"/>
                  </a:schemeClr>
                </a:solidFill>
              </a:rPr>
              <a:t>муниципального района в 2016 году  </a:t>
            </a:r>
            <a:r>
              <a:rPr lang="ru-RU" sz="1400" dirty="0" smtClean="0">
                <a:solidFill>
                  <a:schemeClr val="bg2">
                    <a:lumMod val="10000"/>
                  </a:schemeClr>
                </a:solidFill>
              </a:rPr>
              <a:t>…………. 22</a:t>
            </a:r>
          </a:p>
          <a:p>
            <a:pPr lvl="0"/>
            <a:r>
              <a:rPr lang="ru-RU" sz="1400" dirty="0">
                <a:solidFill>
                  <a:schemeClr val="bg2">
                    <a:lumMod val="10000"/>
                  </a:schemeClr>
                </a:solidFill>
              </a:rPr>
              <a:t> </a:t>
            </a:r>
            <a:r>
              <a:rPr lang="ru-RU" sz="1400" dirty="0" smtClean="0">
                <a:solidFill>
                  <a:schemeClr val="bg2">
                    <a:lumMod val="10000"/>
                  </a:schemeClr>
                </a:solidFill>
              </a:rPr>
              <a:t>15</a:t>
            </a:r>
            <a:r>
              <a:rPr lang="ru-RU" sz="1400" dirty="0">
                <a:solidFill>
                  <a:schemeClr val="bg2">
                    <a:lumMod val="10000"/>
                  </a:schemeClr>
                </a:solidFill>
              </a:rPr>
              <a:t>. Исполнение бюджета муниципального </a:t>
            </a:r>
            <a:r>
              <a:rPr lang="ru-RU" sz="1400" dirty="0" smtClean="0">
                <a:solidFill>
                  <a:schemeClr val="bg2">
                    <a:lumMod val="10000"/>
                  </a:schemeClr>
                </a:solidFill>
              </a:rPr>
              <a:t>района за </a:t>
            </a:r>
            <a:r>
              <a:rPr lang="ru-RU" sz="1400" dirty="0">
                <a:solidFill>
                  <a:schemeClr val="bg2">
                    <a:lumMod val="10000"/>
                  </a:schemeClr>
                </a:solidFill>
              </a:rPr>
              <a:t>2016 год по разделам классификации </a:t>
            </a:r>
            <a:r>
              <a:rPr lang="ru-RU" sz="1400" dirty="0" smtClean="0">
                <a:solidFill>
                  <a:schemeClr val="bg2">
                    <a:lumMod val="10000"/>
                  </a:schemeClr>
                </a:solidFill>
              </a:rPr>
              <a:t>расходов .. 23</a:t>
            </a:r>
          </a:p>
          <a:p>
            <a:pPr lvl="0"/>
            <a:r>
              <a:rPr lang="ru-RU" sz="1400" dirty="0">
                <a:solidFill>
                  <a:schemeClr val="bg2">
                    <a:lumMod val="10000"/>
                  </a:schemeClr>
                </a:solidFill>
              </a:rPr>
              <a:t> 16. Расходы на общегосударственные </a:t>
            </a:r>
            <a:r>
              <a:rPr lang="ru-RU" sz="1400" dirty="0" smtClean="0">
                <a:solidFill>
                  <a:schemeClr val="bg2">
                    <a:lumMod val="10000"/>
                  </a:schemeClr>
                </a:solidFill>
              </a:rPr>
              <a:t>вопросы …………………………………………………………………………………………. 24</a:t>
            </a:r>
          </a:p>
          <a:p>
            <a:pPr lvl="0"/>
            <a:r>
              <a:rPr lang="ru-RU" sz="1400" dirty="0">
                <a:solidFill>
                  <a:schemeClr val="bg2">
                    <a:lumMod val="10000"/>
                  </a:schemeClr>
                </a:solidFill>
                <a:cs typeface="Tahoma" pitchFamily="34" charset="0"/>
              </a:rPr>
              <a:t>17.  Расходы по национальной безопасности и правоохранительной деятельности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24</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18. Расходы в сфере национальной экономики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24</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19. Расходы бюджета в сфере образования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25</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20. Расходы бюджета в сфере культуры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26</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21. Расходы бюджета в сфере здравоохранения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27</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22. Расходы бюджета в сфере социальной политики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28</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23. Расходы бюджета на  физическую культуру и спорт </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29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a:t>
            </a:r>
            <a:endParaRPr lang="ru-RU" sz="1400" dirty="0">
              <a:solidFill>
                <a:schemeClr val="bg2">
                  <a:lumMod val="10000"/>
                </a:schemeClr>
              </a:solidFill>
            </a:endParaRPr>
          </a:p>
        </p:txBody>
      </p:sp>
    </p:spTree>
    <p:extLst>
      <p:ext uri="{BB962C8B-B14F-4D97-AF65-F5344CB8AC3E}">
        <p14:creationId xmlns:p14="http://schemas.microsoft.com/office/powerpoint/2010/main" val="279515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1928956882"/>
              </p:ext>
            </p:extLst>
          </p:nvPr>
        </p:nvGraphicFramePr>
        <p:xfrm>
          <a:off x="395536" y="2060848"/>
          <a:ext cx="834258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1187624" y="326266"/>
            <a:ext cx="7168752" cy="1446550"/>
          </a:xfrm>
          <a:prstGeom prst="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Структура расходов бюджета </a:t>
            </a:r>
          </a:p>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муниципального района за </a:t>
            </a:r>
            <a:r>
              <a:rPr lang="ru-RU" sz="3200" b="1" dirty="0" smtClean="0">
                <a:solidFill>
                  <a:schemeClr val="accent2">
                    <a:lumMod val="50000"/>
                  </a:schemeClr>
                </a:solidFill>
                <a:effectLst>
                  <a:outerShdw blurRad="38100" dist="38100" dir="2700000" algn="tl">
                    <a:srgbClr val="000000">
                      <a:alpha val="43137"/>
                    </a:srgbClr>
                  </a:outerShdw>
                </a:effectLst>
                <a:latin typeface="Victoriana" pitchFamily="2" charset="0"/>
              </a:rPr>
              <a:t>2016 год </a:t>
            </a:r>
            <a:endPar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endParaRPr>
          </a:p>
          <a:p>
            <a:pPr algn="ctr"/>
            <a:r>
              <a:rPr lang="ru-RU" sz="2200" b="1" dirty="0">
                <a:solidFill>
                  <a:srgbClr val="501D1C"/>
                </a:solidFill>
                <a:latin typeface="Victoriana" pitchFamily="2" charset="0"/>
              </a:rPr>
              <a:t>(исполнено на сумму </a:t>
            </a:r>
            <a:r>
              <a:rPr lang="ru-RU" sz="2200" b="1" dirty="0" smtClean="0">
                <a:solidFill>
                  <a:srgbClr val="501D1C"/>
                </a:solidFill>
                <a:latin typeface="Victoriana" pitchFamily="2" charset="0"/>
              </a:rPr>
              <a:t>925437,4 тыс</a:t>
            </a:r>
            <a:r>
              <a:rPr lang="ru-RU" sz="2200" b="1" dirty="0">
                <a:solidFill>
                  <a:srgbClr val="501D1C"/>
                </a:solidFill>
                <a:latin typeface="Victoriana" pitchFamily="2" charset="0"/>
              </a:rPr>
              <a:t>. руб.)</a:t>
            </a:r>
          </a:p>
        </p:txBody>
      </p:sp>
    </p:spTree>
    <p:extLst>
      <p:ext uri="{BB962C8B-B14F-4D97-AF65-F5344CB8AC3E}">
        <p14:creationId xmlns:p14="http://schemas.microsoft.com/office/powerpoint/2010/main" val="2355411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8"/>
          <p:cNvSpPr txBox="1">
            <a:spLocks noChangeArrowheads="1"/>
          </p:cNvSpPr>
          <p:nvPr/>
        </p:nvSpPr>
        <p:spPr bwMode="auto">
          <a:xfrm>
            <a:off x="8910638" y="0"/>
            <a:ext cx="2343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700" b="1" dirty="0" smtClean="0"/>
              <a:t>1</a:t>
            </a:r>
            <a:endParaRPr lang="ru-RU" sz="700" b="1" dirty="0"/>
          </a:p>
        </p:txBody>
      </p:sp>
      <p:pic>
        <p:nvPicPr>
          <p:cNvPr id="13" name="Рисунок 12" descr="https://im0-tub-ru.yandex.net/i?id=c0e0f4855f05220ad228c04452fb07ec&amp;n=33&amp;h=190&amp;w=286">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07464"/>
            <a:ext cx="2250930" cy="1051555"/>
          </a:xfrm>
          <a:prstGeom prst="rect">
            <a:avLst/>
          </a:prstGeom>
          <a:noFill/>
          <a:ln>
            <a:noFill/>
          </a:ln>
          <a:effectLst>
            <a:reflection blurRad="6350" stA="50000" endA="300" endPos="55000" dir="5400000" sy="-100000" algn="bl" rotWithShape="0"/>
          </a:effectLst>
        </p:spPr>
      </p:pic>
      <p:pic>
        <p:nvPicPr>
          <p:cNvPr id="14" name="Рисунок 13" descr="https://im0-tub-ru.yandex.net/i?id=1bc2d337109d3824135972e1a94b65ff&amp;n=33&amp;h=190&amp;w=254">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76750" y="5091440"/>
            <a:ext cx="1658946" cy="1431243"/>
          </a:xfrm>
          <a:prstGeom prst="rect">
            <a:avLst/>
          </a:prstGeom>
          <a:noFill/>
          <a:ln>
            <a:noFill/>
          </a:ln>
        </p:spPr>
      </p:pic>
      <p:pic>
        <p:nvPicPr>
          <p:cNvPr id="15" name="Рисунок 14" descr="https://im0-tub-ru.yandex.net/i?id=2113cd1d1d4db087c50f6c88a9dae82c&amp;n=33&amp;h=190&amp;w=285">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544782" y="5163448"/>
            <a:ext cx="2038985" cy="1461995"/>
          </a:xfrm>
          <a:prstGeom prst="rect">
            <a:avLst/>
          </a:prstGeom>
          <a:noFill/>
          <a:ln>
            <a:noFill/>
          </a:ln>
        </p:spPr>
      </p:pic>
      <p:pic>
        <p:nvPicPr>
          <p:cNvPr id="16" name="Рисунок 15" descr="C:\Documents and Settings\Aminat\Local Settings\Temporary Internet Files\Content.Word\image206927952.jpg"/>
          <p:cNvPicPr/>
          <p:nvPr/>
        </p:nvPicPr>
        <p:blipFill>
          <a:blip r:embed="rId9">
            <a:extLst>
              <a:ext uri="{28A0092B-C50C-407E-A947-70E740481C1C}">
                <a14:useLocalDpi xmlns:a14="http://schemas.microsoft.com/office/drawing/2010/main" val="0"/>
              </a:ext>
            </a:extLst>
          </a:blip>
          <a:srcRect/>
          <a:stretch>
            <a:fillRect/>
          </a:stretch>
        </p:blipFill>
        <p:spPr bwMode="auto">
          <a:xfrm>
            <a:off x="3556576" y="3429000"/>
            <a:ext cx="2023536" cy="1412862"/>
          </a:xfrm>
          <a:prstGeom prst="rect">
            <a:avLst/>
          </a:prstGeom>
          <a:noFill/>
          <a:ln>
            <a:noFill/>
          </a:ln>
        </p:spPr>
      </p:pic>
      <p:pic>
        <p:nvPicPr>
          <p:cNvPr id="18" name="Рисунок 17" descr="https://im0-tub-ru.yandex.net/i?id=b6e19cd77fb8418f6a7548c59736efae&amp;n=33&amp;h=190&amp;w=286">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7201098" y="5163449"/>
            <a:ext cx="1746350" cy="1393254"/>
          </a:xfrm>
          <a:prstGeom prst="rect">
            <a:avLst/>
          </a:prstGeom>
          <a:noFill/>
          <a:ln>
            <a:noFill/>
          </a:ln>
        </p:spPr>
      </p:pic>
      <p:pic>
        <p:nvPicPr>
          <p:cNvPr id="19" name="Рисунок 18" descr="https://im0-tub-ru.yandex.net/i?id=331678ce338336a7c0f440aa07cd3004&amp;n=33&amp;h=190&amp;w=254">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6422845" y="2038319"/>
            <a:ext cx="2196244" cy="1096612"/>
          </a:xfrm>
          <a:prstGeom prst="rect">
            <a:avLst/>
          </a:prstGeom>
          <a:noFill/>
          <a:ln>
            <a:noFill/>
          </a:ln>
          <a:effectLst>
            <a:reflection blurRad="6350" stA="50000" endA="300" endPos="55000" dir="5400000" sy="-100000" algn="bl" rotWithShape="0"/>
          </a:effectLst>
        </p:spPr>
      </p:pic>
      <p:pic>
        <p:nvPicPr>
          <p:cNvPr id="24" name="Рисунок 23" descr="C:\Documents and Settings\Aminat\Local Settings\Temporary Internet Files\Content.Word\untitled.bmp"/>
          <p:cNvPicPr/>
          <p:nvPr/>
        </p:nvPicPr>
        <p:blipFill>
          <a:blip r:embed="rId14">
            <a:extLst>
              <a:ext uri="{28A0092B-C50C-407E-A947-70E740481C1C}">
                <a14:useLocalDpi xmlns:a14="http://schemas.microsoft.com/office/drawing/2010/main" val="0"/>
              </a:ext>
            </a:extLst>
          </a:blip>
          <a:srcRect/>
          <a:stretch>
            <a:fillRect/>
          </a:stretch>
        </p:blipFill>
        <p:spPr bwMode="auto">
          <a:xfrm>
            <a:off x="1879927" y="5373217"/>
            <a:ext cx="1611953" cy="1149466"/>
          </a:xfrm>
          <a:prstGeom prst="rect">
            <a:avLst/>
          </a:prstGeom>
          <a:noFill/>
          <a:ln>
            <a:noFill/>
          </a:ln>
        </p:spPr>
      </p:pic>
      <p:pic>
        <p:nvPicPr>
          <p:cNvPr id="25" name="Рисунок 24" descr="C:\Documents and Settings\Aminat\Local Settings\Temporary Internet Files\Content.Word\шк.jpg"/>
          <p:cNvPicPr/>
          <p:nvPr/>
        </p:nvPicPr>
        <p:blipFill>
          <a:blip r:embed="rId15">
            <a:extLst>
              <a:ext uri="{28A0092B-C50C-407E-A947-70E740481C1C}">
                <a14:useLocalDpi xmlns:a14="http://schemas.microsoft.com/office/drawing/2010/main" val="0"/>
              </a:ext>
            </a:extLst>
          </a:blip>
          <a:srcRect/>
          <a:stretch>
            <a:fillRect/>
          </a:stretch>
        </p:blipFill>
        <p:spPr bwMode="auto">
          <a:xfrm>
            <a:off x="5601479" y="5373217"/>
            <a:ext cx="1541290" cy="1165352"/>
          </a:xfrm>
          <a:prstGeom prst="rect">
            <a:avLst/>
          </a:prstGeom>
          <a:noFill/>
          <a:ln>
            <a:noFill/>
          </a:ln>
        </p:spPr>
      </p:pic>
      <p:sp>
        <p:nvSpPr>
          <p:cNvPr id="26" name="Прямоугольник 25"/>
          <p:cNvSpPr/>
          <p:nvPr/>
        </p:nvSpPr>
        <p:spPr>
          <a:xfrm>
            <a:off x="1178474" y="335558"/>
            <a:ext cx="6993926" cy="1077218"/>
          </a:xfrm>
          <a:prstGeom prst="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Финансирование муниципальных  учреждений </a:t>
            </a:r>
          </a:p>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муниципального района в </a:t>
            </a:r>
            <a:r>
              <a:rPr lang="ru-RU" sz="3200" b="1" dirty="0" smtClean="0">
                <a:solidFill>
                  <a:schemeClr val="accent2">
                    <a:lumMod val="50000"/>
                  </a:schemeClr>
                </a:solidFill>
                <a:effectLst>
                  <a:outerShdw blurRad="38100" dist="38100" dir="2700000" algn="tl">
                    <a:srgbClr val="000000">
                      <a:alpha val="43137"/>
                    </a:srgbClr>
                  </a:outerShdw>
                </a:effectLst>
                <a:latin typeface="Victoriana" pitchFamily="2" charset="0"/>
              </a:rPr>
              <a:t>2016 году </a:t>
            </a:r>
            <a:r>
              <a:rPr lang="ru-RU" sz="1400" b="1" dirty="0" smtClean="0">
                <a:solidFill>
                  <a:schemeClr val="accent2">
                    <a:lumMod val="50000"/>
                  </a:schemeClr>
                </a:solidFill>
                <a:latin typeface="Victoriana" pitchFamily="2" charset="0"/>
              </a:rPr>
              <a:t>(в т</a:t>
            </a:r>
            <a:r>
              <a:rPr lang="ru-RU" sz="1600" b="1" dirty="0" smtClean="0">
                <a:solidFill>
                  <a:schemeClr val="accent2">
                    <a:lumMod val="50000"/>
                  </a:schemeClr>
                </a:solidFill>
                <a:latin typeface="Victoriana" pitchFamily="2" charset="0"/>
              </a:rPr>
              <a:t>ыс. руб</a:t>
            </a:r>
            <a:r>
              <a:rPr lang="ru-RU" sz="1400" b="1" dirty="0" smtClean="0">
                <a:solidFill>
                  <a:schemeClr val="accent2">
                    <a:lumMod val="50000"/>
                  </a:schemeClr>
                </a:solidFill>
                <a:latin typeface="Victoriana" pitchFamily="2" charset="0"/>
              </a:rPr>
              <a:t>.)</a:t>
            </a:r>
            <a:endParaRPr lang="ru-RU" sz="1400" b="1" dirty="0">
              <a:solidFill>
                <a:schemeClr val="accent2">
                  <a:lumMod val="50000"/>
                </a:schemeClr>
              </a:solidFill>
              <a:latin typeface="Victoriana" pitchFamily="2" charset="0"/>
            </a:endParaRPr>
          </a:p>
        </p:txBody>
      </p:sp>
      <p:sp>
        <p:nvSpPr>
          <p:cNvPr id="2" name="Табличка 1"/>
          <p:cNvSpPr/>
          <p:nvPr/>
        </p:nvSpPr>
        <p:spPr>
          <a:xfrm>
            <a:off x="3059832" y="2132856"/>
            <a:ext cx="3096344" cy="1080120"/>
          </a:xfrm>
          <a:prstGeom prst="plaque">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chemeClr val="tx2">
                    <a:lumMod val="50000"/>
                  </a:schemeClr>
                </a:solidFill>
              </a:rPr>
              <a:t>Казённые учреждения:</a:t>
            </a:r>
          </a:p>
          <a:p>
            <a:pPr algn="ctr"/>
            <a:r>
              <a:rPr lang="ru-RU" sz="1600" b="1" dirty="0">
                <a:solidFill>
                  <a:schemeClr val="tx2">
                    <a:lumMod val="50000"/>
                  </a:schemeClr>
                </a:solidFill>
              </a:rPr>
              <a:t>количество - 34   </a:t>
            </a:r>
          </a:p>
          <a:p>
            <a:pPr algn="ctr"/>
            <a:r>
              <a:rPr lang="ru-RU" sz="1600" b="1" dirty="0">
                <a:solidFill>
                  <a:schemeClr val="tx2">
                    <a:lumMod val="50000"/>
                  </a:schemeClr>
                </a:solidFill>
              </a:rPr>
              <a:t>сумма затрат – 745 797,7 </a:t>
            </a:r>
          </a:p>
        </p:txBody>
      </p:sp>
      <p:sp>
        <p:nvSpPr>
          <p:cNvPr id="17" name="Табличка 16"/>
          <p:cNvSpPr/>
          <p:nvPr/>
        </p:nvSpPr>
        <p:spPr>
          <a:xfrm>
            <a:off x="5868144" y="3950255"/>
            <a:ext cx="2808313" cy="990913"/>
          </a:xfrm>
          <a:prstGeom prst="plaque">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chemeClr val="tx2">
                    <a:lumMod val="50000"/>
                  </a:schemeClr>
                </a:solidFill>
              </a:rPr>
              <a:t>Автономные учреждения:</a:t>
            </a:r>
          </a:p>
          <a:p>
            <a:pPr algn="ctr"/>
            <a:r>
              <a:rPr lang="ru-RU" sz="1600" b="1" dirty="0">
                <a:solidFill>
                  <a:schemeClr val="tx2">
                    <a:lumMod val="50000"/>
                  </a:schemeClr>
                </a:solidFill>
              </a:rPr>
              <a:t> количество - 1   </a:t>
            </a:r>
          </a:p>
          <a:p>
            <a:pPr algn="ctr"/>
            <a:r>
              <a:rPr lang="ru-RU" sz="1600" b="1" dirty="0">
                <a:solidFill>
                  <a:schemeClr val="tx2">
                    <a:lumMod val="50000"/>
                  </a:schemeClr>
                </a:solidFill>
              </a:rPr>
              <a:t>сумма затрат -  100,6 </a:t>
            </a:r>
          </a:p>
        </p:txBody>
      </p:sp>
      <p:sp>
        <p:nvSpPr>
          <p:cNvPr id="20" name="Табличка 19"/>
          <p:cNvSpPr/>
          <p:nvPr/>
        </p:nvSpPr>
        <p:spPr>
          <a:xfrm>
            <a:off x="431539" y="3789040"/>
            <a:ext cx="2808313" cy="1052822"/>
          </a:xfrm>
          <a:prstGeom prst="plaque">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a:solidFill>
                  <a:schemeClr val="tx2">
                    <a:lumMod val="50000"/>
                  </a:schemeClr>
                </a:solidFill>
              </a:rPr>
              <a:t>Бюджетные учреждения:</a:t>
            </a:r>
          </a:p>
          <a:p>
            <a:pPr algn="ctr"/>
            <a:r>
              <a:rPr lang="ru-RU" sz="1600" b="1" dirty="0">
                <a:solidFill>
                  <a:schemeClr val="tx2">
                    <a:lumMod val="50000"/>
                  </a:schemeClr>
                </a:solidFill>
              </a:rPr>
              <a:t>количество - 21 </a:t>
            </a:r>
          </a:p>
          <a:p>
            <a:pPr algn="ctr"/>
            <a:r>
              <a:rPr lang="ru-RU" sz="1600" b="1" dirty="0">
                <a:solidFill>
                  <a:schemeClr val="tx2">
                    <a:lumMod val="50000"/>
                  </a:schemeClr>
                </a:solidFill>
              </a:rPr>
              <a:t>сумма затрат – 179 539,1 </a:t>
            </a:r>
          </a:p>
        </p:txBody>
      </p:sp>
    </p:spTree>
    <p:extLst>
      <p:ext uri="{BB962C8B-B14F-4D97-AF65-F5344CB8AC3E}">
        <p14:creationId xmlns:p14="http://schemas.microsoft.com/office/powerpoint/2010/main" val="11857655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3488892862"/>
              </p:ext>
            </p:extLst>
          </p:nvPr>
        </p:nvGraphicFramePr>
        <p:xfrm>
          <a:off x="1151620" y="1772815"/>
          <a:ext cx="6984776" cy="4176464"/>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descr="https://im3-tub-ru.yandex.net/i?id=340b59959dc48d80c1b8eda82df4444b&amp;n=33&amp;h=190&amp;w=48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21288"/>
            <a:ext cx="3168352" cy="792088"/>
          </a:xfrm>
          <a:prstGeom prst="rect">
            <a:avLst/>
          </a:prstGeom>
          <a:noFill/>
          <a:ln>
            <a:noFill/>
          </a:ln>
        </p:spPr>
      </p:pic>
      <p:pic>
        <p:nvPicPr>
          <p:cNvPr id="6" name="Рисунок 5" descr="https://im2-tub-ru.yandex.net/i?id=19c6f6ca21006b1193919eda5c352d0a&amp;n=33&amp;h=190&amp;w=261">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4624"/>
            <a:ext cx="2304255" cy="1656184"/>
          </a:xfrm>
          <a:prstGeom prst="rect">
            <a:avLst/>
          </a:prstGeom>
          <a:noFill/>
          <a:ln>
            <a:noFill/>
          </a:ln>
        </p:spPr>
      </p:pic>
      <p:sp>
        <p:nvSpPr>
          <p:cNvPr id="7" name="Прямоугольник 6"/>
          <p:cNvSpPr/>
          <p:nvPr/>
        </p:nvSpPr>
        <p:spPr>
          <a:xfrm>
            <a:off x="395536" y="253097"/>
            <a:ext cx="6120680" cy="1015663"/>
          </a:xfrm>
          <a:prstGeom prst="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000" b="1" dirty="0">
                <a:solidFill>
                  <a:schemeClr val="accent2">
                    <a:lumMod val="50000"/>
                  </a:schemeClr>
                </a:solidFill>
                <a:effectLst>
                  <a:outerShdw blurRad="38100" dist="38100" dir="2700000" algn="tl">
                    <a:srgbClr val="000000">
                      <a:alpha val="43137"/>
                    </a:srgbClr>
                  </a:outerShdw>
                </a:effectLst>
                <a:latin typeface="Victoriana" pitchFamily="2" charset="0"/>
              </a:rPr>
              <a:t>Структура исполнения социально-значимых расходов бюджета муниципального района </a:t>
            </a:r>
            <a:r>
              <a:rPr lang="ru-RU" sz="30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в </a:t>
            </a:r>
            <a:r>
              <a:rPr lang="ru-RU" sz="3000" b="1" dirty="0">
                <a:solidFill>
                  <a:schemeClr val="accent2">
                    <a:lumMod val="50000"/>
                  </a:schemeClr>
                </a:solidFill>
                <a:effectLst>
                  <a:outerShdw blurRad="38100" dist="38100" dir="2700000" algn="tl">
                    <a:srgbClr val="000000">
                      <a:alpha val="43137"/>
                    </a:srgbClr>
                  </a:outerShdw>
                </a:effectLst>
                <a:latin typeface="Victoriana" pitchFamily="2" charset="0"/>
              </a:rPr>
              <a:t>2016 году </a:t>
            </a:r>
          </a:p>
        </p:txBody>
      </p:sp>
    </p:spTree>
    <p:extLst>
      <p:ext uri="{BB962C8B-B14F-4D97-AF65-F5344CB8AC3E}">
        <p14:creationId xmlns:p14="http://schemas.microsoft.com/office/powerpoint/2010/main" val="284214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54892615"/>
              </p:ext>
            </p:extLst>
          </p:nvPr>
        </p:nvGraphicFramePr>
        <p:xfrm>
          <a:off x="683568" y="1484785"/>
          <a:ext cx="7848872" cy="5112567"/>
        </p:xfrm>
        <a:graphic>
          <a:graphicData uri="http://schemas.openxmlformats.org/drawingml/2006/table">
            <a:tbl>
              <a:tblPr>
                <a:effectLst>
                  <a:innerShdw blurRad="114300">
                    <a:prstClr val="black"/>
                  </a:innerShdw>
                </a:effectLst>
                <a:tableStyleId>{5C22544A-7EE6-4342-B048-85BDC9FD1C3A}</a:tableStyleId>
              </a:tblPr>
              <a:tblGrid>
                <a:gridCol w="521366"/>
                <a:gridCol w="3994960"/>
                <a:gridCol w="1244314"/>
                <a:gridCol w="1080120"/>
                <a:gridCol w="1008112"/>
              </a:tblGrid>
              <a:tr h="844436">
                <a:tc>
                  <a:txBody>
                    <a:bodyPr/>
                    <a:lstStyle/>
                    <a:p>
                      <a:pPr algn="ctr">
                        <a:lnSpc>
                          <a:spcPct val="115000"/>
                        </a:lnSpc>
                        <a:spcAft>
                          <a:spcPts val="0"/>
                        </a:spcAft>
                      </a:pPr>
                      <a:r>
                        <a:rPr lang="ru-RU" sz="1200" dirty="0">
                          <a:effectLst/>
                        </a:rPr>
                        <a:t>Код</a:t>
                      </a:r>
                    </a:p>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Наименование разделов и подразделов</a:t>
                      </a:r>
                    </a:p>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Уточненный план на год</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Исполнено</a:t>
                      </a:r>
                    </a:p>
                    <a:p>
                      <a:pPr algn="ctr">
                        <a:lnSpc>
                          <a:spcPct val="115000"/>
                        </a:lnSpc>
                        <a:spcAft>
                          <a:spcPts val="0"/>
                        </a:spcAft>
                      </a:pPr>
                      <a:r>
                        <a:rPr lang="ru-RU" sz="1200" dirty="0">
                          <a:effectLst/>
                        </a:rPr>
                        <a:t> </a:t>
                      </a:r>
                      <a:endParaRPr lang="ru-RU" sz="1200" dirty="0">
                        <a:effectLst/>
                        <a:latin typeface="Times New Roman"/>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200" dirty="0">
                          <a:effectLst/>
                        </a:rPr>
                        <a:t>%</a:t>
                      </a:r>
                    </a:p>
                    <a:p>
                      <a:pPr algn="ctr">
                        <a:lnSpc>
                          <a:spcPct val="115000"/>
                        </a:lnSpc>
                        <a:spcAft>
                          <a:spcPts val="0"/>
                        </a:spcAft>
                      </a:pPr>
                      <a:r>
                        <a:rPr lang="ru-RU" sz="1200" dirty="0" smtClean="0">
                          <a:effectLst/>
                        </a:rPr>
                        <a:t>исполнения</a:t>
                      </a:r>
                      <a:endParaRPr lang="ru-RU" sz="1200" dirty="0">
                        <a:effectLst/>
                        <a:latin typeface="Times New Roman"/>
                        <a:ea typeface="Times New Roman"/>
                        <a:cs typeface="Times New Roman"/>
                      </a:endParaRPr>
                    </a:p>
                  </a:txBody>
                  <a:tcPr marL="68580" marR="68580" marT="0" marB="0">
                    <a:solidFill>
                      <a:schemeClr val="accent4">
                        <a:lumMod val="20000"/>
                        <a:lumOff val="80000"/>
                      </a:schemeClr>
                    </a:solidFill>
                  </a:tcPr>
                </a:tc>
              </a:tr>
              <a:tr h="323293">
                <a:tc>
                  <a:txBody>
                    <a:bodyPr/>
                    <a:lstStyle/>
                    <a:p>
                      <a:pPr>
                        <a:lnSpc>
                          <a:spcPct val="115000"/>
                        </a:lnSpc>
                        <a:spcAft>
                          <a:spcPts val="0"/>
                        </a:spcAft>
                      </a:pPr>
                      <a:r>
                        <a:rPr lang="ru-RU" sz="1400" dirty="0">
                          <a:effectLst/>
                        </a:rPr>
                        <a:t>0100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Общегосударственные вопросы </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dirty="0">
                          <a:effectLst/>
                          <a:latin typeface="+mn-lt"/>
                          <a:ea typeface="Times New Roman"/>
                        </a:rPr>
                        <a:t>40315,3</a:t>
                      </a:r>
                      <a:endParaRPr lang="ru-RU" sz="1200" dirty="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38423,5</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95,3</a:t>
                      </a:r>
                      <a:endParaRPr lang="ru-RU" sz="1200" b="1" dirty="0">
                        <a:effectLst/>
                        <a:latin typeface="+mn-lt"/>
                        <a:ea typeface="Times New Roman"/>
                        <a:cs typeface="Times New Roman"/>
                      </a:endParaRPr>
                    </a:p>
                  </a:txBody>
                  <a:tcPr marL="68580" marR="68580" marT="0" marB="0"/>
                </a:tc>
              </a:tr>
              <a:tr h="668360">
                <a:tc>
                  <a:txBody>
                    <a:bodyPr/>
                    <a:lstStyle/>
                    <a:p>
                      <a:pPr>
                        <a:lnSpc>
                          <a:spcPct val="115000"/>
                        </a:lnSpc>
                        <a:spcAft>
                          <a:spcPts val="0"/>
                        </a:spcAft>
                      </a:pPr>
                      <a:r>
                        <a:rPr lang="ru-RU" sz="1400" dirty="0">
                          <a:effectLst/>
                        </a:rPr>
                        <a:t>0300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Национальная безопасность </a:t>
                      </a:r>
                      <a:endParaRPr lang="ru-RU" sz="1400" dirty="0" smtClean="0">
                        <a:effectLst/>
                      </a:endParaRPr>
                    </a:p>
                    <a:p>
                      <a:pPr algn="just">
                        <a:lnSpc>
                          <a:spcPct val="115000"/>
                        </a:lnSpc>
                        <a:spcAft>
                          <a:spcPts val="0"/>
                        </a:spcAft>
                      </a:pPr>
                      <a:r>
                        <a:rPr lang="ru-RU" sz="1400" dirty="0" smtClean="0">
                          <a:effectLst/>
                        </a:rPr>
                        <a:t>и </a:t>
                      </a:r>
                      <a:r>
                        <a:rPr lang="ru-RU" sz="1400" dirty="0">
                          <a:effectLst/>
                        </a:rPr>
                        <a:t>правоохранительная деятельность</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endParaRPr lang="ru-RU" sz="1200" b="1" dirty="0" smtClean="0">
                        <a:effectLst/>
                        <a:latin typeface="+mn-lt"/>
                        <a:ea typeface="Times New Roman"/>
                      </a:endParaRPr>
                    </a:p>
                    <a:p>
                      <a:pPr marR="20955" algn="r">
                        <a:spcAft>
                          <a:spcPts val="0"/>
                        </a:spcAft>
                      </a:pPr>
                      <a:r>
                        <a:rPr lang="ru-RU" sz="1200" b="1" dirty="0" smtClean="0">
                          <a:effectLst/>
                          <a:latin typeface="+mn-lt"/>
                          <a:ea typeface="Times New Roman"/>
                        </a:rPr>
                        <a:t>2117,9</a:t>
                      </a:r>
                      <a:endParaRPr lang="ru-RU" sz="1200" dirty="0">
                        <a:effectLst/>
                        <a:latin typeface="+mn-lt"/>
                        <a:ea typeface="Times New Roman"/>
                      </a:endParaRPr>
                    </a:p>
                  </a:txBody>
                  <a:tcPr marL="68580" marR="68580" marT="0" marB="0"/>
                </a:tc>
                <a:tc>
                  <a:txBody>
                    <a:bodyPr/>
                    <a:lstStyle/>
                    <a:p>
                      <a:pPr marR="20955" algn="r">
                        <a:spcAft>
                          <a:spcPts val="0"/>
                        </a:spcAft>
                      </a:pPr>
                      <a:endParaRPr lang="ru-RU" sz="1200" b="1" dirty="0" smtClean="0">
                        <a:effectLst/>
                        <a:latin typeface="+mn-lt"/>
                        <a:ea typeface="Times New Roman"/>
                      </a:endParaRPr>
                    </a:p>
                    <a:p>
                      <a:pPr marR="20955" algn="r">
                        <a:spcAft>
                          <a:spcPts val="0"/>
                        </a:spcAft>
                      </a:pPr>
                      <a:r>
                        <a:rPr lang="ru-RU" sz="1200" b="1" dirty="0" smtClean="0">
                          <a:effectLst/>
                          <a:latin typeface="+mn-lt"/>
                          <a:ea typeface="Times New Roman"/>
                        </a:rPr>
                        <a:t>2117,9</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a:effectLst/>
                          <a:latin typeface="+mn-lt"/>
                        </a:rPr>
                        <a:t> </a:t>
                      </a:r>
                    </a:p>
                    <a:p>
                      <a:pPr algn="r">
                        <a:lnSpc>
                          <a:spcPct val="115000"/>
                        </a:lnSpc>
                        <a:spcAft>
                          <a:spcPts val="0"/>
                        </a:spcAft>
                      </a:pPr>
                      <a:r>
                        <a:rPr lang="ru-RU" sz="1200" b="1" dirty="0">
                          <a:effectLst/>
                          <a:latin typeface="+mn-lt"/>
                        </a:rPr>
                        <a:t>100</a:t>
                      </a:r>
                      <a:endParaRPr lang="ru-RU" sz="1200" b="1" dirty="0">
                        <a:effectLst/>
                        <a:latin typeface="+mn-lt"/>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0400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Национальная экономика в том числе:</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a:effectLst/>
                          <a:latin typeface="+mn-lt"/>
                          <a:ea typeface="Times New Roman"/>
                        </a:rPr>
                        <a:t>4581,3</a:t>
                      </a:r>
                      <a:endParaRPr lang="ru-RU" sz="120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4557,1</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99,5</a:t>
                      </a:r>
                      <a:endParaRPr lang="ru-RU" sz="1200" b="1" dirty="0">
                        <a:effectLst/>
                        <a:latin typeface="+mn-lt"/>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0700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Образование </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a:effectLst/>
                          <a:latin typeface="+mn-lt"/>
                          <a:ea typeface="Times New Roman"/>
                        </a:rPr>
                        <a:t>508179,7</a:t>
                      </a:r>
                      <a:endParaRPr lang="ru-RU" sz="120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507585,5</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99,9</a:t>
                      </a:r>
                      <a:endParaRPr lang="ru-RU" sz="1200" b="1" dirty="0">
                        <a:effectLst/>
                        <a:latin typeface="+mn-lt"/>
                        <a:ea typeface="Times New Roman"/>
                        <a:cs typeface="Times New Roman"/>
                      </a:endParaRPr>
                    </a:p>
                  </a:txBody>
                  <a:tcPr marL="68580" marR="68580" marT="0" marB="0"/>
                </a:tc>
              </a:tr>
              <a:tr h="323293">
                <a:tc>
                  <a:txBody>
                    <a:bodyPr/>
                    <a:lstStyle/>
                    <a:p>
                      <a:pPr algn="ctr">
                        <a:lnSpc>
                          <a:spcPct val="115000"/>
                        </a:lnSpc>
                        <a:spcAft>
                          <a:spcPts val="0"/>
                        </a:spcAft>
                      </a:pPr>
                      <a:r>
                        <a:rPr lang="ru-RU" sz="1400" dirty="0">
                          <a:effectLst/>
                        </a:rPr>
                        <a:t>0800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Культура, кинематография </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a:effectLst/>
                          <a:latin typeface="+mn-lt"/>
                          <a:ea typeface="Times New Roman"/>
                        </a:rPr>
                        <a:t>34824,7</a:t>
                      </a:r>
                      <a:endParaRPr lang="ru-RU" sz="120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34007,0</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97,7</a:t>
                      </a:r>
                      <a:endParaRPr lang="ru-RU" sz="1200" b="1" dirty="0">
                        <a:effectLst/>
                        <a:latin typeface="+mn-lt"/>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0900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Здравоохранение</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a:effectLst/>
                          <a:latin typeface="+mn-lt"/>
                          <a:ea typeface="Times New Roman"/>
                        </a:rPr>
                        <a:t>11278,2</a:t>
                      </a:r>
                      <a:endParaRPr lang="ru-RU" sz="120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11278,1</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a:effectLst/>
                          <a:latin typeface="+mn-lt"/>
                        </a:rPr>
                        <a:t>100</a:t>
                      </a:r>
                      <a:endParaRPr lang="ru-RU" sz="1200" b="1" dirty="0">
                        <a:effectLst/>
                        <a:latin typeface="+mn-lt"/>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1000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Социальная политика </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a:effectLst/>
                          <a:latin typeface="+mn-lt"/>
                          <a:ea typeface="Times New Roman"/>
                        </a:rPr>
                        <a:t>254524,8</a:t>
                      </a:r>
                      <a:endParaRPr lang="ru-RU" sz="120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252689,5</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99,3</a:t>
                      </a:r>
                      <a:endParaRPr lang="ru-RU" sz="1200" b="1" dirty="0">
                        <a:effectLst/>
                        <a:latin typeface="+mn-lt"/>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1100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Физическая культура и спорт</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a:effectLst/>
                          <a:latin typeface="+mn-lt"/>
                          <a:ea typeface="Times New Roman"/>
                        </a:rPr>
                        <a:t>1619,9</a:t>
                      </a:r>
                      <a:endParaRPr lang="ru-RU" sz="120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1619,7</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100</a:t>
                      </a:r>
                      <a:endParaRPr lang="ru-RU" sz="1200" b="1" dirty="0">
                        <a:effectLst/>
                        <a:latin typeface="+mn-lt"/>
                        <a:ea typeface="Times New Roman"/>
                        <a:cs typeface="Times New Roman"/>
                      </a:endParaRPr>
                    </a:p>
                  </a:txBody>
                  <a:tcPr marL="68580" marR="68580" marT="0" marB="0"/>
                </a:tc>
              </a:tr>
              <a:tr h="1013427">
                <a:tc>
                  <a:txBody>
                    <a:bodyPr/>
                    <a:lstStyle/>
                    <a:p>
                      <a:pPr>
                        <a:lnSpc>
                          <a:spcPct val="115000"/>
                        </a:lnSpc>
                        <a:spcAft>
                          <a:spcPts val="0"/>
                        </a:spcAft>
                      </a:pPr>
                      <a:r>
                        <a:rPr lang="ru-RU" sz="1400" dirty="0">
                          <a:effectLst/>
                        </a:rPr>
                        <a:t>1400</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dirty="0">
                          <a:effectLst/>
                        </a:rPr>
                        <a:t>Межбюджетные трансферты общего характера бюджетам субъектов Российской Федерации и муниципальных образований </a:t>
                      </a:r>
                      <a:endParaRPr lang="ru-RU" sz="1400" dirty="0">
                        <a:effectLst/>
                        <a:latin typeface="Times New Roman"/>
                        <a:ea typeface="Times New Roman"/>
                        <a:cs typeface="Times New Roman"/>
                      </a:endParaRPr>
                    </a:p>
                  </a:txBody>
                  <a:tcPr marL="68580" marR="68580" marT="0" marB="0"/>
                </a:tc>
                <a:tc>
                  <a:txBody>
                    <a:bodyPr/>
                    <a:lstStyle/>
                    <a:p>
                      <a:pPr marR="20955" algn="r">
                        <a:spcAft>
                          <a:spcPts val="0"/>
                        </a:spcAft>
                      </a:pPr>
                      <a:endParaRPr lang="ru-RU" sz="1200" b="1" dirty="0" smtClean="0">
                        <a:effectLst/>
                        <a:latin typeface="+mn-lt"/>
                        <a:ea typeface="Times New Roman"/>
                      </a:endParaRPr>
                    </a:p>
                    <a:p>
                      <a:pPr marR="20955" algn="r">
                        <a:spcAft>
                          <a:spcPts val="0"/>
                        </a:spcAft>
                      </a:pPr>
                      <a:r>
                        <a:rPr lang="ru-RU" sz="1200" b="1" dirty="0" smtClean="0">
                          <a:effectLst/>
                          <a:latin typeface="+mn-lt"/>
                          <a:ea typeface="Times New Roman"/>
                        </a:rPr>
                        <a:t>77454,1</a:t>
                      </a:r>
                      <a:endParaRPr lang="ru-RU" sz="1200" dirty="0">
                        <a:effectLst/>
                        <a:latin typeface="+mn-lt"/>
                        <a:ea typeface="Times New Roman"/>
                      </a:endParaRPr>
                    </a:p>
                  </a:txBody>
                  <a:tcPr marL="68580" marR="68580" marT="0" marB="0"/>
                </a:tc>
                <a:tc>
                  <a:txBody>
                    <a:bodyPr/>
                    <a:lstStyle/>
                    <a:p>
                      <a:pPr marR="20955" algn="r">
                        <a:spcAft>
                          <a:spcPts val="0"/>
                        </a:spcAft>
                      </a:pPr>
                      <a:endParaRPr lang="ru-RU" sz="1200" b="1" dirty="0" smtClean="0">
                        <a:effectLst/>
                        <a:latin typeface="+mn-lt"/>
                        <a:ea typeface="Times New Roman"/>
                      </a:endParaRPr>
                    </a:p>
                    <a:p>
                      <a:pPr marR="20955" algn="r">
                        <a:spcAft>
                          <a:spcPts val="0"/>
                        </a:spcAft>
                      </a:pPr>
                      <a:r>
                        <a:rPr lang="ru-RU" sz="1200" b="1" dirty="0" smtClean="0">
                          <a:effectLst/>
                          <a:latin typeface="+mn-lt"/>
                          <a:ea typeface="Times New Roman"/>
                        </a:rPr>
                        <a:t>73159,1</a:t>
                      </a:r>
                      <a:endParaRPr lang="ru-RU" sz="1200" dirty="0">
                        <a:effectLst/>
                        <a:latin typeface="+mn-lt"/>
                        <a:ea typeface="Times New Roman"/>
                      </a:endParaRPr>
                    </a:p>
                  </a:txBody>
                  <a:tcPr marL="68580" marR="68580" marT="0" marB="0"/>
                </a:tc>
                <a:tc>
                  <a:txBody>
                    <a:bodyPr/>
                    <a:lstStyle/>
                    <a:p>
                      <a:pPr algn="r">
                        <a:lnSpc>
                          <a:spcPct val="115000"/>
                        </a:lnSpc>
                        <a:spcAft>
                          <a:spcPts val="0"/>
                        </a:spcAft>
                      </a:pPr>
                      <a:endParaRPr lang="ru-RU" sz="1200" b="1" dirty="0" smtClean="0">
                        <a:effectLst/>
                        <a:latin typeface="+mn-lt"/>
                      </a:endParaRPr>
                    </a:p>
                    <a:p>
                      <a:pPr algn="r">
                        <a:lnSpc>
                          <a:spcPct val="115000"/>
                        </a:lnSpc>
                        <a:spcAft>
                          <a:spcPts val="0"/>
                        </a:spcAft>
                      </a:pPr>
                      <a:r>
                        <a:rPr lang="ru-RU" sz="1200" b="1" dirty="0" smtClean="0">
                          <a:effectLst/>
                          <a:latin typeface="+mn-lt"/>
                        </a:rPr>
                        <a:t>94,5</a:t>
                      </a:r>
                      <a:endParaRPr lang="ru-RU" sz="1200" b="1" dirty="0">
                        <a:effectLst/>
                        <a:latin typeface="+mn-lt"/>
                        <a:ea typeface="Times New Roman"/>
                        <a:cs typeface="Times New Roman"/>
                      </a:endParaRPr>
                    </a:p>
                  </a:txBody>
                  <a:tcPr marL="68580" marR="68580" marT="0" marB="0"/>
                </a:tc>
              </a:tr>
              <a:tr h="323293">
                <a:tc>
                  <a:txBody>
                    <a:bodyPr/>
                    <a:lstStyle/>
                    <a:p>
                      <a:pP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68580" marR="68580" marT="0" marB="0">
                    <a:solidFill>
                      <a:schemeClr val="accent4">
                        <a:lumMod val="20000"/>
                        <a:lumOff val="80000"/>
                      </a:schemeClr>
                    </a:solidFill>
                  </a:tcPr>
                </a:tc>
                <a:tc>
                  <a:txBody>
                    <a:bodyPr/>
                    <a:lstStyle/>
                    <a:p>
                      <a:pPr algn="just">
                        <a:lnSpc>
                          <a:spcPct val="115000"/>
                        </a:lnSpc>
                        <a:spcAft>
                          <a:spcPts val="0"/>
                        </a:spcAft>
                      </a:pPr>
                      <a:r>
                        <a:rPr lang="ru-RU" sz="1400" b="1" dirty="0">
                          <a:effectLst/>
                        </a:rPr>
                        <a:t>Всего расходов</a:t>
                      </a:r>
                      <a:endParaRPr lang="ru-RU" sz="1400" b="1" dirty="0">
                        <a:effectLst/>
                        <a:latin typeface="Times New Roman"/>
                        <a:ea typeface="Times New Roman"/>
                        <a:cs typeface="Times New Roman"/>
                      </a:endParaRPr>
                    </a:p>
                  </a:txBody>
                  <a:tcPr marL="68580" marR="68580" marT="0" marB="0"/>
                </a:tc>
                <a:tc>
                  <a:txBody>
                    <a:bodyPr/>
                    <a:lstStyle/>
                    <a:p>
                      <a:pPr marR="20955" algn="r">
                        <a:spcAft>
                          <a:spcPts val="0"/>
                        </a:spcAft>
                      </a:pPr>
                      <a:r>
                        <a:rPr lang="ru-RU" sz="1200" b="1" dirty="0">
                          <a:effectLst/>
                          <a:latin typeface="+mn-lt"/>
                          <a:ea typeface="Times New Roman"/>
                        </a:rPr>
                        <a:t>934895,9</a:t>
                      </a:r>
                      <a:endParaRPr lang="ru-RU" sz="1200" dirty="0">
                        <a:effectLst/>
                        <a:latin typeface="+mn-lt"/>
                        <a:ea typeface="Times New Roman"/>
                      </a:endParaRPr>
                    </a:p>
                  </a:txBody>
                  <a:tcPr marL="68580" marR="68580" marT="0" marB="0"/>
                </a:tc>
                <a:tc>
                  <a:txBody>
                    <a:bodyPr/>
                    <a:lstStyle/>
                    <a:p>
                      <a:pPr marR="20955" algn="r">
                        <a:spcAft>
                          <a:spcPts val="0"/>
                        </a:spcAft>
                      </a:pPr>
                      <a:r>
                        <a:rPr lang="ru-RU" sz="1200" b="1" dirty="0">
                          <a:effectLst/>
                          <a:latin typeface="+mn-lt"/>
                          <a:ea typeface="Times New Roman"/>
                        </a:rPr>
                        <a:t>925437,4</a:t>
                      </a:r>
                      <a:endParaRPr lang="ru-RU" sz="1200" dirty="0">
                        <a:effectLst/>
                        <a:latin typeface="+mn-lt"/>
                        <a:ea typeface="Times New Roman"/>
                      </a:endParaRPr>
                    </a:p>
                  </a:txBody>
                  <a:tcPr marL="68580" marR="68580" marT="0" marB="0"/>
                </a:tc>
                <a:tc>
                  <a:txBody>
                    <a:bodyPr/>
                    <a:lstStyle/>
                    <a:p>
                      <a:pPr algn="r">
                        <a:lnSpc>
                          <a:spcPct val="115000"/>
                        </a:lnSpc>
                        <a:spcAft>
                          <a:spcPts val="0"/>
                        </a:spcAft>
                      </a:pPr>
                      <a:r>
                        <a:rPr lang="ru-RU" sz="1200" b="1" dirty="0" smtClean="0">
                          <a:effectLst/>
                          <a:latin typeface="+mn-lt"/>
                        </a:rPr>
                        <a:t>99,0</a:t>
                      </a:r>
                      <a:endParaRPr lang="ru-RU" sz="1200" b="1" dirty="0">
                        <a:effectLst/>
                        <a:latin typeface="+mn-lt"/>
                        <a:ea typeface="Times New Roman"/>
                        <a:cs typeface="Times New Roman"/>
                      </a:endParaRPr>
                    </a:p>
                  </a:txBody>
                  <a:tcPr marL="68580" marR="68580" marT="0" marB="0"/>
                </a:tc>
              </a:tr>
            </a:tbl>
          </a:graphicData>
        </a:graphic>
      </p:graphicFrame>
      <p:sp>
        <p:nvSpPr>
          <p:cNvPr id="5" name="Прямоугольник 4"/>
          <p:cNvSpPr/>
          <p:nvPr/>
        </p:nvSpPr>
        <p:spPr>
          <a:xfrm>
            <a:off x="357896" y="148317"/>
            <a:ext cx="6446352" cy="1077218"/>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Исполнение бюджета муниципального района</a:t>
            </a:r>
          </a:p>
          <a:p>
            <a:pPr algn="ctr"/>
            <a:r>
              <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rPr>
              <a:t>за 2016 год по разделам классификации </a:t>
            </a:r>
            <a:r>
              <a:rPr lang="ru-RU" sz="3200" b="1" dirty="0" smtClean="0">
                <a:solidFill>
                  <a:schemeClr val="accent2">
                    <a:lumMod val="50000"/>
                  </a:schemeClr>
                </a:solidFill>
                <a:effectLst>
                  <a:outerShdw blurRad="38100" dist="38100" dir="2700000" algn="tl">
                    <a:srgbClr val="000000">
                      <a:alpha val="43137"/>
                    </a:srgbClr>
                  </a:outerShdw>
                </a:effectLst>
                <a:latin typeface="Victoriana" pitchFamily="2" charset="0"/>
              </a:rPr>
              <a:t>расходов</a:t>
            </a:r>
            <a:endParaRPr lang="ru-RU" sz="3200" b="1" dirty="0">
              <a:solidFill>
                <a:schemeClr val="accent2">
                  <a:lumMod val="50000"/>
                </a:schemeClr>
              </a:solidFill>
              <a:effectLst>
                <a:outerShdw blurRad="38100" dist="38100" dir="2700000" algn="tl">
                  <a:srgbClr val="000000">
                    <a:alpha val="43137"/>
                  </a:srgbClr>
                </a:outerShdw>
              </a:effectLst>
              <a:latin typeface="Victoriana" pitchFamily="2" charset="0"/>
            </a:endParaRPr>
          </a:p>
        </p:txBody>
      </p:sp>
      <p:pic>
        <p:nvPicPr>
          <p:cNvPr id="4" name="Рисунок 3" descr="https://im0-tub-ru.yandex.net/i?id=6dc271cf933341133aa8aa12211f71a2&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1734"/>
            <a:ext cx="2088232" cy="1301042"/>
          </a:xfrm>
          <a:prstGeom prst="rect">
            <a:avLst/>
          </a:prstGeom>
          <a:noFill/>
          <a:ln>
            <a:noFill/>
          </a:ln>
        </p:spPr>
      </p:pic>
    </p:spTree>
    <p:extLst>
      <p:ext uri="{BB962C8B-B14F-4D97-AF65-F5344CB8AC3E}">
        <p14:creationId xmlns:p14="http://schemas.microsoft.com/office/powerpoint/2010/main" val="115408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40823830"/>
              </p:ext>
            </p:extLst>
          </p:nvPr>
        </p:nvGraphicFramePr>
        <p:xfrm>
          <a:off x="683568" y="764704"/>
          <a:ext cx="7992888" cy="2736305"/>
        </p:xfrm>
        <a:graphic>
          <a:graphicData uri="http://schemas.openxmlformats.org/drawingml/2006/table">
            <a:tbl>
              <a:tblPr>
                <a:effectLst>
                  <a:innerShdw blurRad="114300">
                    <a:prstClr val="black"/>
                  </a:innerShdw>
                </a:effectLst>
                <a:tableStyleId>{5C22544A-7EE6-4342-B048-85BDC9FD1C3A}</a:tableStyleId>
              </a:tblPr>
              <a:tblGrid>
                <a:gridCol w="603989"/>
                <a:gridCol w="4985436"/>
                <a:gridCol w="1421894"/>
                <a:gridCol w="981569"/>
              </a:tblGrid>
              <a:tr h="434433">
                <a:tc>
                  <a:txBody>
                    <a:bodyPr/>
                    <a:lstStyle/>
                    <a:p>
                      <a:pPr algn="ctr">
                        <a:spcAft>
                          <a:spcPts val="0"/>
                        </a:spcAft>
                      </a:pPr>
                      <a:r>
                        <a:rPr lang="ru-RU" sz="1200" dirty="0">
                          <a:effectLst/>
                          <a:latin typeface="+mn-lt"/>
                        </a:rPr>
                        <a:t>Код</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latin typeface="+mn-lt"/>
                        </a:rPr>
                        <a:t>Наименование разделов и подразделов</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latin typeface="+mn-lt"/>
                        </a:rPr>
                        <a:t>Уточненный план на год</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effectLst/>
                          <a:latin typeface="+mn-lt"/>
                        </a:rPr>
                        <a:t>Исполнено</a:t>
                      </a:r>
                    </a:p>
                    <a:p>
                      <a:pPr algn="ctr">
                        <a:spcAft>
                          <a:spcPts val="0"/>
                        </a:spcAft>
                      </a:pPr>
                      <a:r>
                        <a:rPr lang="ru-RU" sz="1200" dirty="0">
                          <a:effectLst/>
                          <a:latin typeface="+mn-lt"/>
                        </a:rPr>
                        <a:t> </a:t>
                      </a:r>
                      <a:endParaRPr lang="ru-RU" sz="12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7783">
                <a:tc>
                  <a:txBody>
                    <a:bodyPr/>
                    <a:lstStyle/>
                    <a:p>
                      <a:pPr algn="ctr">
                        <a:spcAft>
                          <a:spcPts val="0"/>
                        </a:spcAft>
                      </a:pPr>
                      <a:r>
                        <a:rPr lang="ru-RU" sz="1200">
                          <a:effectLst/>
                          <a:latin typeface="+mn-lt"/>
                          <a:ea typeface="Times New Roman"/>
                        </a:rPr>
                        <a:t>0103</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dirty="0">
                          <a:effectLst/>
                          <a:latin typeface="+mn-lt"/>
                          <a:ea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200" dirty="0">
                          <a:effectLst/>
                          <a:latin typeface="+mn-lt"/>
                          <a:ea typeface="Times New Roman"/>
                        </a:rPr>
                        <a:t>2683,3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200">
                          <a:effectLst/>
                          <a:latin typeface="+mn-lt"/>
                          <a:ea typeface="Times New Roman"/>
                        </a:rPr>
                        <a:t>2423,2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27783">
                <a:tc>
                  <a:txBody>
                    <a:bodyPr/>
                    <a:lstStyle/>
                    <a:p>
                      <a:pPr algn="ctr">
                        <a:spcAft>
                          <a:spcPts val="0"/>
                        </a:spcAft>
                      </a:pPr>
                      <a:r>
                        <a:rPr lang="ru-RU" sz="1200">
                          <a:effectLst/>
                          <a:latin typeface="+mn-lt"/>
                          <a:ea typeface="Times New Roman"/>
                        </a:rPr>
                        <a:t>0104</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latin typeface="+mn-lt"/>
                          <a:ea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15406,4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15406,1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8523">
                <a:tc>
                  <a:txBody>
                    <a:bodyPr/>
                    <a:lstStyle/>
                    <a:p>
                      <a:pPr algn="ctr">
                        <a:spcAft>
                          <a:spcPts val="0"/>
                        </a:spcAft>
                      </a:pPr>
                      <a:r>
                        <a:rPr lang="ru-RU" sz="1200">
                          <a:effectLst/>
                          <a:latin typeface="+mn-lt"/>
                          <a:ea typeface="Times New Roman"/>
                        </a:rPr>
                        <a:t>0106</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a:effectLst/>
                          <a:latin typeface="+mn-lt"/>
                          <a:ea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8383,7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8334,8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9261">
                <a:tc>
                  <a:txBody>
                    <a:bodyPr/>
                    <a:lstStyle/>
                    <a:p>
                      <a:pPr algn="ctr">
                        <a:spcAft>
                          <a:spcPts val="0"/>
                        </a:spcAft>
                      </a:pPr>
                      <a:r>
                        <a:rPr lang="ru-RU" sz="1200">
                          <a:effectLst/>
                          <a:latin typeface="+mn-lt"/>
                          <a:ea typeface="Times New Roman"/>
                        </a:rPr>
                        <a:t>0107</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a:effectLst/>
                          <a:latin typeface="+mn-lt"/>
                          <a:ea typeface="Times New Roman"/>
                        </a:rPr>
                        <a:t>Обеспечение проведения выборов и референдумов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9261">
                <a:tc>
                  <a:txBody>
                    <a:bodyPr/>
                    <a:lstStyle/>
                    <a:p>
                      <a:pPr algn="ctr">
                        <a:spcAft>
                          <a:spcPts val="0"/>
                        </a:spcAft>
                      </a:pPr>
                      <a:r>
                        <a:rPr lang="ru-RU" sz="1200">
                          <a:effectLst/>
                          <a:latin typeface="+mn-lt"/>
                          <a:ea typeface="Times New Roman"/>
                        </a:rPr>
                        <a:t>0111</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a:effectLst/>
                          <a:latin typeface="+mn-lt"/>
                          <a:ea typeface="Times New Roman"/>
                        </a:rPr>
                        <a:t>Резервные фонды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345,6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dirty="0">
                          <a:effectLst/>
                          <a:latin typeface="+mn-lt"/>
                          <a:ea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r>
              <a:tr h="209261">
                <a:tc>
                  <a:txBody>
                    <a:bodyPr/>
                    <a:lstStyle/>
                    <a:p>
                      <a:pPr algn="ctr">
                        <a:spcAft>
                          <a:spcPts val="0"/>
                        </a:spcAft>
                      </a:pPr>
                      <a:r>
                        <a:rPr lang="ru-RU" sz="1200">
                          <a:effectLst/>
                          <a:latin typeface="+mn-lt"/>
                          <a:ea typeface="Times New Roman"/>
                        </a:rPr>
                        <a:t>0113</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latin typeface="+mn-lt"/>
                          <a:ea typeface="Times New Roman"/>
                        </a:rPr>
                        <a:t>Другие общегосударственные вопросы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13496,3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dirty="0">
                          <a:effectLst/>
                          <a:latin typeface="+mn-lt"/>
                          <a:ea typeface="Times New Roman"/>
                        </a:rPr>
                        <a:t>12259,4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8"/>
          <p:cNvSpPr>
            <a:spLocks noChangeArrowheads="1"/>
          </p:cNvSpPr>
          <p:nvPr/>
        </p:nvSpPr>
        <p:spPr bwMode="auto">
          <a:xfrm>
            <a:off x="2186971" y="188640"/>
            <a:ext cx="5913421" cy="400110"/>
          </a:xfrm>
          <a:prstGeom prst="rect">
            <a:avLst/>
          </a:prstGeom>
          <a:ln/>
          <a:scene3d>
            <a:camera prst="orthographicFront"/>
            <a:lightRig rig="threePt" dir="t"/>
          </a:scene3d>
          <a:sp3d>
            <a:bevelT prst="slope"/>
          </a:sp3d>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на общегосударственные вопросы</a:t>
            </a:r>
            <a:endParaRPr lang="ru-RU" sz="2000" b="1" dirty="0">
              <a:solidFill>
                <a:schemeClr val="tx2">
                  <a:lumMod val="50000"/>
                </a:schemeClr>
              </a:solidFill>
              <a:effectLst>
                <a:outerShdw blurRad="38100" dist="38100" dir="2700000" algn="tl">
                  <a:srgbClr val="C0C0C0"/>
                </a:outerShdw>
              </a:effectLst>
            </a:endParaRPr>
          </a:p>
        </p:txBody>
      </p:sp>
      <p:sp>
        <p:nvSpPr>
          <p:cNvPr id="7" name="Rectangle 8"/>
          <p:cNvSpPr>
            <a:spLocks noChangeArrowheads="1"/>
          </p:cNvSpPr>
          <p:nvPr/>
        </p:nvSpPr>
        <p:spPr bwMode="auto">
          <a:xfrm>
            <a:off x="1979712" y="3585210"/>
            <a:ext cx="5616624" cy="707886"/>
          </a:xfrm>
          <a:prstGeom prst="rect">
            <a:avLst/>
          </a:prstGeom>
          <a:ln/>
          <a:scene3d>
            <a:camera prst="orthographicFront"/>
            <a:lightRig rig="threePt" dir="t"/>
          </a:scene3d>
          <a:sp3d>
            <a:bevelT prst="slope"/>
          </a:sp3d>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по национальной безопасности </a:t>
            </a:r>
            <a:r>
              <a:rPr lang="ru-RU" sz="2000" b="1" dirty="0">
                <a:effectLst>
                  <a:outerShdw blurRad="38100" dist="38100" dir="2700000" algn="tl">
                    <a:srgbClr val="C0C0C0"/>
                  </a:outerShdw>
                </a:effectLst>
              </a:rPr>
              <a:t>и </a:t>
            </a:r>
            <a:endParaRPr lang="ru-RU" sz="2000" b="1" dirty="0" smtClean="0">
              <a:effectLst>
                <a:outerShdw blurRad="38100" dist="38100" dir="2700000" algn="tl">
                  <a:srgbClr val="C0C0C0"/>
                </a:outerShdw>
              </a:effectLst>
            </a:endParaRPr>
          </a:p>
          <a:p>
            <a:pPr algn="ctr">
              <a:defRPr/>
            </a:pPr>
            <a:r>
              <a:rPr lang="ru-RU" sz="2000" b="1" dirty="0" smtClean="0">
                <a:effectLst>
                  <a:outerShdw blurRad="38100" dist="38100" dir="2700000" algn="tl">
                    <a:srgbClr val="C0C0C0"/>
                  </a:outerShdw>
                </a:effectLst>
              </a:rPr>
              <a:t>правоохранительной деятельности</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64981824"/>
              </p:ext>
            </p:extLst>
          </p:nvPr>
        </p:nvGraphicFramePr>
        <p:xfrm>
          <a:off x="683568" y="4437112"/>
          <a:ext cx="8064896" cy="576064"/>
        </p:xfrm>
        <a:graphic>
          <a:graphicData uri="http://schemas.openxmlformats.org/drawingml/2006/table">
            <a:tbl>
              <a:tblPr>
                <a:effectLst>
                  <a:innerShdw blurRad="114300">
                    <a:prstClr val="black"/>
                  </a:innerShdw>
                </a:effectLst>
                <a:tableStyleId>{5C22544A-7EE6-4342-B048-85BDC9FD1C3A}</a:tableStyleId>
              </a:tblPr>
              <a:tblGrid>
                <a:gridCol w="603990"/>
                <a:gridCol w="4985437"/>
                <a:gridCol w="1421894"/>
                <a:gridCol w="1053575"/>
              </a:tblGrid>
              <a:tr h="576064">
                <a:tc>
                  <a:txBody>
                    <a:bodyPr/>
                    <a:lstStyle/>
                    <a:p>
                      <a:pPr algn="ctr">
                        <a:spcAft>
                          <a:spcPts val="0"/>
                        </a:spcAft>
                      </a:pPr>
                      <a:r>
                        <a:rPr lang="ru-RU" sz="1200" dirty="0">
                          <a:effectLst/>
                          <a:latin typeface="+mn-lt"/>
                          <a:ea typeface="Times New Roman"/>
                        </a:rPr>
                        <a:t>0309</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dirty="0">
                          <a:effectLst/>
                          <a:latin typeface="+mn-lt"/>
                          <a:ea typeface="Times New Roman"/>
                        </a:rPr>
                        <a:t>Защита населения и территории от последствий чрезвычайных ситуаций природного и техногенного характера, гражданская оборона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200">
                          <a:effectLst/>
                          <a:latin typeface="+mn-lt"/>
                          <a:ea typeface="Times New Roman"/>
                        </a:rPr>
                        <a:t>2117,9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200" dirty="0">
                          <a:effectLst/>
                          <a:latin typeface="+mn-lt"/>
                          <a:ea typeface="Times New Roman"/>
                        </a:rPr>
                        <a:t>2117,9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
        <p:nvSpPr>
          <p:cNvPr id="10" name="Rectangle 8"/>
          <p:cNvSpPr>
            <a:spLocks noChangeArrowheads="1"/>
          </p:cNvSpPr>
          <p:nvPr/>
        </p:nvSpPr>
        <p:spPr bwMode="auto">
          <a:xfrm>
            <a:off x="2195736" y="5229200"/>
            <a:ext cx="5184576" cy="400110"/>
          </a:xfrm>
          <a:prstGeom prst="rect">
            <a:avLst/>
          </a:prstGeom>
          <a:ln/>
          <a:scene3d>
            <a:camera prst="orthographicFront"/>
            <a:lightRig rig="threePt" dir="t"/>
          </a:scene3d>
          <a:sp3d>
            <a:bevelT prst="slope"/>
          </a:sp3d>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ru-RU" sz="2000" b="1" dirty="0" smtClean="0">
                <a:effectLst>
                  <a:outerShdw blurRad="38100" dist="38100" dir="2700000" algn="tl">
                    <a:srgbClr val="C0C0C0"/>
                  </a:outerShdw>
                </a:effectLst>
              </a:rPr>
              <a:t>Расходы в сфере национальной экономики </a:t>
            </a:r>
            <a:endParaRPr lang="ru-RU" sz="2000" b="1" dirty="0">
              <a:solidFill>
                <a:schemeClr val="tx2">
                  <a:lumMod val="50000"/>
                </a:schemeClr>
              </a:solidFill>
              <a:effectLst>
                <a:outerShdw blurRad="38100" dist="38100" dir="2700000" algn="tl">
                  <a:srgbClr val="C0C0C0"/>
                </a:outerShdw>
              </a:effectLst>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98960257"/>
              </p:ext>
            </p:extLst>
          </p:nvPr>
        </p:nvGraphicFramePr>
        <p:xfrm>
          <a:off x="539551" y="5733256"/>
          <a:ext cx="8208913" cy="864095"/>
        </p:xfrm>
        <a:graphic>
          <a:graphicData uri="http://schemas.openxmlformats.org/drawingml/2006/table">
            <a:tbl>
              <a:tblPr>
                <a:effectLst>
                  <a:innerShdw blurRad="114300">
                    <a:prstClr val="black"/>
                  </a:innerShdw>
                </a:effectLst>
                <a:tableStyleId>{5C22544A-7EE6-4342-B048-85BDC9FD1C3A}</a:tableStyleId>
              </a:tblPr>
              <a:tblGrid>
                <a:gridCol w="620314"/>
                <a:gridCol w="5120179"/>
                <a:gridCol w="1460324"/>
                <a:gridCol w="1008096"/>
              </a:tblGrid>
              <a:tr h="222272">
                <a:tc>
                  <a:txBody>
                    <a:bodyPr/>
                    <a:lstStyle/>
                    <a:p>
                      <a:pPr algn="ctr">
                        <a:spcAft>
                          <a:spcPts val="0"/>
                        </a:spcAft>
                      </a:pPr>
                      <a:r>
                        <a:rPr lang="ru-RU" sz="1200" dirty="0">
                          <a:effectLst/>
                          <a:latin typeface="+mn-lt"/>
                          <a:ea typeface="Times New Roman"/>
                        </a:rPr>
                        <a:t>0401</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a:effectLst/>
                          <a:latin typeface="+mn-lt"/>
                          <a:ea typeface="Times New Roman"/>
                        </a:rPr>
                        <a:t>Общеэкономические вопросы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200">
                          <a:effectLst/>
                          <a:latin typeface="+mn-lt"/>
                          <a:ea typeface="Times New Roman"/>
                        </a:rPr>
                        <a:t>249,6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200">
                          <a:effectLst/>
                          <a:latin typeface="+mn-lt"/>
                          <a:ea typeface="Times New Roman"/>
                        </a:rPr>
                        <a:t>246,1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3941">
                <a:tc>
                  <a:txBody>
                    <a:bodyPr/>
                    <a:lstStyle/>
                    <a:p>
                      <a:pPr algn="ctr">
                        <a:spcAft>
                          <a:spcPts val="0"/>
                        </a:spcAft>
                      </a:pPr>
                      <a:r>
                        <a:rPr lang="ru-RU" sz="1200">
                          <a:effectLst/>
                          <a:latin typeface="+mn-lt"/>
                          <a:ea typeface="Times New Roman"/>
                        </a:rPr>
                        <a:t>0405</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a:effectLst/>
                          <a:latin typeface="+mn-lt"/>
                          <a:ea typeface="Times New Roman"/>
                        </a:rPr>
                        <a:t>Сельское хозяйство и рыболовство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2086,9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2086,7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200">
                          <a:effectLst/>
                          <a:latin typeface="+mn-lt"/>
                          <a:ea typeface="Times New Roman"/>
                        </a:rPr>
                        <a:t>0408</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dirty="0">
                          <a:effectLst/>
                          <a:latin typeface="+mn-lt"/>
                          <a:ea typeface="Times New Roman"/>
                        </a:rPr>
                        <a:t>Транспорт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1743,6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1743,5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200">
                          <a:effectLst/>
                          <a:latin typeface="+mn-lt"/>
                          <a:ea typeface="Times New Roman"/>
                        </a:rPr>
                        <a:t>0412</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a:effectLst/>
                          <a:latin typeface="+mn-lt"/>
                          <a:ea typeface="Times New Roman"/>
                        </a:rPr>
                        <a:t>Другие вопросы в области национальной экономики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mn-lt"/>
                          <a:ea typeface="Times New Roman"/>
                        </a:rPr>
                        <a:t>501,2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dirty="0">
                          <a:effectLst/>
                          <a:latin typeface="+mn-lt"/>
                          <a:ea typeface="Times New Roman"/>
                        </a:rPr>
                        <a:t>480,8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562509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descr="https://im0-tub-ru.yandex.net/i?id=729a00119a3604d4d6442a907a8e687d&amp;n=33&amp;h=190&amp;w=29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3718" y="620688"/>
            <a:ext cx="3102138" cy="2232248"/>
          </a:xfrm>
          <a:prstGeom prst="rect">
            <a:avLst/>
          </a:prstGeom>
          <a:noFill/>
          <a:ln>
            <a:noFill/>
          </a:ln>
        </p:spPr>
      </p:pic>
      <p:sp>
        <p:nvSpPr>
          <p:cNvPr id="5" name="Скругленный прямоугольник 4"/>
          <p:cNvSpPr/>
          <p:nvPr/>
        </p:nvSpPr>
        <p:spPr>
          <a:xfrm>
            <a:off x="3491880" y="1916832"/>
            <a:ext cx="5256584" cy="43204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just">
              <a:defRPr/>
            </a:pPr>
            <a:r>
              <a:rPr lang="ru-RU" sz="1100" b="1" dirty="0" smtClean="0">
                <a:solidFill>
                  <a:schemeClr val="accent1">
                    <a:lumMod val="50000"/>
                  </a:schemeClr>
                </a:solidFill>
              </a:rPr>
              <a:t>Всего 46 учреждений образования:  1 - Управление образования;  27 </a:t>
            </a:r>
            <a:r>
              <a:rPr lang="ru-RU" sz="1100" b="1" dirty="0">
                <a:solidFill>
                  <a:schemeClr val="accent1">
                    <a:lumMod val="50000"/>
                  </a:schemeClr>
                </a:solidFill>
              </a:rPr>
              <a:t>– казенных </a:t>
            </a:r>
            <a:r>
              <a:rPr lang="ru-RU" sz="1100" b="1" dirty="0" smtClean="0">
                <a:solidFill>
                  <a:schemeClr val="accent1">
                    <a:lumMod val="50000"/>
                  </a:schemeClr>
                </a:solidFill>
              </a:rPr>
              <a:t>(на </a:t>
            </a:r>
            <a:r>
              <a:rPr lang="ru-RU" sz="1100" b="1" dirty="0">
                <a:solidFill>
                  <a:schemeClr val="accent1">
                    <a:lumMod val="50000"/>
                  </a:schemeClr>
                </a:solidFill>
              </a:rPr>
              <a:t>сметном </a:t>
            </a:r>
            <a:r>
              <a:rPr lang="ru-RU" sz="1100" b="1" dirty="0" smtClean="0">
                <a:solidFill>
                  <a:schemeClr val="accent1">
                    <a:lumMod val="50000"/>
                  </a:schemeClr>
                </a:solidFill>
              </a:rPr>
              <a:t>финансировании) и 18 – бюджетных (получают субсидию) </a:t>
            </a:r>
            <a:endParaRPr lang="ru-RU" sz="1100" b="1" dirty="0">
              <a:solidFill>
                <a:schemeClr val="accent1">
                  <a:lumMod val="50000"/>
                </a:schemeClr>
              </a:solidFill>
            </a:endParaRPr>
          </a:p>
        </p:txBody>
      </p:sp>
      <p:sp>
        <p:nvSpPr>
          <p:cNvPr id="7" name="Овал 6"/>
          <p:cNvSpPr/>
          <p:nvPr/>
        </p:nvSpPr>
        <p:spPr>
          <a:xfrm>
            <a:off x="173718" y="4005064"/>
            <a:ext cx="3338030" cy="792088"/>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Общее </a:t>
            </a:r>
            <a:r>
              <a:rPr lang="ru-RU" sz="1300" dirty="0" smtClean="0">
                <a:solidFill>
                  <a:schemeClr val="tx2">
                    <a:lumMod val="50000"/>
                  </a:schemeClr>
                </a:solidFill>
              </a:rPr>
              <a:t>образование</a:t>
            </a:r>
          </a:p>
          <a:p>
            <a:pPr algn="ctr" fontAlgn="ctr">
              <a:defRPr/>
            </a:pPr>
            <a:r>
              <a:rPr lang="ru-RU" sz="1300" dirty="0" smtClean="0">
                <a:solidFill>
                  <a:schemeClr val="tx2">
                    <a:lumMod val="50000"/>
                  </a:schemeClr>
                </a:solidFill>
                <a:effectLst>
                  <a:outerShdw blurRad="38100" dist="38100" dir="2700000" algn="tl">
                    <a:srgbClr val="000000">
                      <a:alpha val="43137"/>
                    </a:srgbClr>
                  </a:outerShdw>
                </a:effectLst>
              </a:rPr>
              <a:t>386 720,2 </a:t>
            </a:r>
            <a:r>
              <a:rPr lang="ru-RU" sz="1300" dirty="0" smtClean="0">
                <a:solidFill>
                  <a:schemeClr val="tx2">
                    <a:lumMod val="50000"/>
                  </a:schemeClr>
                </a:solidFill>
              </a:rPr>
              <a:t>тыс. руб. </a:t>
            </a:r>
            <a:endParaRPr lang="ru-RU" sz="1300" dirty="0">
              <a:solidFill>
                <a:schemeClr val="tx2">
                  <a:lumMod val="50000"/>
                </a:schemeClr>
              </a:solidFill>
            </a:endParaRPr>
          </a:p>
        </p:txBody>
      </p:sp>
      <p:sp>
        <p:nvSpPr>
          <p:cNvPr id="8" name="Овал 7"/>
          <p:cNvSpPr/>
          <p:nvPr/>
        </p:nvSpPr>
        <p:spPr>
          <a:xfrm>
            <a:off x="173718" y="5013176"/>
            <a:ext cx="3294612" cy="792088"/>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Молодежная политика и оздоровление </a:t>
            </a:r>
            <a:r>
              <a:rPr lang="ru-RU" sz="1300" dirty="0" smtClean="0">
                <a:solidFill>
                  <a:schemeClr val="tx2">
                    <a:lumMod val="50000"/>
                  </a:schemeClr>
                </a:solidFill>
              </a:rPr>
              <a:t>детей</a:t>
            </a:r>
          </a:p>
          <a:p>
            <a:pPr algn="ctr" fontAlgn="ctr">
              <a:defRPr/>
            </a:pPr>
            <a:r>
              <a:rPr lang="ru-RU" sz="1300" dirty="0" smtClean="0">
                <a:solidFill>
                  <a:schemeClr val="tx2">
                    <a:lumMod val="50000"/>
                  </a:schemeClr>
                </a:solidFill>
                <a:effectLst>
                  <a:outerShdw blurRad="38100" dist="38100" dir="2700000" algn="tl">
                    <a:srgbClr val="000000">
                      <a:alpha val="43137"/>
                    </a:srgbClr>
                  </a:outerShdw>
                </a:effectLst>
              </a:rPr>
              <a:t>1 062,5 </a:t>
            </a:r>
            <a:r>
              <a:rPr lang="ru-RU" sz="1300" dirty="0" smtClean="0">
                <a:solidFill>
                  <a:schemeClr val="tx2">
                    <a:lumMod val="50000"/>
                  </a:schemeClr>
                </a:solidFill>
              </a:rPr>
              <a:t>тыс</a:t>
            </a:r>
            <a:r>
              <a:rPr lang="ru-RU" sz="1300" dirty="0">
                <a:solidFill>
                  <a:schemeClr val="tx2">
                    <a:lumMod val="50000"/>
                  </a:schemeClr>
                </a:solidFill>
              </a:rPr>
              <a:t>. руб. </a:t>
            </a:r>
          </a:p>
        </p:txBody>
      </p:sp>
      <p:sp>
        <p:nvSpPr>
          <p:cNvPr id="9" name="Овал 8"/>
          <p:cNvSpPr/>
          <p:nvPr/>
        </p:nvSpPr>
        <p:spPr>
          <a:xfrm>
            <a:off x="164261" y="2924943"/>
            <a:ext cx="3399627" cy="864097"/>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r>
              <a:rPr lang="ru-RU" sz="1300" dirty="0">
                <a:solidFill>
                  <a:schemeClr val="tx2">
                    <a:lumMod val="50000"/>
                  </a:schemeClr>
                </a:solidFill>
              </a:rPr>
              <a:t>Дошкольное </a:t>
            </a:r>
            <a:r>
              <a:rPr lang="ru-RU" sz="1300" dirty="0" smtClean="0">
                <a:solidFill>
                  <a:schemeClr val="tx2">
                    <a:lumMod val="50000"/>
                  </a:schemeClr>
                </a:solidFill>
              </a:rPr>
              <a:t>образование</a:t>
            </a:r>
          </a:p>
          <a:p>
            <a:pPr algn="ctr">
              <a:defRPr/>
            </a:pPr>
            <a:r>
              <a:rPr lang="ru-RU" sz="1300" dirty="0" smtClean="0">
                <a:solidFill>
                  <a:schemeClr val="tx2">
                    <a:lumMod val="50000"/>
                  </a:schemeClr>
                </a:solidFill>
                <a:effectLst>
                  <a:outerShdw blurRad="38100" dist="38100" dir="2700000" algn="tl">
                    <a:srgbClr val="000000">
                      <a:alpha val="43137"/>
                    </a:srgbClr>
                  </a:outerShdw>
                </a:effectLst>
              </a:rPr>
              <a:t>108 297,3 </a:t>
            </a:r>
            <a:r>
              <a:rPr lang="ru-RU" sz="1300" dirty="0" smtClean="0">
                <a:solidFill>
                  <a:schemeClr val="tx2">
                    <a:lumMod val="50000"/>
                  </a:schemeClr>
                </a:solidFill>
              </a:rPr>
              <a:t>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5" name="Нашивка 14"/>
          <p:cNvSpPr/>
          <p:nvPr/>
        </p:nvSpPr>
        <p:spPr>
          <a:xfrm>
            <a:off x="3635896" y="3159249"/>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900" dirty="0">
              <a:solidFill>
                <a:schemeClr val="tx1"/>
              </a:solidFill>
            </a:endParaRPr>
          </a:p>
        </p:txBody>
      </p:sp>
      <p:sp>
        <p:nvSpPr>
          <p:cNvPr id="16" name="Нашивка 15"/>
          <p:cNvSpPr/>
          <p:nvPr/>
        </p:nvSpPr>
        <p:spPr>
          <a:xfrm>
            <a:off x="3655764" y="4221088"/>
            <a:ext cx="484188" cy="485775"/>
          </a:xfrm>
          <a:prstGeom prst="chevron">
            <a:avLst/>
          </a:prstGeom>
          <a:solidFill>
            <a:schemeClr val="accent4">
              <a:lumMod val="20000"/>
              <a:lumOff val="8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900" dirty="0">
              <a:solidFill>
                <a:schemeClr val="tx1"/>
              </a:solidFill>
            </a:endParaRPr>
          </a:p>
        </p:txBody>
      </p:sp>
      <p:sp>
        <p:nvSpPr>
          <p:cNvPr id="19" name="Овал 18"/>
          <p:cNvSpPr/>
          <p:nvPr/>
        </p:nvSpPr>
        <p:spPr>
          <a:xfrm>
            <a:off x="269276" y="5949280"/>
            <a:ext cx="3294612" cy="792088"/>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a:t>
            </a:r>
            <a:r>
              <a:rPr lang="ru-RU" sz="1300" dirty="0" smtClean="0">
                <a:solidFill>
                  <a:schemeClr val="tx2">
                    <a:lumMod val="50000"/>
                  </a:schemeClr>
                </a:solidFill>
              </a:rPr>
              <a:t>образования</a:t>
            </a:r>
          </a:p>
          <a:p>
            <a:pPr algn="ctr" fontAlgn="ctr">
              <a:defRPr/>
            </a:pPr>
            <a:r>
              <a:rPr lang="ru-RU" sz="1300" dirty="0" smtClean="0">
                <a:solidFill>
                  <a:schemeClr val="tx2">
                    <a:lumMod val="50000"/>
                  </a:schemeClr>
                </a:solidFill>
                <a:effectLst>
                  <a:outerShdw blurRad="38100" dist="38100" dir="2700000" algn="tl">
                    <a:srgbClr val="000000">
                      <a:alpha val="43137"/>
                    </a:srgbClr>
                  </a:outerShdw>
                </a:effectLst>
              </a:rPr>
              <a:t>11 505,5</a:t>
            </a:r>
            <a:r>
              <a:rPr lang="ru-RU" sz="1300" dirty="0" smtClean="0">
                <a:solidFill>
                  <a:schemeClr val="tx2">
                    <a:lumMod val="50000"/>
                  </a:schemeClr>
                </a:solidFill>
              </a:rPr>
              <a:t> тыс</a:t>
            </a:r>
            <a:r>
              <a:rPr lang="ru-RU" sz="1300" dirty="0">
                <a:solidFill>
                  <a:schemeClr val="tx2">
                    <a:lumMod val="50000"/>
                  </a:schemeClr>
                </a:solidFill>
              </a:rPr>
              <a:t>. руб. </a:t>
            </a:r>
          </a:p>
        </p:txBody>
      </p:sp>
      <p:sp>
        <p:nvSpPr>
          <p:cNvPr id="21" name="Нашивка 20"/>
          <p:cNvSpPr/>
          <p:nvPr/>
        </p:nvSpPr>
        <p:spPr>
          <a:xfrm>
            <a:off x="3635896" y="5229200"/>
            <a:ext cx="484188" cy="485775"/>
          </a:xfrm>
          <a:prstGeom prst="chevron">
            <a:avLst/>
          </a:prstGeom>
          <a:solidFill>
            <a:schemeClr val="accent4">
              <a:lumMod val="20000"/>
              <a:lumOff val="8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900" dirty="0">
              <a:solidFill>
                <a:schemeClr val="tx1"/>
              </a:solidFill>
            </a:endParaRPr>
          </a:p>
        </p:txBody>
      </p:sp>
      <p:sp>
        <p:nvSpPr>
          <p:cNvPr id="22" name="Нашивка 21"/>
          <p:cNvSpPr/>
          <p:nvPr/>
        </p:nvSpPr>
        <p:spPr>
          <a:xfrm>
            <a:off x="3635896" y="6111577"/>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900" dirty="0">
              <a:solidFill>
                <a:schemeClr val="tx1"/>
              </a:solidFill>
            </a:endParaRPr>
          </a:p>
        </p:txBody>
      </p:sp>
      <p:sp>
        <p:nvSpPr>
          <p:cNvPr id="24" name="Заголовок 1"/>
          <p:cNvSpPr txBox="1">
            <a:spLocks/>
          </p:cNvSpPr>
          <p:nvPr/>
        </p:nvSpPr>
        <p:spPr>
          <a:xfrm>
            <a:off x="1642130" y="116632"/>
            <a:ext cx="5954206" cy="504056"/>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в сфере образования</a:t>
            </a:r>
          </a:p>
        </p:txBody>
      </p:sp>
      <p:graphicFrame>
        <p:nvGraphicFramePr>
          <p:cNvPr id="26" name="Таблица 25"/>
          <p:cNvGraphicFramePr>
            <a:graphicFrameLocks noGrp="1"/>
          </p:cNvGraphicFramePr>
          <p:nvPr>
            <p:extLst>
              <p:ext uri="{D42A27DB-BD31-4B8C-83A1-F6EECF244321}">
                <p14:modId xmlns:p14="http://schemas.microsoft.com/office/powerpoint/2010/main" val="1100505009"/>
              </p:ext>
            </p:extLst>
          </p:nvPr>
        </p:nvGraphicFramePr>
        <p:xfrm>
          <a:off x="3275857" y="764704"/>
          <a:ext cx="5688632" cy="1094420"/>
        </p:xfrm>
        <a:graphic>
          <a:graphicData uri="http://schemas.openxmlformats.org/drawingml/2006/table">
            <a:tbl>
              <a:tblPr>
                <a:effectLst>
                  <a:innerShdw blurRad="114300">
                    <a:prstClr val="black"/>
                  </a:innerShdw>
                </a:effectLst>
                <a:tableStyleId>{5C22544A-7EE6-4342-B048-85BDC9FD1C3A}</a:tableStyleId>
              </a:tblPr>
              <a:tblGrid>
                <a:gridCol w="620314"/>
                <a:gridCol w="3196110"/>
                <a:gridCol w="936104"/>
                <a:gridCol w="936104"/>
              </a:tblGrid>
              <a:tr h="218884">
                <a:tc>
                  <a:txBody>
                    <a:bodyPr/>
                    <a:lstStyle/>
                    <a:p>
                      <a:pPr algn="ctr">
                        <a:spcAft>
                          <a:spcPts val="0"/>
                        </a:spcAft>
                      </a:pPr>
                      <a:r>
                        <a:rPr lang="ru-RU" sz="1150" b="1" u="sng" dirty="0">
                          <a:effectLst/>
                          <a:latin typeface="Times New Roman"/>
                          <a:ea typeface="Times New Roman"/>
                        </a:rPr>
                        <a:t>0700</a:t>
                      </a:r>
                      <a:endParaRPr lang="ru-RU" sz="1200" u="sng"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Times New Roman"/>
                          <a:ea typeface="Times New Roman"/>
                        </a:rPr>
                        <a:t>Образование </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a:effectLst/>
                          <a:latin typeface="Times New Roman"/>
                          <a:ea typeface="Times New Roman"/>
                        </a:rPr>
                        <a:t>508179,7</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a:effectLst/>
                          <a:latin typeface="Times New Roman"/>
                          <a:ea typeface="Times New Roman"/>
                        </a:rPr>
                        <a:t>507585,5</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8884">
                <a:tc>
                  <a:txBody>
                    <a:bodyPr/>
                    <a:lstStyle/>
                    <a:p>
                      <a:pPr algn="ctr">
                        <a:spcAft>
                          <a:spcPts val="0"/>
                        </a:spcAft>
                      </a:pPr>
                      <a:r>
                        <a:rPr lang="ru-RU" sz="1150">
                          <a:effectLst/>
                          <a:latin typeface="Times New Roman"/>
                          <a:ea typeface="Times New Roman"/>
                        </a:rPr>
                        <a:t>0701</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Times New Roman"/>
                          <a:ea typeface="Times New Roman"/>
                        </a:rPr>
                        <a:t>Дошкольное образование</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108297,6</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108297,3</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8884">
                <a:tc>
                  <a:txBody>
                    <a:bodyPr/>
                    <a:lstStyle/>
                    <a:p>
                      <a:pPr algn="ctr">
                        <a:spcAft>
                          <a:spcPts val="0"/>
                        </a:spcAft>
                      </a:pPr>
                      <a:r>
                        <a:rPr lang="ru-RU" sz="1150">
                          <a:effectLst/>
                          <a:latin typeface="Times New Roman"/>
                          <a:ea typeface="Times New Roman"/>
                        </a:rPr>
                        <a:t>0702</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Times New Roman"/>
                          <a:ea typeface="Times New Roman"/>
                        </a:rPr>
                        <a:t>Общее образование</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387314</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386720,2</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8884">
                <a:tc>
                  <a:txBody>
                    <a:bodyPr/>
                    <a:lstStyle/>
                    <a:p>
                      <a:pPr algn="ctr">
                        <a:spcAft>
                          <a:spcPts val="0"/>
                        </a:spcAft>
                      </a:pPr>
                      <a:r>
                        <a:rPr lang="ru-RU" sz="1150">
                          <a:effectLst/>
                          <a:latin typeface="Times New Roman"/>
                          <a:ea typeface="Times New Roman"/>
                        </a:rPr>
                        <a:t>0707</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Times New Roman"/>
                          <a:ea typeface="Times New Roman"/>
                        </a:rPr>
                        <a:t>Молодежная политика и оздоровление детей</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1062,5</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1062,5</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8884">
                <a:tc>
                  <a:txBody>
                    <a:bodyPr/>
                    <a:lstStyle/>
                    <a:p>
                      <a:pPr algn="ctr">
                        <a:spcAft>
                          <a:spcPts val="0"/>
                        </a:spcAft>
                      </a:pPr>
                      <a:r>
                        <a:rPr lang="ru-RU" sz="1150" dirty="0">
                          <a:effectLst/>
                          <a:latin typeface="Times New Roman"/>
                          <a:ea typeface="Times New Roman"/>
                        </a:rPr>
                        <a:t>0709</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Другие вопросы в области образования</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11505,6</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a:effectLst/>
                          <a:latin typeface="Times New Roman"/>
                          <a:ea typeface="Times New Roman"/>
                        </a:rPr>
                        <a:t>11505,5</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18" name="Скругленный прямоугольник 17"/>
          <p:cNvSpPr/>
          <p:nvPr/>
        </p:nvSpPr>
        <p:spPr>
          <a:xfrm>
            <a:off x="4283968" y="2492896"/>
            <a:ext cx="4572032" cy="1296144"/>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dirty="0">
              <a:solidFill>
                <a:srgbClr val="FFFFFF"/>
              </a:solidFill>
            </a:endParaRPr>
          </a:p>
          <a:p>
            <a:pPr algn="ctr">
              <a:defRPr/>
            </a:pPr>
            <a:endParaRPr lang="ru-RU" sz="900" dirty="0" smtClean="0">
              <a:solidFill>
                <a:srgbClr val="FF0000"/>
              </a:solidFill>
            </a:endParaRPr>
          </a:p>
          <a:p>
            <a:pPr algn="ctr">
              <a:defRPr/>
            </a:pPr>
            <a:endParaRPr lang="ru-RU" sz="900" dirty="0" smtClean="0">
              <a:solidFill>
                <a:schemeClr val="tx2">
                  <a:lumMod val="50000"/>
                </a:schemeClr>
              </a:solidFill>
            </a:endParaRPr>
          </a:p>
          <a:p>
            <a:pPr algn="ctr">
              <a:defRPr/>
            </a:pPr>
            <a:endParaRPr lang="ru-RU" sz="900" dirty="0" smtClean="0">
              <a:solidFill>
                <a:schemeClr val="tx2">
                  <a:lumMod val="50000"/>
                </a:schemeClr>
              </a:solidFill>
            </a:endParaRPr>
          </a:p>
          <a:p>
            <a:pPr algn="ctr">
              <a:defRPr/>
            </a:pPr>
            <a:r>
              <a:rPr lang="ru-RU" sz="900" b="1" dirty="0" smtClean="0">
                <a:solidFill>
                  <a:schemeClr val="tx2">
                    <a:lumMod val="50000"/>
                  </a:schemeClr>
                </a:solidFill>
              </a:rPr>
              <a:t>Всего 12 муниципальных </a:t>
            </a:r>
            <a:r>
              <a:rPr lang="ru-RU" sz="900" b="1" dirty="0">
                <a:solidFill>
                  <a:schemeClr val="tx2">
                    <a:lumMod val="50000"/>
                  </a:schemeClr>
                </a:solidFill>
              </a:rPr>
              <a:t>детских садов</a:t>
            </a:r>
            <a:r>
              <a:rPr lang="ru-RU" sz="900" dirty="0">
                <a:solidFill>
                  <a:schemeClr val="tx2">
                    <a:lumMod val="50000"/>
                  </a:schemeClr>
                </a:solidFill>
              </a:rPr>
              <a:t> </a:t>
            </a:r>
            <a:r>
              <a:rPr lang="ru-RU" sz="900" dirty="0" smtClean="0">
                <a:solidFill>
                  <a:schemeClr val="tx2">
                    <a:lumMod val="50000"/>
                  </a:schemeClr>
                </a:solidFill>
              </a:rPr>
              <a:t> (</a:t>
            </a:r>
            <a:r>
              <a:rPr lang="ru-RU" sz="900" dirty="0">
                <a:solidFill>
                  <a:schemeClr val="tx2">
                    <a:lumMod val="50000"/>
                  </a:schemeClr>
                </a:solidFill>
              </a:rPr>
              <a:t>ДОУ</a:t>
            </a:r>
            <a:r>
              <a:rPr lang="ru-RU" sz="900" dirty="0" smtClean="0">
                <a:solidFill>
                  <a:schemeClr val="tx2">
                    <a:lumMod val="50000"/>
                  </a:schemeClr>
                </a:solidFill>
              </a:rPr>
              <a:t>)</a:t>
            </a:r>
          </a:p>
          <a:p>
            <a:pPr algn="ctr">
              <a:defRPr/>
            </a:pPr>
            <a:r>
              <a:rPr lang="ru-RU" sz="900" dirty="0" smtClean="0">
                <a:solidFill>
                  <a:schemeClr val="tx2">
                    <a:lumMod val="50000"/>
                  </a:schemeClr>
                </a:solidFill>
              </a:rPr>
              <a:t>( в 2016 году введена еще одна новая сеть ДОУ  на 00 мест в ст. Сторожевой)</a:t>
            </a:r>
          </a:p>
          <a:p>
            <a:pPr algn="just">
              <a:defRPr/>
            </a:pPr>
            <a:r>
              <a:rPr lang="ru-RU" sz="900" b="1" dirty="0" smtClean="0">
                <a:solidFill>
                  <a:schemeClr val="tx2">
                    <a:lumMod val="50000"/>
                  </a:schemeClr>
                </a:solidFill>
              </a:rPr>
              <a:t>Обеспеченность</a:t>
            </a:r>
            <a:r>
              <a:rPr lang="ru-RU" sz="900" dirty="0" smtClean="0">
                <a:solidFill>
                  <a:schemeClr val="tx2">
                    <a:lumMod val="50000"/>
                  </a:schemeClr>
                </a:solidFill>
              </a:rPr>
              <a:t> </a:t>
            </a:r>
            <a:r>
              <a:rPr lang="ru-RU" sz="900" b="1" dirty="0" smtClean="0">
                <a:solidFill>
                  <a:schemeClr val="tx2">
                    <a:lumMod val="50000"/>
                  </a:schemeClr>
                </a:solidFill>
              </a:rPr>
              <a:t>ДОУ по району </a:t>
            </a:r>
            <a:r>
              <a:rPr lang="ru-RU" sz="900" dirty="0" smtClean="0">
                <a:solidFill>
                  <a:schemeClr val="tx2">
                    <a:lumMod val="50000"/>
                  </a:schemeClr>
                </a:solidFill>
              </a:rPr>
              <a:t> (мест </a:t>
            </a:r>
            <a:r>
              <a:rPr lang="ru-RU" sz="900" dirty="0">
                <a:solidFill>
                  <a:schemeClr val="tx2">
                    <a:lumMod val="50000"/>
                  </a:schemeClr>
                </a:solidFill>
              </a:rPr>
              <a:t>на 1000 детей в возрасте 1-6 </a:t>
            </a:r>
            <a:r>
              <a:rPr lang="ru-RU" sz="900" dirty="0" smtClean="0">
                <a:solidFill>
                  <a:schemeClr val="tx2">
                    <a:lumMod val="50000"/>
                  </a:schemeClr>
                </a:solidFill>
              </a:rPr>
              <a:t>лет)  </a:t>
            </a:r>
            <a:r>
              <a:rPr lang="ru-RU" sz="900" dirty="0">
                <a:solidFill>
                  <a:schemeClr val="tx2">
                    <a:lumMod val="50000"/>
                  </a:schemeClr>
                </a:solidFill>
              </a:rPr>
              <a:t>- </a:t>
            </a:r>
            <a:r>
              <a:rPr lang="ru-RU" sz="900" dirty="0" smtClean="0">
                <a:solidFill>
                  <a:schemeClr val="tx2">
                    <a:lumMod val="50000"/>
                  </a:schemeClr>
                </a:solidFill>
              </a:rPr>
              <a:t>536 </a:t>
            </a:r>
            <a:r>
              <a:rPr lang="ru-RU" sz="900" dirty="0" smtClean="0">
                <a:solidFill>
                  <a:srgbClr val="FF0000"/>
                </a:solidFill>
              </a:rPr>
              <a:t> </a:t>
            </a:r>
            <a:endParaRPr lang="ru-RU" sz="900" dirty="0">
              <a:solidFill>
                <a:srgbClr val="FF0000"/>
              </a:solidFill>
            </a:endParaRPr>
          </a:p>
          <a:p>
            <a:pPr>
              <a:defRPr/>
            </a:pPr>
            <a:r>
              <a:rPr lang="ru-RU" sz="900" b="1" dirty="0" smtClean="0">
                <a:solidFill>
                  <a:schemeClr val="tx2">
                    <a:lumMod val="50000"/>
                  </a:schemeClr>
                </a:solidFill>
              </a:rPr>
              <a:t>        Содержание за счет:</a:t>
            </a:r>
          </a:p>
          <a:p>
            <a:pPr algn="just">
              <a:defRPr/>
            </a:pPr>
            <a:r>
              <a:rPr lang="ru-RU" sz="900" dirty="0" smtClean="0">
                <a:solidFill>
                  <a:schemeClr val="tx2">
                    <a:lumMod val="50000"/>
                  </a:schemeClr>
                </a:solidFill>
              </a:rPr>
              <a:t>        * субвенции  - 80068,8 </a:t>
            </a:r>
            <a:r>
              <a:rPr lang="ru-RU" sz="900" dirty="0">
                <a:solidFill>
                  <a:schemeClr val="tx2">
                    <a:lumMod val="50000"/>
                  </a:schemeClr>
                </a:solidFill>
              </a:rPr>
              <a:t>тыс. руб. </a:t>
            </a:r>
            <a:r>
              <a:rPr lang="ru-RU" sz="900" dirty="0" smtClean="0">
                <a:solidFill>
                  <a:schemeClr val="tx2">
                    <a:lumMod val="50000"/>
                  </a:schemeClr>
                </a:solidFill>
              </a:rPr>
              <a:t>(оплата труда работникам ДОУ, </a:t>
            </a:r>
            <a:r>
              <a:rPr lang="ru-RU" sz="900" dirty="0">
                <a:solidFill>
                  <a:schemeClr val="tx2">
                    <a:lumMod val="50000"/>
                  </a:schemeClr>
                </a:solidFill>
              </a:rPr>
              <a:t>льготных коммунальных услуг </a:t>
            </a:r>
            <a:r>
              <a:rPr lang="ru-RU" sz="900" dirty="0" smtClean="0">
                <a:solidFill>
                  <a:schemeClr val="tx2">
                    <a:lumMod val="50000"/>
                  </a:schemeClr>
                </a:solidFill>
              </a:rPr>
              <a:t>пед. работникам</a:t>
            </a:r>
            <a:r>
              <a:rPr lang="ru-RU" sz="900" dirty="0">
                <a:solidFill>
                  <a:schemeClr val="tx2">
                    <a:lumMod val="50000"/>
                  </a:schemeClr>
                </a:solidFill>
              </a:rPr>
              <a:t>, учебные расходы</a:t>
            </a:r>
            <a:r>
              <a:rPr lang="ru-RU" sz="900" dirty="0" smtClean="0">
                <a:solidFill>
                  <a:schemeClr val="tx2">
                    <a:lumMod val="50000"/>
                  </a:schemeClr>
                </a:solidFill>
              </a:rPr>
              <a:t>);</a:t>
            </a:r>
            <a:endParaRPr lang="ru-RU" sz="900" dirty="0">
              <a:solidFill>
                <a:schemeClr val="tx2">
                  <a:lumMod val="50000"/>
                </a:schemeClr>
              </a:solidFill>
            </a:endParaRPr>
          </a:p>
          <a:p>
            <a:pPr algn="just">
              <a:defRPr/>
            </a:pPr>
            <a:r>
              <a:rPr lang="ru-RU" sz="900" dirty="0" smtClean="0">
                <a:solidFill>
                  <a:schemeClr val="tx2">
                    <a:lumMod val="50000"/>
                  </a:schemeClr>
                </a:solidFill>
              </a:rPr>
              <a:t>        * местного </a:t>
            </a:r>
            <a:r>
              <a:rPr lang="ru-RU" sz="900" dirty="0">
                <a:solidFill>
                  <a:schemeClr val="tx2">
                    <a:lumMod val="50000"/>
                  </a:schemeClr>
                </a:solidFill>
              </a:rPr>
              <a:t>бюджета </a:t>
            </a:r>
            <a:r>
              <a:rPr lang="ru-RU" sz="900" dirty="0" smtClean="0">
                <a:solidFill>
                  <a:schemeClr val="tx2">
                    <a:lumMod val="50000"/>
                  </a:schemeClr>
                </a:solidFill>
              </a:rPr>
              <a:t>– 28228,5</a:t>
            </a:r>
            <a:r>
              <a:rPr lang="ru-RU" sz="900" dirty="0" smtClean="0">
                <a:solidFill>
                  <a:srgbClr val="FF0000"/>
                </a:solidFill>
              </a:rPr>
              <a:t> </a:t>
            </a:r>
            <a:r>
              <a:rPr lang="ru-RU" sz="900" dirty="0" smtClean="0">
                <a:solidFill>
                  <a:schemeClr val="tx2">
                    <a:lumMod val="50000"/>
                  </a:schemeClr>
                </a:solidFill>
              </a:rPr>
              <a:t> </a:t>
            </a:r>
            <a:r>
              <a:rPr lang="ru-RU" sz="900" dirty="0">
                <a:solidFill>
                  <a:schemeClr val="tx2">
                    <a:lumMod val="50000"/>
                  </a:schemeClr>
                </a:solidFill>
              </a:rPr>
              <a:t>тыс</a:t>
            </a:r>
            <a:r>
              <a:rPr lang="ru-RU" sz="900" dirty="0" smtClean="0">
                <a:solidFill>
                  <a:schemeClr val="tx2">
                    <a:lumMod val="50000"/>
                  </a:schemeClr>
                </a:solidFill>
              </a:rPr>
              <a:t>. руб</a:t>
            </a:r>
            <a:r>
              <a:rPr lang="ru-RU" sz="900" dirty="0">
                <a:solidFill>
                  <a:schemeClr val="tx2">
                    <a:lumMod val="50000"/>
                  </a:schemeClr>
                </a:solidFill>
              </a:rPr>
              <a:t>. </a:t>
            </a:r>
            <a:r>
              <a:rPr lang="ru-RU" sz="900" dirty="0" smtClean="0">
                <a:solidFill>
                  <a:schemeClr val="tx2">
                    <a:lumMod val="50000"/>
                  </a:schemeClr>
                </a:solidFill>
              </a:rPr>
              <a:t>(на питание детей </a:t>
            </a:r>
            <a:r>
              <a:rPr lang="ru-RU" sz="900" dirty="0">
                <a:solidFill>
                  <a:schemeClr val="tx2">
                    <a:lumMod val="50000"/>
                  </a:schemeClr>
                </a:solidFill>
              </a:rPr>
              <a:t>в </a:t>
            </a:r>
            <a:r>
              <a:rPr lang="ru-RU" sz="900" dirty="0" smtClean="0">
                <a:solidFill>
                  <a:schemeClr val="tx2">
                    <a:lumMod val="50000"/>
                  </a:schemeClr>
                </a:solidFill>
              </a:rPr>
              <a:t>ДОУ, содержание помещений (</a:t>
            </a:r>
            <a:r>
              <a:rPr lang="ru-RU" sz="900" dirty="0">
                <a:solidFill>
                  <a:schemeClr val="tx2">
                    <a:lumMod val="50000"/>
                  </a:schemeClr>
                </a:solidFill>
              </a:rPr>
              <a:t>теплоснабжение, электро, вода, газ)</a:t>
            </a:r>
            <a:r>
              <a:rPr lang="ru-RU" sz="900" dirty="0" smtClean="0">
                <a:solidFill>
                  <a:schemeClr val="tx2">
                    <a:lumMod val="50000"/>
                  </a:schemeClr>
                </a:solidFill>
              </a:rPr>
              <a:t>, </a:t>
            </a:r>
            <a:r>
              <a:rPr lang="ru-RU" sz="900" dirty="0">
                <a:solidFill>
                  <a:schemeClr val="tx2">
                    <a:lumMod val="50000"/>
                  </a:schemeClr>
                </a:solidFill>
              </a:rPr>
              <a:t>текущий </a:t>
            </a:r>
            <a:r>
              <a:rPr lang="ru-RU" sz="900" dirty="0" smtClean="0">
                <a:solidFill>
                  <a:schemeClr val="tx2">
                    <a:lumMod val="50000"/>
                  </a:schemeClr>
                </a:solidFill>
              </a:rPr>
              <a:t>ремонт и др. расходы, в том числе  - </a:t>
            </a:r>
            <a:r>
              <a:rPr lang="ru-RU" sz="900" dirty="0">
                <a:solidFill>
                  <a:schemeClr val="tx2">
                    <a:lumMod val="50000"/>
                  </a:schemeClr>
                </a:solidFill>
              </a:rPr>
              <a:t>электронный детский сад</a:t>
            </a:r>
            <a:r>
              <a:rPr lang="ru-RU" sz="900" dirty="0" smtClean="0">
                <a:solidFill>
                  <a:schemeClr val="tx2">
                    <a:lumMod val="50000"/>
                  </a:schemeClr>
                </a:solidFill>
              </a:rPr>
              <a:t>)</a:t>
            </a:r>
          </a:p>
          <a:p>
            <a:pPr algn="ctr">
              <a:defRPr/>
            </a:pPr>
            <a:endParaRPr lang="ru-RU" sz="900" dirty="0" smtClean="0">
              <a:solidFill>
                <a:schemeClr val="tx2">
                  <a:lumMod val="50000"/>
                </a:schemeClr>
              </a:solidFill>
            </a:endParaRPr>
          </a:p>
          <a:p>
            <a:pPr algn="ctr">
              <a:defRPr/>
            </a:pPr>
            <a:endParaRPr lang="ru-RU" sz="900" dirty="0" smtClean="0">
              <a:solidFill>
                <a:schemeClr val="tx2">
                  <a:lumMod val="50000"/>
                </a:schemeClr>
              </a:solidFill>
            </a:endParaRPr>
          </a:p>
          <a:p>
            <a:pPr algn="ctr">
              <a:defRPr/>
            </a:pPr>
            <a:endParaRPr lang="ru-RU" sz="900" dirty="0">
              <a:solidFill>
                <a:schemeClr val="tx2">
                  <a:lumMod val="50000"/>
                </a:schemeClr>
              </a:solidFill>
            </a:endParaRPr>
          </a:p>
          <a:p>
            <a:pPr algn="ctr">
              <a:defRPr/>
            </a:pPr>
            <a:endParaRPr lang="ru-RU" sz="900" dirty="0">
              <a:solidFill>
                <a:schemeClr val="tx2">
                  <a:lumMod val="50000"/>
                </a:schemeClr>
              </a:solidFill>
            </a:endParaRPr>
          </a:p>
        </p:txBody>
      </p:sp>
      <p:sp>
        <p:nvSpPr>
          <p:cNvPr id="23" name="Скругленный прямоугольник 22"/>
          <p:cNvSpPr/>
          <p:nvPr/>
        </p:nvSpPr>
        <p:spPr>
          <a:xfrm>
            <a:off x="4246663" y="4005064"/>
            <a:ext cx="4646642" cy="1008112"/>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900" b="1" dirty="0" smtClean="0">
                <a:solidFill>
                  <a:schemeClr val="tx2">
                    <a:lumMod val="50000"/>
                  </a:schemeClr>
                </a:solidFill>
              </a:rPr>
              <a:t>           Всего  33 учреждения  </a:t>
            </a:r>
            <a:r>
              <a:rPr lang="ru-RU" sz="900" dirty="0" smtClean="0">
                <a:solidFill>
                  <a:schemeClr val="tx2">
                    <a:lumMod val="50000"/>
                  </a:schemeClr>
                </a:solidFill>
              </a:rPr>
              <a:t>(26 - школ,  2 - спортивные школы,</a:t>
            </a:r>
            <a:r>
              <a:rPr lang="ru-RU" sz="900" dirty="0">
                <a:solidFill>
                  <a:schemeClr val="tx2">
                    <a:lumMod val="50000"/>
                  </a:schemeClr>
                </a:solidFill>
              </a:rPr>
              <a:t> </a:t>
            </a:r>
            <a:r>
              <a:rPr lang="ru-RU" sz="900" dirty="0" smtClean="0">
                <a:solidFill>
                  <a:schemeClr val="tx2">
                    <a:lumMod val="50000"/>
                  </a:schemeClr>
                </a:solidFill>
              </a:rPr>
              <a:t>4 </a:t>
            </a:r>
            <a:r>
              <a:rPr lang="ru-RU" sz="900" dirty="0">
                <a:solidFill>
                  <a:schemeClr val="tx2">
                    <a:lumMod val="50000"/>
                  </a:schemeClr>
                </a:solidFill>
              </a:rPr>
              <a:t>– школ </a:t>
            </a:r>
            <a:r>
              <a:rPr lang="ru-RU" sz="900" dirty="0" smtClean="0">
                <a:solidFill>
                  <a:schemeClr val="tx2">
                    <a:lumMod val="50000"/>
                  </a:schemeClr>
                </a:solidFill>
              </a:rPr>
              <a:t> </a:t>
            </a:r>
          </a:p>
          <a:p>
            <a:pPr algn="just">
              <a:defRPr/>
            </a:pPr>
            <a:r>
              <a:rPr lang="ru-RU" sz="900" dirty="0">
                <a:solidFill>
                  <a:schemeClr val="tx2">
                    <a:lumMod val="50000"/>
                  </a:schemeClr>
                </a:solidFill>
              </a:rPr>
              <a:t> </a:t>
            </a:r>
            <a:r>
              <a:rPr lang="ru-RU" sz="900" dirty="0" smtClean="0">
                <a:solidFill>
                  <a:schemeClr val="tx2">
                    <a:lumMod val="50000"/>
                  </a:schemeClr>
                </a:solidFill>
              </a:rPr>
              <a:t>                                                         искусств , 1 - Дом творчества).    </a:t>
            </a:r>
          </a:p>
          <a:p>
            <a:pPr algn="just">
              <a:defRPr/>
            </a:pPr>
            <a:r>
              <a:rPr lang="ru-RU" sz="900" dirty="0" smtClean="0">
                <a:solidFill>
                  <a:schemeClr val="tx2">
                    <a:lumMod val="50000"/>
                  </a:schemeClr>
                </a:solidFill>
              </a:rPr>
              <a:t> </a:t>
            </a:r>
            <a:r>
              <a:rPr lang="ru-RU" sz="900" b="1" dirty="0" smtClean="0">
                <a:solidFill>
                  <a:schemeClr val="tx2">
                    <a:lumMod val="50000"/>
                  </a:schemeClr>
                </a:solidFill>
              </a:rPr>
              <a:t>Содержание </a:t>
            </a:r>
            <a:r>
              <a:rPr lang="ru-RU" sz="900" b="1" dirty="0">
                <a:solidFill>
                  <a:schemeClr val="tx2">
                    <a:lumMod val="50000"/>
                  </a:schemeClr>
                </a:solidFill>
              </a:rPr>
              <a:t>за счет:</a:t>
            </a:r>
          </a:p>
          <a:p>
            <a:pPr algn="just">
              <a:defRPr/>
            </a:pPr>
            <a:r>
              <a:rPr lang="ru-RU" sz="900" dirty="0">
                <a:solidFill>
                  <a:schemeClr val="tx2">
                    <a:lumMod val="50000"/>
                  </a:schemeClr>
                </a:solidFill>
              </a:rPr>
              <a:t>    </a:t>
            </a:r>
            <a:r>
              <a:rPr lang="ru-RU" sz="900" dirty="0" smtClean="0">
                <a:solidFill>
                  <a:schemeClr val="tx2">
                    <a:lumMod val="50000"/>
                  </a:schemeClr>
                </a:solidFill>
              </a:rPr>
              <a:t>  * субвенции – 280459,3 тыс. руб</a:t>
            </a:r>
            <a:r>
              <a:rPr lang="ru-RU" sz="900" dirty="0">
                <a:solidFill>
                  <a:schemeClr val="tx2">
                    <a:lumMod val="50000"/>
                  </a:schemeClr>
                </a:solidFill>
              </a:rPr>
              <a:t>. </a:t>
            </a:r>
            <a:r>
              <a:rPr lang="ru-RU" sz="900" dirty="0" smtClean="0">
                <a:solidFill>
                  <a:schemeClr val="tx2">
                    <a:lumMod val="50000"/>
                  </a:schemeClr>
                </a:solidFill>
              </a:rPr>
              <a:t>(на </a:t>
            </a:r>
            <a:r>
              <a:rPr lang="ru-RU" sz="900" dirty="0">
                <a:solidFill>
                  <a:schemeClr val="tx2">
                    <a:lumMod val="50000"/>
                  </a:schemeClr>
                </a:solidFill>
              </a:rPr>
              <a:t>оплату труда, </a:t>
            </a:r>
            <a:r>
              <a:rPr lang="ru-RU" sz="900" dirty="0" smtClean="0">
                <a:solidFill>
                  <a:schemeClr val="tx2">
                    <a:lumMod val="50000"/>
                  </a:schemeClr>
                </a:solidFill>
              </a:rPr>
              <a:t>льготных </a:t>
            </a:r>
            <a:r>
              <a:rPr lang="ru-RU" sz="900" dirty="0">
                <a:solidFill>
                  <a:schemeClr val="tx2">
                    <a:lumMod val="50000"/>
                  </a:schemeClr>
                </a:solidFill>
              </a:rPr>
              <a:t>коммунальных услуг </a:t>
            </a:r>
            <a:r>
              <a:rPr lang="ru-RU" sz="900" dirty="0" smtClean="0">
                <a:solidFill>
                  <a:schemeClr val="tx2">
                    <a:lumMod val="50000"/>
                  </a:schemeClr>
                </a:solidFill>
              </a:rPr>
              <a:t>педагогическим работникам</a:t>
            </a:r>
            <a:r>
              <a:rPr lang="ru-RU" sz="900" dirty="0">
                <a:solidFill>
                  <a:schemeClr val="tx2">
                    <a:lumMod val="50000"/>
                  </a:schemeClr>
                </a:solidFill>
              </a:rPr>
              <a:t>, учебные расходы, </a:t>
            </a:r>
            <a:r>
              <a:rPr lang="ru-RU" sz="900" dirty="0" smtClean="0">
                <a:solidFill>
                  <a:schemeClr val="tx2">
                    <a:lumMod val="50000"/>
                  </a:schemeClr>
                </a:solidFill>
              </a:rPr>
              <a:t>выплата лучшим </a:t>
            </a:r>
            <a:r>
              <a:rPr lang="ru-RU" sz="900" dirty="0">
                <a:solidFill>
                  <a:schemeClr val="tx2">
                    <a:lumMod val="50000"/>
                  </a:schemeClr>
                </a:solidFill>
              </a:rPr>
              <a:t>учителям</a:t>
            </a:r>
            <a:r>
              <a:rPr lang="ru-RU" sz="900" dirty="0" smtClean="0">
                <a:solidFill>
                  <a:schemeClr val="tx2">
                    <a:lumMod val="50000"/>
                  </a:schemeClr>
                </a:solidFill>
              </a:rPr>
              <a:t>);</a:t>
            </a:r>
            <a:endParaRPr lang="ru-RU" sz="900" dirty="0">
              <a:solidFill>
                <a:schemeClr val="tx2">
                  <a:lumMod val="50000"/>
                </a:schemeClr>
              </a:solidFill>
            </a:endParaRPr>
          </a:p>
          <a:p>
            <a:pPr algn="just">
              <a:defRPr/>
            </a:pPr>
            <a:r>
              <a:rPr lang="ru-RU" sz="900" dirty="0" smtClean="0">
                <a:solidFill>
                  <a:schemeClr val="tx2">
                    <a:lumMod val="50000"/>
                  </a:schemeClr>
                </a:solidFill>
              </a:rPr>
              <a:t>      * местного </a:t>
            </a:r>
            <a:r>
              <a:rPr lang="ru-RU" sz="900" dirty="0">
                <a:solidFill>
                  <a:schemeClr val="tx2">
                    <a:lumMod val="50000"/>
                  </a:schemeClr>
                </a:solidFill>
              </a:rPr>
              <a:t>бюджета </a:t>
            </a:r>
            <a:r>
              <a:rPr lang="ru-RU" sz="900" dirty="0" smtClean="0">
                <a:solidFill>
                  <a:schemeClr val="tx2">
                    <a:lumMod val="50000"/>
                  </a:schemeClr>
                </a:solidFill>
              </a:rPr>
              <a:t>– 106260,9</a:t>
            </a:r>
            <a:r>
              <a:rPr lang="ru-RU" sz="900" dirty="0" smtClean="0">
                <a:solidFill>
                  <a:srgbClr val="FF0000"/>
                </a:solidFill>
              </a:rPr>
              <a:t> </a:t>
            </a:r>
            <a:r>
              <a:rPr lang="ru-RU" sz="900" dirty="0" smtClean="0">
                <a:solidFill>
                  <a:schemeClr val="tx2">
                    <a:lumMod val="50000"/>
                  </a:schemeClr>
                </a:solidFill>
              </a:rPr>
              <a:t>тыс. руб</a:t>
            </a:r>
            <a:r>
              <a:rPr lang="ru-RU" sz="900" dirty="0">
                <a:solidFill>
                  <a:schemeClr val="tx2">
                    <a:lumMod val="50000"/>
                  </a:schemeClr>
                </a:solidFill>
              </a:rPr>
              <a:t>. (содержание </a:t>
            </a:r>
            <a:r>
              <a:rPr lang="ru-RU" sz="900" dirty="0" smtClean="0">
                <a:solidFill>
                  <a:schemeClr val="tx2">
                    <a:lumMod val="50000"/>
                  </a:schemeClr>
                </a:solidFill>
              </a:rPr>
              <a:t>помещений, оплату </a:t>
            </a:r>
            <a:r>
              <a:rPr lang="ru-RU" sz="900" dirty="0">
                <a:solidFill>
                  <a:schemeClr val="tx2">
                    <a:lumMod val="50000"/>
                  </a:schemeClr>
                </a:solidFill>
              </a:rPr>
              <a:t>коммунальных </a:t>
            </a:r>
            <a:r>
              <a:rPr lang="ru-RU" sz="900" dirty="0" smtClean="0">
                <a:solidFill>
                  <a:schemeClr val="tx2">
                    <a:lumMod val="50000"/>
                  </a:schemeClr>
                </a:solidFill>
              </a:rPr>
              <a:t>услуг (тепло, </a:t>
            </a:r>
            <a:r>
              <a:rPr lang="ru-RU" sz="900" dirty="0">
                <a:solidFill>
                  <a:schemeClr val="tx2">
                    <a:lumMod val="50000"/>
                  </a:schemeClr>
                </a:solidFill>
              </a:rPr>
              <a:t>электро, вода, газ)</a:t>
            </a:r>
            <a:r>
              <a:rPr lang="ru-RU" sz="900" dirty="0" smtClean="0">
                <a:solidFill>
                  <a:schemeClr val="tx2">
                    <a:lumMod val="50000"/>
                  </a:schemeClr>
                </a:solidFill>
              </a:rPr>
              <a:t>, текущий </a:t>
            </a:r>
            <a:r>
              <a:rPr lang="ru-RU" sz="900" dirty="0">
                <a:solidFill>
                  <a:schemeClr val="tx2">
                    <a:lumMod val="50000"/>
                  </a:schemeClr>
                </a:solidFill>
              </a:rPr>
              <a:t>ремонт и др.расходы)</a:t>
            </a:r>
          </a:p>
        </p:txBody>
      </p:sp>
      <p:sp>
        <p:nvSpPr>
          <p:cNvPr id="25" name="Скругленный прямоугольник 24"/>
          <p:cNvSpPr/>
          <p:nvPr/>
        </p:nvSpPr>
        <p:spPr>
          <a:xfrm>
            <a:off x="4283968" y="5229200"/>
            <a:ext cx="4633664" cy="482352"/>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a:solidFill>
                  <a:schemeClr val="tx2">
                    <a:lumMod val="50000"/>
                  </a:schemeClr>
                </a:solidFill>
              </a:rPr>
              <a:t>На площадках дневного пребывания на базе общеобразовательных  учреждений и учреждений дополнительного образования  было охвачено </a:t>
            </a:r>
            <a:r>
              <a:rPr lang="ru-RU" sz="900" dirty="0" smtClean="0">
                <a:solidFill>
                  <a:schemeClr val="tx2">
                    <a:lumMod val="50000"/>
                  </a:schemeClr>
                </a:solidFill>
              </a:rPr>
              <a:t>досуговыми</a:t>
            </a:r>
          </a:p>
          <a:p>
            <a:pPr algn="ctr">
              <a:defRPr/>
            </a:pPr>
            <a:r>
              <a:rPr lang="ru-RU" sz="900" dirty="0" smtClean="0">
                <a:solidFill>
                  <a:schemeClr val="tx2">
                    <a:lumMod val="50000"/>
                  </a:schemeClr>
                </a:solidFill>
              </a:rPr>
              <a:t> </a:t>
            </a:r>
            <a:r>
              <a:rPr lang="ru-RU" sz="900" dirty="0">
                <a:solidFill>
                  <a:schemeClr val="tx2">
                    <a:lumMod val="50000"/>
                  </a:schemeClr>
                </a:solidFill>
              </a:rPr>
              <a:t>мероприятиями  </a:t>
            </a:r>
            <a:r>
              <a:rPr lang="ru-RU" sz="900" dirty="0" smtClean="0">
                <a:solidFill>
                  <a:schemeClr val="tx1"/>
                </a:solidFill>
              </a:rPr>
              <a:t>1800 </a:t>
            </a:r>
            <a:r>
              <a:rPr lang="ru-RU" sz="900" dirty="0" smtClean="0">
                <a:solidFill>
                  <a:srgbClr val="FF0000"/>
                </a:solidFill>
              </a:rPr>
              <a:t>  </a:t>
            </a:r>
            <a:r>
              <a:rPr lang="ru-RU" sz="900" dirty="0" smtClean="0">
                <a:solidFill>
                  <a:schemeClr val="tx2">
                    <a:lumMod val="50000"/>
                  </a:schemeClr>
                </a:solidFill>
              </a:rPr>
              <a:t>учащихся</a:t>
            </a:r>
            <a:endParaRPr lang="ru-RU" sz="900" dirty="0">
              <a:solidFill>
                <a:schemeClr val="tx2">
                  <a:lumMod val="50000"/>
                </a:schemeClr>
              </a:solidFill>
            </a:endParaRPr>
          </a:p>
        </p:txBody>
      </p:sp>
      <p:sp>
        <p:nvSpPr>
          <p:cNvPr id="28" name="Скругленный прямоугольник 27"/>
          <p:cNvSpPr/>
          <p:nvPr/>
        </p:nvSpPr>
        <p:spPr>
          <a:xfrm>
            <a:off x="4283968" y="5877272"/>
            <a:ext cx="4646642" cy="864096"/>
          </a:xfrm>
          <a:prstGeom prst="roundRect">
            <a:avLst/>
          </a:prstGeom>
          <a:solidFill>
            <a:schemeClr val="accent4">
              <a:lumMod val="20000"/>
              <a:lumOff val="80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900" dirty="0">
                <a:solidFill>
                  <a:schemeClr val="tx2">
                    <a:lumMod val="50000"/>
                  </a:schemeClr>
                </a:solidFill>
              </a:rPr>
              <a:t> </a:t>
            </a:r>
            <a:r>
              <a:rPr lang="ru-RU" sz="900" dirty="0" smtClean="0">
                <a:solidFill>
                  <a:schemeClr val="tx2">
                    <a:lumMod val="50000"/>
                  </a:schemeClr>
                </a:solidFill>
              </a:rPr>
              <a:t>  </a:t>
            </a:r>
          </a:p>
          <a:p>
            <a:pPr algn="just">
              <a:defRPr/>
            </a:pPr>
            <a:r>
              <a:rPr lang="ru-RU" sz="900" b="1" dirty="0" smtClean="0">
                <a:solidFill>
                  <a:schemeClr val="tx2">
                    <a:lumMod val="50000"/>
                  </a:schemeClr>
                </a:solidFill>
              </a:rPr>
              <a:t>               </a:t>
            </a:r>
          </a:p>
          <a:p>
            <a:pPr algn="just">
              <a:defRPr/>
            </a:pPr>
            <a:r>
              <a:rPr lang="ru-RU" sz="900" dirty="0" smtClean="0">
                <a:solidFill>
                  <a:schemeClr val="tx2">
                    <a:lumMod val="50000"/>
                  </a:schemeClr>
                </a:solidFill>
              </a:rPr>
              <a:t>(1 учреждение) Управление образования:</a:t>
            </a:r>
          </a:p>
          <a:p>
            <a:pPr marL="171450" indent="-171450" algn="just">
              <a:buFont typeface="Arial" charset="0"/>
              <a:buChar char="•"/>
              <a:defRPr/>
            </a:pPr>
            <a:r>
              <a:rPr lang="ru-RU" sz="900" dirty="0" smtClean="0">
                <a:solidFill>
                  <a:schemeClr val="tx2">
                    <a:lumMod val="50000"/>
                  </a:schemeClr>
                </a:solidFill>
              </a:rPr>
              <a:t>За </a:t>
            </a:r>
            <a:r>
              <a:rPr lang="ru-RU" sz="900" dirty="0">
                <a:solidFill>
                  <a:schemeClr val="tx2">
                    <a:lumMod val="50000"/>
                  </a:schemeClr>
                </a:solidFill>
              </a:rPr>
              <a:t>счет местного бюджета </a:t>
            </a:r>
            <a:r>
              <a:rPr lang="ru-RU" sz="900" dirty="0" smtClean="0">
                <a:solidFill>
                  <a:schemeClr val="tx2">
                    <a:lumMod val="50000"/>
                  </a:schemeClr>
                </a:solidFill>
              </a:rPr>
              <a:t>-8700,7</a:t>
            </a:r>
            <a:r>
              <a:rPr lang="ru-RU" sz="900" dirty="0" smtClean="0">
                <a:solidFill>
                  <a:srgbClr val="FF0000"/>
                </a:solidFill>
              </a:rPr>
              <a:t> </a:t>
            </a:r>
            <a:r>
              <a:rPr lang="ru-RU" sz="900" dirty="0">
                <a:solidFill>
                  <a:schemeClr val="tx2">
                    <a:lumMod val="50000"/>
                  </a:schemeClr>
                </a:solidFill>
              </a:rPr>
              <a:t>тыс</a:t>
            </a:r>
            <a:r>
              <a:rPr lang="ru-RU" sz="900" dirty="0" smtClean="0">
                <a:solidFill>
                  <a:schemeClr val="tx2">
                    <a:lumMod val="50000"/>
                  </a:schemeClr>
                </a:solidFill>
              </a:rPr>
              <a:t>. руб</a:t>
            </a:r>
            <a:r>
              <a:rPr lang="ru-RU" sz="900" dirty="0">
                <a:solidFill>
                  <a:schemeClr val="tx2">
                    <a:lumMod val="50000"/>
                  </a:schemeClr>
                </a:solidFill>
              </a:rPr>
              <a:t>. </a:t>
            </a:r>
            <a:r>
              <a:rPr lang="ru-RU" sz="900" dirty="0" smtClean="0">
                <a:solidFill>
                  <a:schemeClr val="tx2">
                    <a:lumMod val="50000"/>
                  </a:schemeClr>
                </a:solidFill>
              </a:rPr>
              <a:t>(содержание аппарата</a:t>
            </a:r>
          </a:p>
          <a:p>
            <a:pPr algn="just">
              <a:defRPr/>
            </a:pPr>
            <a:r>
              <a:rPr lang="ru-RU" sz="900" dirty="0" smtClean="0">
                <a:solidFill>
                  <a:schemeClr val="tx2">
                    <a:lumMod val="50000"/>
                  </a:schemeClr>
                </a:solidFill>
              </a:rPr>
              <a:t>управления</a:t>
            </a:r>
            <a:r>
              <a:rPr lang="ru-RU" sz="900" dirty="0">
                <a:solidFill>
                  <a:schemeClr val="tx2">
                    <a:lumMod val="50000"/>
                  </a:schemeClr>
                </a:solidFill>
              </a:rPr>
              <a:t>, учебно-методического кабинета, централизованной </a:t>
            </a:r>
            <a:r>
              <a:rPr lang="ru-RU" sz="900" dirty="0" smtClean="0">
                <a:solidFill>
                  <a:schemeClr val="tx2">
                    <a:lumMod val="50000"/>
                  </a:schemeClr>
                </a:solidFill>
              </a:rPr>
              <a:t>бухгалтерии и расходы по реализации муниципальной программы «Одаренные </a:t>
            </a:r>
            <a:r>
              <a:rPr lang="ru-RU" sz="900" dirty="0">
                <a:solidFill>
                  <a:schemeClr val="tx2">
                    <a:lumMod val="50000"/>
                  </a:schemeClr>
                </a:solidFill>
              </a:rPr>
              <a:t>дети</a:t>
            </a:r>
            <a:r>
              <a:rPr lang="ru-RU" sz="900" dirty="0" smtClean="0">
                <a:solidFill>
                  <a:schemeClr val="tx2">
                    <a:lumMod val="50000"/>
                  </a:schemeClr>
                </a:solidFill>
              </a:rPr>
              <a:t>»;</a:t>
            </a:r>
          </a:p>
          <a:p>
            <a:pPr marL="171450" indent="-171450" algn="just">
              <a:buFont typeface="Arial" charset="0"/>
              <a:buChar char="•"/>
              <a:defRPr/>
            </a:pPr>
            <a:r>
              <a:rPr lang="ru-RU" sz="900" dirty="0" smtClean="0">
                <a:solidFill>
                  <a:schemeClr val="tx2">
                    <a:lumMod val="50000"/>
                  </a:schemeClr>
                </a:solidFill>
              </a:rPr>
              <a:t>За </a:t>
            </a:r>
            <a:r>
              <a:rPr lang="ru-RU" sz="900" dirty="0">
                <a:solidFill>
                  <a:schemeClr val="tx2">
                    <a:lumMod val="50000"/>
                  </a:schemeClr>
                </a:solidFill>
              </a:rPr>
              <a:t>счет субвенции </a:t>
            </a:r>
            <a:r>
              <a:rPr lang="ru-RU" sz="900" dirty="0" smtClean="0">
                <a:solidFill>
                  <a:schemeClr val="tx2">
                    <a:lumMod val="50000"/>
                  </a:schemeClr>
                </a:solidFill>
              </a:rPr>
              <a:t>–2804,9 </a:t>
            </a:r>
            <a:r>
              <a:rPr lang="ru-RU" sz="900" dirty="0">
                <a:solidFill>
                  <a:schemeClr val="tx2">
                    <a:lumMod val="50000"/>
                  </a:schemeClr>
                </a:solidFill>
              </a:rPr>
              <a:t>тыс. руб. (расходы на  горячее </a:t>
            </a:r>
            <a:r>
              <a:rPr lang="ru-RU" sz="900" dirty="0" smtClean="0">
                <a:solidFill>
                  <a:schemeClr val="tx2">
                    <a:lumMod val="50000"/>
                  </a:schemeClr>
                </a:solidFill>
              </a:rPr>
              <a:t>питание</a:t>
            </a:r>
          </a:p>
          <a:p>
            <a:pPr algn="just">
              <a:defRPr/>
            </a:pPr>
            <a:r>
              <a:rPr lang="ru-RU" sz="900" dirty="0" smtClean="0">
                <a:solidFill>
                  <a:schemeClr val="tx2">
                    <a:lumMod val="50000"/>
                  </a:schemeClr>
                </a:solidFill>
              </a:rPr>
              <a:t>школьников</a:t>
            </a:r>
            <a:r>
              <a:rPr lang="ru-RU" sz="900" dirty="0">
                <a:solidFill>
                  <a:schemeClr val="tx2">
                    <a:lumMod val="50000"/>
                  </a:schemeClr>
                </a:solidFill>
              </a:rPr>
              <a:t>, содержание опеки и попечительства);</a:t>
            </a:r>
          </a:p>
          <a:p>
            <a:pPr marL="171450" indent="-171450" algn="just">
              <a:buFont typeface="Arial" charset="0"/>
              <a:buChar char="•"/>
              <a:defRPr/>
            </a:pPr>
            <a:endParaRPr lang="ru-RU" sz="900" dirty="0" smtClean="0">
              <a:solidFill>
                <a:schemeClr val="tx2">
                  <a:lumMod val="50000"/>
                </a:schemeClr>
              </a:solidFill>
            </a:endParaRPr>
          </a:p>
          <a:p>
            <a:pPr marL="171450" indent="-171450" algn="just">
              <a:buFont typeface="Arial" charset="0"/>
              <a:buChar char="•"/>
              <a:defRPr/>
            </a:pPr>
            <a:endParaRPr lang="ru-RU" sz="900" dirty="0">
              <a:solidFill>
                <a:schemeClr val="tx2">
                  <a:lumMod val="50000"/>
                </a:schemeClr>
              </a:solidFill>
            </a:endParaRPr>
          </a:p>
        </p:txBody>
      </p:sp>
    </p:spTree>
    <p:extLst>
      <p:ext uri="{BB962C8B-B14F-4D97-AF65-F5344CB8AC3E}">
        <p14:creationId xmlns:p14="http://schemas.microsoft.com/office/powerpoint/2010/main" val="226564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https://im2-tub-ru.yandex.net/i?id=070e69dbc6b4a32d1eca5b282c84780e&amp;n=33&amp;h=190&amp;w=20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624"/>
            <a:ext cx="2808312" cy="1881482"/>
          </a:xfrm>
          <a:prstGeom prst="rect">
            <a:avLst/>
          </a:prstGeom>
          <a:noFill/>
          <a:ln>
            <a:solidFill>
              <a:schemeClr val="accent1">
                <a:lumMod val="50000"/>
              </a:schemeClr>
            </a:solidFill>
          </a:ln>
          <a:scene3d>
            <a:camera prst="orthographicFront"/>
            <a:lightRig rig="threePt" dir="t"/>
          </a:scene3d>
          <a:sp3d>
            <a:bevelT w="152400" h="50800" prst="softRound"/>
          </a:sp3d>
        </p:spPr>
      </p:pic>
      <p:sp>
        <p:nvSpPr>
          <p:cNvPr id="5" name="Скругленный прямоугольник 4"/>
          <p:cNvSpPr/>
          <p:nvPr/>
        </p:nvSpPr>
        <p:spPr>
          <a:xfrm>
            <a:off x="1691680" y="5229200"/>
            <a:ext cx="5976663" cy="1512168"/>
          </a:xfrm>
          <a:prstGeom prst="roundRect">
            <a:avLst/>
          </a:prstGeom>
          <a:solidFill>
            <a:schemeClr val="accent4">
              <a:lumMod val="20000"/>
              <a:lumOff val="80000"/>
            </a:scheme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smtClean="0">
              <a:solidFill>
                <a:schemeClr val="tx2">
                  <a:lumMod val="50000"/>
                </a:schemeClr>
              </a:solidFill>
            </a:endParaRPr>
          </a:p>
          <a:p>
            <a:pPr algn="ctr">
              <a:defRPr/>
            </a:pPr>
            <a:endParaRPr lang="ru-RU" sz="1200" dirty="0">
              <a:solidFill>
                <a:schemeClr val="tx2">
                  <a:lumMod val="50000"/>
                </a:schemeClr>
              </a:solidFill>
            </a:endParaRPr>
          </a:p>
          <a:p>
            <a:pPr algn="ctr">
              <a:defRPr/>
            </a:pPr>
            <a:r>
              <a:rPr lang="ru-RU" sz="1050" b="1" dirty="0" smtClean="0">
                <a:solidFill>
                  <a:schemeClr val="tx2">
                    <a:lumMod val="50000"/>
                  </a:schemeClr>
                </a:solidFill>
                <a:effectLst>
                  <a:outerShdw blurRad="38100" dist="38100" dir="2700000" algn="tl">
                    <a:srgbClr val="000000">
                      <a:alpha val="43137"/>
                    </a:srgbClr>
                  </a:outerShdw>
                </a:effectLst>
              </a:rPr>
              <a:t>Всего учреждений культуры - 4:</a:t>
            </a:r>
            <a:endParaRPr lang="ru-RU" sz="1050" b="1" dirty="0">
              <a:solidFill>
                <a:schemeClr val="tx2">
                  <a:lumMod val="50000"/>
                </a:schemeClr>
              </a:solidFill>
              <a:effectLst>
                <a:outerShdw blurRad="38100" dist="38100" dir="2700000" algn="tl">
                  <a:srgbClr val="000000">
                    <a:alpha val="43137"/>
                  </a:srgbClr>
                </a:outerShdw>
              </a:effectLst>
            </a:endParaRPr>
          </a:p>
          <a:p>
            <a:pPr>
              <a:defRPr/>
            </a:pPr>
            <a:r>
              <a:rPr lang="ru-RU" sz="1050" dirty="0" smtClean="0">
                <a:solidFill>
                  <a:schemeClr val="tx2">
                    <a:lumMod val="50000"/>
                  </a:schemeClr>
                </a:solidFill>
              </a:rPr>
              <a:t>2 </a:t>
            </a:r>
            <a:r>
              <a:rPr lang="ru-RU" sz="1050" dirty="0">
                <a:solidFill>
                  <a:schemeClr val="tx2">
                    <a:lumMod val="50000"/>
                  </a:schemeClr>
                </a:solidFill>
              </a:rPr>
              <a:t>– казенных  учреждения на сметном </a:t>
            </a:r>
            <a:r>
              <a:rPr lang="ru-RU" sz="1050" dirty="0" smtClean="0">
                <a:solidFill>
                  <a:schemeClr val="tx2">
                    <a:lumMod val="50000"/>
                  </a:schemeClr>
                </a:solidFill>
              </a:rPr>
              <a:t>финансировании </a:t>
            </a:r>
            <a:r>
              <a:rPr lang="ru-RU" sz="1050" dirty="0">
                <a:solidFill>
                  <a:schemeClr val="tx2">
                    <a:lumMod val="50000"/>
                  </a:schemeClr>
                </a:solidFill>
              </a:rPr>
              <a:t>(Отдел культуры и МКУК «Районный </a:t>
            </a:r>
            <a:r>
              <a:rPr lang="ru-RU" sz="1050" dirty="0" smtClean="0">
                <a:solidFill>
                  <a:schemeClr val="tx2">
                    <a:lumMod val="50000"/>
                  </a:schemeClr>
                </a:solidFill>
              </a:rPr>
              <a:t>Дворец  Культуры</a:t>
            </a:r>
            <a:r>
              <a:rPr lang="ru-RU" sz="1050" dirty="0">
                <a:solidFill>
                  <a:schemeClr val="tx2">
                    <a:lumMod val="50000"/>
                  </a:schemeClr>
                </a:solidFill>
              </a:rPr>
              <a:t>» );</a:t>
            </a:r>
          </a:p>
          <a:p>
            <a:pPr>
              <a:defRPr/>
            </a:pPr>
            <a:r>
              <a:rPr lang="ru-RU" sz="1050" dirty="0" smtClean="0">
                <a:solidFill>
                  <a:schemeClr val="tx2">
                    <a:lumMod val="50000"/>
                  </a:schemeClr>
                </a:solidFill>
              </a:rPr>
              <a:t>2 </a:t>
            </a:r>
            <a:r>
              <a:rPr lang="ru-RU" sz="1050" dirty="0">
                <a:solidFill>
                  <a:schemeClr val="tx2">
                    <a:lumMod val="50000"/>
                  </a:schemeClr>
                </a:solidFill>
              </a:rPr>
              <a:t>– бюджетных (МБУК «Зеленчукская центральная </a:t>
            </a:r>
            <a:r>
              <a:rPr lang="ru-RU" sz="1050" dirty="0" smtClean="0">
                <a:solidFill>
                  <a:schemeClr val="tx2">
                    <a:lumMod val="50000"/>
                  </a:schemeClr>
                </a:solidFill>
              </a:rPr>
              <a:t>библиотека</a:t>
            </a:r>
            <a:r>
              <a:rPr lang="ru-RU" sz="1050" dirty="0">
                <a:solidFill>
                  <a:schemeClr val="tx2">
                    <a:lumMod val="50000"/>
                  </a:schemeClr>
                </a:solidFill>
              </a:rPr>
              <a:t>»  и  МБУК «Зеленчукский районный краеведческий музей имени </a:t>
            </a:r>
            <a:r>
              <a:rPr lang="ru-RU" sz="1050" dirty="0" err="1">
                <a:solidFill>
                  <a:schemeClr val="tx2">
                    <a:lumMod val="50000"/>
                  </a:schemeClr>
                </a:solidFill>
              </a:rPr>
              <a:t>С.Ф.Варченко</a:t>
            </a:r>
            <a:r>
              <a:rPr lang="ru-RU" sz="1050" dirty="0" smtClean="0">
                <a:solidFill>
                  <a:schemeClr val="tx2">
                    <a:lumMod val="50000"/>
                  </a:schemeClr>
                </a:solidFill>
              </a:rPr>
              <a:t>»).</a:t>
            </a:r>
            <a:r>
              <a:rPr lang="ru-RU" sz="1050" dirty="0">
                <a:solidFill>
                  <a:schemeClr val="tx2">
                    <a:lumMod val="50000"/>
                  </a:schemeClr>
                </a:solidFill>
              </a:rPr>
              <a:t> </a:t>
            </a:r>
            <a:r>
              <a:rPr lang="ru-RU" sz="1050" dirty="0" smtClean="0">
                <a:solidFill>
                  <a:schemeClr val="tx2">
                    <a:lumMod val="50000"/>
                  </a:schemeClr>
                </a:solidFill>
              </a:rPr>
              <a:t>  </a:t>
            </a:r>
          </a:p>
          <a:p>
            <a:pPr>
              <a:defRPr/>
            </a:pPr>
            <a:r>
              <a:rPr lang="ru-RU" sz="1050" dirty="0" smtClean="0">
                <a:solidFill>
                  <a:schemeClr val="tx2">
                    <a:lumMod val="50000"/>
                  </a:schemeClr>
                </a:solidFill>
              </a:rPr>
              <a:t>       Содержание учреждений культуры исключительно </a:t>
            </a:r>
            <a:r>
              <a:rPr lang="ru-RU" sz="1050" dirty="0">
                <a:solidFill>
                  <a:schemeClr val="tx2">
                    <a:lumMod val="50000"/>
                  </a:schemeClr>
                </a:solidFill>
              </a:rPr>
              <a:t>за счет </a:t>
            </a:r>
            <a:r>
              <a:rPr lang="ru-RU" sz="1050" dirty="0" smtClean="0">
                <a:solidFill>
                  <a:schemeClr val="tx2">
                    <a:lumMod val="50000"/>
                  </a:schemeClr>
                </a:solidFill>
              </a:rPr>
              <a:t>средств местного бюджета.           </a:t>
            </a:r>
          </a:p>
          <a:p>
            <a:pPr>
              <a:defRPr/>
            </a:pPr>
            <a:r>
              <a:rPr lang="ru-RU" sz="1050" dirty="0">
                <a:solidFill>
                  <a:schemeClr val="tx2">
                    <a:lumMod val="50000"/>
                  </a:schemeClr>
                </a:solidFill>
              </a:rPr>
              <a:t> </a:t>
            </a:r>
            <a:r>
              <a:rPr lang="ru-RU" sz="1050" dirty="0" smtClean="0">
                <a:solidFill>
                  <a:schemeClr val="tx2">
                    <a:lumMod val="50000"/>
                  </a:schemeClr>
                </a:solidFill>
              </a:rPr>
              <a:t>      </a:t>
            </a:r>
            <a:r>
              <a:rPr lang="ru-RU" sz="1050" b="1" dirty="0" smtClean="0">
                <a:solidFill>
                  <a:schemeClr val="tx2">
                    <a:lumMod val="50000"/>
                  </a:schemeClr>
                </a:solidFill>
              </a:rPr>
              <a:t>Обеспеченность</a:t>
            </a:r>
            <a:r>
              <a:rPr lang="ru-RU" sz="1050" dirty="0" smtClean="0">
                <a:solidFill>
                  <a:schemeClr val="tx2">
                    <a:lumMod val="50000"/>
                  </a:schemeClr>
                </a:solidFill>
              </a:rPr>
              <a:t> (учреждений </a:t>
            </a:r>
            <a:r>
              <a:rPr lang="ru-RU" sz="1050" dirty="0">
                <a:solidFill>
                  <a:schemeClr val="tx2">
                    <a:lumMod val="50000"/>
                  </a:schemeClr>
                </a:solidFill>
              </a:rPr>
              <a:t>на 100 </a:t>
            </a:r>
            <a:r>
              <a:rPr lang="ru-RU" sz="1050" dirty="0" smtClean="0">
                <a:solidFill>
                  <a:schemeClr val="tx2">
                    <a:lumMod val="50000"/>
                  </a:schemeClr>
                </a:solidFill>
              </a:rPr>
              <a:t> тыс. населения)</a:t>
            </a:r>
            <a:r>
              <a:rPr lang="ru-RU" sz="1050" b="1" dirty="0" smtClean="0">
                <a:solidFill>
                  <a:schemeClr val="tx2">
                    <a:lumMod val="50000"/>
                  </a:schemeClr>
                </a:solidFill>
              </a:rPr>
              <a:t>:</a:t>
            </a:r>
            <a:r>
              <a:rPr lang="ru-RU" sz="1050" dirty="0" smtClean="0">
                <a:solidFill>
                  <a:schemeClr val="tx2">
                    <a:lumMod val="50000"/>
                  </a:schemeClr>
                </a:solidFill>
              </a:rPr>
              <a:t> </a:t>
            </a:r>
          </a:p>
          <a:p>
            <a:pPr marL="171450" indent="-171450">
              <a:buFont typeface="Arial" charset="0"/>
              <a:buChar char="•"/>
              <a:defRPr/>
            </a:pPr>
            <a:r>
              <a:rPr lang="ru-RU" sz="1050" dirty="0" smtClean="0">
                <a:solidFill>
                  <a:schemeClr val="tx2">
                    <a:lumMod val="50000"/>
                  </a:schemeClr>
                </a:solidFill>
              </a:rPr>
              <a:t>учреждениями </a:t>
            </a:r>
            <a:r>
              <a:rPr lang="ru-RU" sz="1050" dirty="0">
                <a:solidFill>
                  <a:schemeClr val="tx2">
                    <a:lumMod val="50000"/>
                  </a:schemeClr>
                </a:solidFill>
              </a:rPr>
              <a:t>культурно-досугового </a:t>
            </a:r>
            <a:r>
              <a:rPr lang="ru-RU" sz="1050" dirty="0" smtClean="0">
                <a:solidFill>
                  <a:schemeClr val="tx1"/>
                </a:solidFill>
              </a:rPr>
              <a:t>типа    -  30,40;  </a:t>
            </a:r>
          </a:p>
          <a:p>
            <a:pPr marL="171450" indent="-171450">
              <a:buFont typeface="Arial" charset="0"/>
              <a:buChar char="•"/>
              <a:defRPr/>
            </a:pPr>
            <a:r>
              <a:rPr lang="ru-RU" sz="1050" dirty="0" smtClean="0">
                <a:solidFill>
                  <a:schemeClr val="tx1"/>
                </a:solidFill>
              </a:rPr>
              <a:t>общедоступными  </a:t>
            </a:r>
            <a:r>
              <a:rPr lang="ru-RU" sz="1050" dirty="0">
                <a:solidFill>
                  <a:schemeClr val="tx1"/>
                </a:solidFill>
              </a:rPr>
              <a:t>библиотеками </a:t>
            </a:r>
            <a:r>
              <a:rPr lang="ru-RU" sz="1050" dirty="0" smtClean="0">
                <a:solidFill>
                  <a:schemeClr val="tx1"/>
                </a:solidFill>
              </a:rPr>
              <a:t> -  </a:t>
            </a:r>
            <a:r>
              <a:rPr lang="ru-RU" sz="1050" dirty="0">
                <a:solidFill>
                  <a:schemeClr val="tx1"/>
                </a:solidFill>
              </a:rPr>
              <a:t>38,50</a:t>
            </a:r>
          </a:p>
          <a:p>
            <a:pPr>
              <a:defRPr/>
            </a:pPr>
            <a:endParaRPr lang="ru-RU" sz="1200" dirty="0" smtClean="0">
              <a:solidFill>
                <a:schemeClr val="tx2">
                  <a:lumMod val="50000"/>
                </a:schemeClr>
              </a:solidFill>
            </a:endParaRPr>
          </a:p>
          <a:p>
            <a:pPr>
              <a:defRPr/>
            </a:pPr>
            <a:endParaRPr lang="ru-RU" sz="1200" dirty="0">
              <a:solidFill>
                <a:schemeClr val="tx2">
                  <a:lumMod val="50000"/>
                </a:schemeClr>
              </a:solidFill>
            </a:endParaRPr>
          </a:p>
        </p:txBody>
      </p:sp>
      <p:sp>
        <p:nvSpPr>
          <p:cNvPr id="7" name="Овал 6"/>
          <p:cNvSpPr/>
          <p:nvPr/>
        </p:nvSpPr>
        <p:spPr>
          <a:xfrm>
            <a:off x="347078" y="3501008"/>
            <a:ext cx="3299130" cy="732589"/>
          </a:xfrm>
          <a:prstGeom prst="ellipse">
            <a:avLst/>
          </a:prstGeom>
          <a:solidFill>
            <a:schemeClr val="accent4">
              <a:lumMod val="20000"/>
              <a:lumOff val="80000"/>
            </a:schemeClr>
          </a:solidFill>
          <a:effectLst>
            <a:innerShdw blurRad="114300">
              <a:prstClr val="black"/>
            </a:inn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smtClean="0">
                <a:solidFill>
                  <a:schemeClr val="tx2">
                    <a:lumMod val="50000"/>
                  </a:schemeClr>
                </a:solidFill>
              </a:rPr>
              <a:t>Кинематография</a:t>
            </a:r>
          </a:p>
          <a:p>
            <a:pPr algn="ctr" fontAlgn="ctr">
              <a:defRPr/>
            </a:pPr>
            <a:r>
              <a:rPr lang="ru-RU" sz="1300" smtClean="0">
                <a:solidFill>
                  <a:schemeClr val="tx2">
                    <a:lumMod val="50000"/>
                  </a:schemeClr>
                </a:solidFill>
              </a:rPr>
              <a:t> 6 240,1 тыс</a:t>
            </a:r>
            <a:r>
              <a:rPr lang="ru-RU" sz="1300">
                <a:solidFill>
                  <a:schemeClr val="tx2">
                    <a:lumMod val="50000"/>
                  </a:schemeClr>
                </a:solidFill>
              </a:rPr>
              <a:t>. руб. </a:t>
            </a:r>
          </a:p>
        </p:txBody>
      </p:sp>
      <p:sp>
        <p:nvSpPr>
          <p:cNvPr id="8" name="Овал 7"/>
          <p:cNvSpPr/>
          <p:nvPr/>
        </p:nvSpPr>
        <p:spPr>
          <a:xfrm>
            <a:off x="323528" y="4365104"/>
            <a:ext cx="3299129" cy="720080"/>
          </a:xfrm>
          <a:prstGeom prst="ellipse">
            <a:avLst/>
          </a:prstGeom>
          <a:solidFill>
            <a:schemeClr val="accent4">
              <a:lumMod val="20000"/>
              <a:lumOff val="80000"/>
            </a:schemeClr>
          </a:solidFill>
          <a:effectLst>
            <a:innerShdw blurRad="114300">
              <a:prstClr val="black"/>
            </a:inn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a:solidFill>
                  <a:schemeClr val="tx2">
                    <a:lumMod val="50000"/>
                  </a:schemeClr>
                </a:solidFill>
              </a:rPr>
              <a:t>Другие вопросы в области культуры, </a:t>
            </a:r>
            <a:r>
              <a:rPr lang="ru-RU" sz="1250" dirty="0">
                <a:solidFill>
                  <a:schemeClr val="tx2">
                    <a:lumMod val="50000"/>
                  </a:schemeClr>
                </a:solidFill>
              </a:rPr>
              <a:t>кинематографии</a:t>
            </a:r>
            <a:r>
              <a:rPr lang="ru-RU" sz="1300" dirty="0">
                <a:solidFill>
                  <a:schemeClr val="tx2">
                    <a:lumMod val="50000"/>
                  </a:schemeClr>
                </a:solidFill>
              </a:rPr>
              <a:t> </a:t>
            </a:r>
            <a:endParaRPr lang="ru-RU" sz="1300" dirty="0">
              <a:solidFill>
                <a:srgbClr val="FF0000"/>
              </a:solidFill>
            </a:endParaRPr>
          </a:p>
          <a:p>
            <a:pPr algn="ctr" fontAlgn="ctr">
              <a:defRPr/>
            </a:pPr>
            <a:r>
              <a:rPr lang="ru-RU" sz="1300" dirty="0" smtClean="0">
                <a:solidFill>
                  <a:schemeClr val="tx2">
                    <a:lumMod val="50000"/>
                  </a:schemeClr>
                </a:solidFill>
              </a:rPr>
              <a:t>2 051,3 тыс</a:t>
            </a:r>
            <a:r>
              <a:rPr lang="ru-RU" sz="1300" dirty="0">
                <a:solidFill>
                  <a:schemeClr val="tx2">
                    <a:lumMod val="50000"/>
                  </a:schemeClr>
                </a:solidFill>
              </a:rPr>
              <a:t>. руб. </a:t>
            </a:r>
          </a:p>
        </p:txBody>
      </p:sp>
      <p:sp>
        <p:nvSpPr>
          <p:cNvPr id="9" name="Овал 8"/>
          <p:cNvSpPr/>
          <p:nvPr/>
        </p:nvSpPr>
        <p:spPr>
          <a:xfrm>
            <a:off x="395536" y="2317038"/>
            <a:ext cx="3299130" cy="679914"/>
          </a:xfrm>
          <a:prstGeom prst="ellipse">
            <a:avLst/>
          </a:prstGeom>
          <a:solidFill>
            <a:schemeClr val="accent4">
              <a:lumMod val="20000"/>
              <a:lumOff val="80000"/>
            </a:schemeClr>
          </a:solidFill>
          <a:effectLst>
            <a:innerShdw blurRad="114300">
              <a:prstClr val="black"/>
            </a:inn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smtClean="0">
              <a:solidFill>
                <a:schemeClr val="tx2">
                  <a:lumMod val="50000"/>
                </a:schemeClr>
              </a:solidFill>
            </a:endParaRPr>
          </a:p>
          <a:p>
            <a:pPr algn="ctr">
              <a:defRPr/>
            </a:pPr>
            <a:endParaRPr lang="ru-RU" sz="1300" smtClean="0">
              <a:solidFill>
                <a:schemeClr val="tx2">
                  <a:lumMod val="50000"/>
                </a:schemeClr>
              </a:solidFill>
            </a:endParaRPr>
          </a:p>
          <a:p>
            <a:pPr algn="ctr">
              <a:defRPr/>
            </a:pPr>
            <a:endParaRPr lang="ru-RU" sz="1300" smtClean="0">
              <a:solidFill>
                <a:schemeClr val="tx2">
                  <a:lumMod val="50000"/>
                </a:schemeClr>
              </a:solidFill>
            </a:endParaRPr>
          </a:p>
          <a:p>
            <a:pPr algn="ctr">
              <a:defRPr/>
            </a:pPr>
            <a:r>
              <a:rPr lang="ru-RU" sz="1300">
                <a:solidFill>
                  <a:schemeClr val="tx2">
                    <a:lumMod val="50000"/>
                  </a:schemeClr>
                </a:solidFill>
              </a:rPr>
              <a:t> Культура</a:t>
            </a:r>
            <a:endParaRPr lang="ru-RU" sz="1300" smtClean="0">
              <a:solidFill>
                <a:schemeClr val="tx2">
                  <a:lumMod val="50000"/>
                </a:schemeClr>
              </a:solidFill>
            </a:endParaRPr>
          </a:p>
          <a:p>
            <a:pPr algn="ctr">
              <a:defRPr/>
            </a:pPr>
            <a:r>
              <a:rPr lang="ru-RU" sz="1300">
                <a:solidFill>
                  <a:schemeClr val="tx2">
                    <a:lumMod val="50000"/>
                  </a:schemeClr>
                </a:solidFill>
              </a:rPr>
              <a:t> </a:t>
            </a:r>
            <a:r>
              <a:rPr lang="ru-RU" sz="1300" smtClean="0">
                <a:solidFill>
                  <a:schemeClr val="tx2">
                    <a:lumMod val="50000"/>
                  </a:schemeClr>
                </a:solidFill>
              </a:rPr>
              <a:t>25 715,6 тыс. руб. </a:t>
            </a:r>
          </a:p>
          <a:p>
            <a:pPr algn="ctr">
              <a:defRPr/>
            </a:pPr>
            <a:endParaRPr lang="ru-RU" sz="1300" smtClean="0">
              <a:solidFill>
                <a:schemeClr val="tx2">
                  <a:lumMod val="50000"/>
                </a:schemeClr>
              </a:solidFill>
            </a:endParaRPr>
          </a:p>
          <a:p>
            <a:pPr algn="ctr">
              <a:defRPr/>
            </a:pPr>
            <a:r>
              <a:rPr lang="ru-RU" sz="1300" smtClean="0">
                <a:solidFill>
                  <a:schemeClr val="tx2">
                    <a:lumMod val="50000"/>
                  </a:schemeClr>
                </a:solidFill>
              </a:rPr>
              <a:t> </a:t>
            </a:r>
          </a:p>
          <a:p>
            <a:pPr algn="ctr" fontAlgn="b">
              <a:defRPr/>
            </a:pPr>
            <a:endParaRPr lang="ru-RU" sz="1400">
              <a:solidFill>
                <a:srgbClr val="000000"/>
              </a:solidFill>
            </a:endParaRPr>
          </a:p>
        </p:txBody>
      </p:sp>
      <p:sp>
        <p:nvSpPr>
          <p:cNvPr id="11" name="Скругленный прямоугольник 10"/>
          <p:cNvSpPr/>
          <p:nvPr/>
        </p:nvSpPr>
        <p:spPr>
          <a:xfrm>
            <a:off x="4283968" y="1988840"/>
            <a:ext cx="4673306" cy="1368152"/>
          </a:xfrm>
          <a:prstGeom prst="roundRect">
            <a:avLst/>
          </a:prstGeom>
          <a:solidFill>
            <a:schemeClr val="accent4">
              <a:lumMod val="20000"/>
              <a:lumOff val="80000"/>
            </a:schemeClr>
          </a:solidFill>
          <a:ln>
            <a:solidFill>
              <a:schemeClr val="accent2">
                <a:lumMod val="60000"/>
                <a:lumOff val="40000"/>
              </a:schemeClr>
            </a:solid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smtClean="0">
              <a:solidFill>
                <a:srgbClr val="FFFFFF"/>
              </a:solidFill>
            </a:endParaRPr>
          </a:p>
          <a:p>
            <a:pPr algn="ctr">
              <a:defRPr/>
            </a:pPr>
            <a:endParaRPr lang="ru-RU" sz="1300" dirty="0" smtClean="0">
              <a:solidFill>
                <a:schemeClr val="tx2">
                  <a:lumMod val="50000"/>
                </a:schemeClr>
              </a:solidFill>
            </a:endParaRPr>
          </a:p>
          <a:p>
            <a:pPr algn="just">
              <a:defRPr/>
            </a:pPr>
            <a:r>
              <a:rPr lang="ru-RU" sz="1100" dirty="0" smtClean="0">
                <a:solidFill>
                  <a:schemeClr val="tx1"/>
                </a:solidFill>
              </a:rPr>
              <a:t>         24754,2 </a:t>
            </a:r>
            <a:r>
              <a:rPr lang="ru-RU" sz="1100" dirty="0" smtClean="0">
                <a:solidFill>
                  <a:schemeClr val="tx2">
                    <a:lumMod val="50000"/>
                  </a:schemeClr>
                </a:solidFill>
              </a:rPr>
              <a:t>тыс. руб</a:t>
            </a:r>
            <a:r>
              <a:rPr lang="ru-RU" sz="1100" dirty="0">
                <a:solidFill>
                  <a:schemeClr val="tx2">
                    <a:lumMod val="50000"/>
                  </a:schemeClr>
                </a:solidFill>
              </a:rPr>
              <a:t>. </a:t>
            </a:r>
            <a:r>
              <a:rPr lang="ru-RU" sz="1100" dirty="0" smtClean="0">
                <a:solidFill>
                  <a:schemeClr val="tx2">
                    <a:lumMod val="50000"/>
                  </a:schemeClr>
                </a:solidFill>
              </a:rPr>
              <a:t> -  содержание МКУК </a:t>
            </a:r>
            <a:r>
              <a:rPr lang="ru-RU" sz="1100" dirty="0">
                <a:solidFill>
                  <a:schemeClr val="tx2">
                    <a:lumMod val="50000"/>
                  </a:schemeClr>
                </a:solidFill>
              </a:rPr>
              <a:t>«РДК», МБУК«ЗЦБ», МБУК «ЗРК музей им</a:t>
            </a:r>
            <a:r>
              <a:rPr lang="ru-RU" sz="1100" dirty="0" smtClean="0">
                <a:solidFill>
                  <a:schemeClr val="tx2">
                    <a:lumMod val="50000"/>
                  </a:schemeClr>
                </a:solidFill>
              </a:rPr>
              <a:t>. С.Ф. Варченко</a:t>
            </a:r>
            <a:r>
              <a:rPr lang="ru-RU" sz="1100" dirty="0">
                <a:solidFill>
                  <a:schemeClr val="tx2">
                    <a:lumMod val="50000"/>
                  </a:schemeClr>
                </a:solidFill>
              </a:rPr>
              <a:t>» </a:t>
            </a:r>
            <a:r>
              <a:rPr lang="ru-RU" sz="1050" dirty="0" smtClean="0">
                <a:solidFill>
                  <a:schemeClr val="tx2">
                    <a:lumMod val="50000"/>
                  </a:schemeClr>
                </a:solidFill>
              </a:rPr>
              <a:t>(на оплату </a:t>
            </a:r>
            <a:r>
              <a:rPr lang="ru-RU" sz="1050" dirty="0">
                <a:solidFill>
                  <a:schemeClr val="tx2">
                    <a:lumMod val="50000"/>
                  </a:schemeClr>
                </a:solidFill>
              </a:rPr>
              <a:t>труда, </a:t>
            </a:r>
            <a:r>
              <a:rPr lang="ru-RU" sz="1050" dirty="0" smtClean="0">
                <a:solidFill>
                  <a:schemeClr val="tx2">
                    <a:lumMod val="50000"/>
                  </a:schemeClr>
                </a:solidFill>
              </a:rPr>
              <a:t>выплату </a:t>
            </a:r>
            <a:r>
              <a:rPr lang="ru-RU" sz="1050" dirty="0">
                <a:solidFill>
                  <a:schemeClr val="tx2">
                    <a:lumMod val="50000"/>
                  </a:schemeClr>
                </a:solidFill>
              </a:rPr>
              <a:t>льготных коммунальных услуг специалистам, </a:t>
            </a:r>
            <a:r>
              <a:rPr lang="ru-RU" sz="1050" dirty="0" smtClean="0">
                <a:solidFill>
                  <a:schemeClr val="tx2">
                    <a:lumMod val="50000"/>
                  </a:schemeClr>
                </a:solidFill>
              </a:rPr>
              <a:t>содержание </a:t>
            </a:r>
            <a:r>
              <a:rPr lang="ru-RU" sz="1050" dirty="0">
                <a:solidFill>
                  <a:schemeClr val="tx2">
                    <a:lumMod val="50000"/>
                  </a:schemeClr>
                </a:solidFill>
              </a:rPr>
              <a:t>помещений, в </a:t>
            </a:r>
            <a:r>
              <a:rPr lang="ru-RU" sz="1050" dirty="0" err="1">
                <a:solidFill>
                  <a:schemeClr val="tx2">
                    <a:lumMod val="50000"/>
                  </a:schemeClr>
                </a:solidFill>
              </a:rPr>
              <a:t>т.ч</a:t>
            </a:r>
            <a:r>
              <a:rPr lang="ru-RU" sz="1050" dirty="0">
                <a:solidFill>
                  <a:schemeClr val="tx2">
                    <a:lumMod val="50000"/>
                  </a:schemeClr>
                </a:solidFill>
              </a:rPr>
              <a:t>. отопление, освещение, </a:t>
            </a:r>
            <a:r>
              <a:rPr lang="ru-RU" sz="1050" dirty="0" smtClean="0">
                <a:solidFill>
                  <a:schemeClr val="tx2">
                    <a:lumMod val="50000"/>
                  </a:schemeClr>
                </a:solidFill>
              </a:rPr>
              <a:t>вода, на  проведение </a:t>
            </a:r>
            <a:r>
              <a:rPr lang="ru-RU" sz="1050" dirty="0">
                <a:solidFill>
                  <a:schemeClr val="tx2">
                    <a:lumMod val="50000"/>
                  </a:schemeClr>
                </a:solidFill>
              </a:rPr>
              <a:t>мероприятий </a:t>
            </a:r>
            <a:r>
              <a:rPr lang="ru-RU" sz="1050" dirty="0" smtClean="0">
                <a:solidFill>
                  <a:schemeClr val="tx2">
                    <a:lumMod val="50000"/>
                  </a:schemeClr>
                </a:solidFill>
              </a:rPr>
              <a:t>).</a:t>
            </a:r>
            <a:endParaRPr lang="ru-RU" sz="1050" dirty="0">
              <a:solidFill>
                <a:schemeClr val="tx2">
                  <a:lumMod val="50000"/>
                </a:schemeClr>
              </a:solidFill>
            </a:endParaRPr>
          </a:p>
          <a:p>
            <a:pPr algn="just">
              <a:defRPr/>
            </a:pPr>
            <a:r>
              <a:rPr lang="ru-RU" sz="1100" dirty="0" smtClean="0">
                <a:solidFill>
                  <a:schemeClr val="tx2">
                    <a:lumMod val="50000"/>
                  </a:schemeClr>
                </a:solidFill>
              </a:rPr>
              <a:t>          </a:t>
            </a:r>
            <a:r>
              <a:rPr lang="ru-RU" sz="1100" dirty="0" smtClean="0">
                <a:solidFill>
                  <a:schemeClr val="tx1"/>
                </a:solidFill>
              </a:rPr>
              <a:t>961,4</a:t>
            </a:r>
            <a:r>
              <a:rPr lang="ru-RU" sz="1100" dirty="0" smtClean="0">
                <a:solidFill>
                  <a:schemeClr val="tx2">
                    <a:lumMod val="50000"/>
                  </a:schemeClr>
                </a:solidFill>
              </a:rPr>
              <a:t> </a:t>
            </a:r>
            <a:r>
              <a:rPr lang="ru-RU" sz="1100" dirty="0">
                <a:solidFill>
                  <a:schemeClr val="tx2">
                    <a:lumMod val="50000"/>
                  </a:schemeClr>
                </a:solidFill>
              </a:rPr>
              <a:t>тыс</a:t>
            </a:r>
            <a:r>
              <a:rPr lang="ru-RU" sz="1100" dirty="0" smtClean="0">
                <a:solidFill>
                  <a:schemeClr val="tx2">
                    <a:lumMod val="50000"/>
                  </a:schemeClr>
                </a:solidFill>
              </a:rPr>
              <a:t>. руб. - за </a:t>
            </a:r>
            <a:r>
              <a:rPr lang="ru-RU" sz="1100" dirty="0">
                <a:solidFill>
                  <a:schemeClr val="tx2">
                    <a:lumMod val="50000"/>
                  </a:schemeClr>
                </a:solidFill>
              </a:rPr>
              <a:t>счет </a:t>
            </a:r>
            <a:r>
              <a:rPr lang="ru-RU" sz="1100" dirty="0" smtClean="0">
                <a:solidFill>
                  <a:schemeClr val="tx2">
                    <a:lumMod val="50000"/>
                  </a:schemeClr>
                </a:solidFill>
              </a:rPr>
              <a:t>субвенции </a:t>
            </a:r>
            <a:r>
              <a:rPr lang="ru-RU" sz="1050" dirty="0">
                <a:solidFill>
                  <a:schemeClr val="tx2">
                    <a:lumMod val="50000"/>
                  </a:schemeClr>
                </a:solidFill>
              </a:rPr>
              <a:t>(на комплектование книжных фондов библиотек; </a:t>
            </a:r>
            <a:r>
              <a:rPr lang="ru-RU" sz="1050" dirty="0" smtClean="0">
                <a:solidFill>
                  <a:schemeClr val="tx2">
                    <a:lumMod val="50000"/>
                  </a:schemeClr>
                </a:solidFill>
              </a:rPr>
              <a:t>денежное </a:t>
            </a:r>
            <a:r>
              <a:rPr lang="ru-RU" sz="1050" dirty="0">
                <a:solidFill>
                  <a:schemeClr val="tx2">
                    <a:lumMod val="50000"/>
                  </a:schemeClr>
                </a:solidFill>
              </a:rPr>
              <a:t>поощрение лучшим муниципальным учреждениям </a:t>
            </a:r>
            <a:r>
              <a:rPr lang="ru-RU" sz="1050" dirty="0" smtClean="0">
                <a:solidFill>
                  <a:schemeClr val="tx2">
                    <a:lumMod val="50000"/>
                  </a:schemeClr>
                </a:solidFill>
              </a:rPr>
              <a:t>культуры; </a:t>
            </a:r>
            <a:r>
              <a:rPr lang="ru-RU" sz="1050" dirty="0">
                <a:solidFill>
                  <a:schemeClr val="tx2">
                    <a:lumMod val="50000"/>
                  </a:schemeClr>
                </a:solidFill>
              </a:rPr>
              <a:t>содержание СДК в связи с передачей </a:t>
            </a:r>
            <a:r>
              <a:rPr lang="ru-RU" sz="1050" dirty="0" smtClean="0">
                <a:solidFill>
                  <a:schemeClr val="tx2">
                    <a:lumMod val="50000"/>
                  </a:schemeClr>
                </a:solidFill>
              </a:rPr>
              <a:t>полномочий </a:t>
            </a:r>
            <a:r>
              <a:rPr lang="ru-RU" sz="1050" dirty="0" err="1" smtClean="0">
                <a:solidFill>
                  <a:schemeClr val="tx2">
                    <a:lumMod val="50000"/>
                  </a:schemeClr>
                </a:solidFill>
              </a:rPr>
              <a:t>Зеленчукским</a:t>
            </a:r>
            <a:r>
              <a:rPr lang="ru-RU" sz="1050" dirty="0" smtClean="0">
                <a:solidFill>
                  <a:schemeClr val="tx2">
                    <a:lumMod val="50000"/>
                  </a:schemeClr>
                </a:solidFill>
              </a:rPr>
              <a:t> СП)</a:t>
            </a:r>
            <a:endParaRPr lang="ru-RU" sz="1050" dirty="0" smtClean="0">
              <a:solidFill>
                <a:srgbClr val="FF0000"/>
              </a:solidFill>
            </a:endParaRPr>
          </a:p>
          <a:p>
            <a:pPr algn="ctr">
              <a:defRPr/>
            </a:pPr>
            <a:endParaRPr lang="ru-RU" sz="1200" dirty="0" smtClean="0">
              <a:solidFill>
                <a:schemeClr val="tx2">
                  <a:lumMod val="50000"/>
                </a:schemeClr>
              </a:solidFill>
            </a:endParaRPr>
          </a:p>
          <a:p>
            <a:pPr algn="ctr">
              <a:defRPr/>
            </a:pPr>
            <a:endParaRPr lang="ru-RU" sz="1600" dirty="0">
              <a:solidFill>
                <a:schemeClr val="tx2">
                  <a:lumMod val="50000"/>
                </a:schemeClr>
              </a:solidFill>
            </a:endParaRPr>
          </a:p>
        </p:txBody>
      </p:sp>
      <p:sp>
        <p:nvSpPr>
          <p:cNvPr id="12" name="Скругленный прямоугольник 11"/>
          <p:cNvSpPr/>
          <p:nvPr/>
        </p:nvSpPr>
        <p:spPr>
          <a:xfrm>
            <a:off x="4283968" y="4509120"/>
            <a:ext cx="4673306" cy="504056"/>
          </a:xfrm>
          <a:prstGeom prst="roundRect">
            <a:avLst/>
          </a:prstGeom>
          <a:solidFill>
            <a:schemeClr val="accent4">
              <a:lumMod val="20000"/>
              <a:lumOff val="80000"/>
            </a:schemeClr>
          </a:solidFill>
          <a:ln>
            <a:solidFill>
              <a:schemeClr val="accent2">
                <a:lumMod val="60000"/>
                <a:lumOff val="40000"/>
              </a:schemeClr>
            </a:solid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00">
              <a:solidFill>
                <a:schemeClr val="tx2">
                  <a:lumMod val="50000"/>
                </a:schemeClr>
              </a:solidFill>
            </a:endParaRPr>
          </a:p>
          <a:p>
            <a:pPr algn="ctr">
              <a:defRPr/>
            </a:pPr>
            <a:r>
              <a:rPr lang="ru-RU" sz="1100" smtClean="0">
                <a:solidFill>
                  <a:schemeClr val="tx2">
                    <a:lumMod val="50000"/>
                  </a:schemeClr>
                </a:solidFill>
              </a:rPr>
              <a:t>На </a:t>
            </a:r>
            <a:r>
              <a:rPr lang="ru-RU" sz="1100">
                <a:solidFill>
                  <a:schemeClr val="tx2">
                    <a:lumMod val="50000"/>
                  </a:schemeClr>
                </a:solidFill>
              </a:rPr>
              <a:t>данном разделе содержание Отдела культуры администрации муниципального района </a:t>
            </a:r>
            <a:r>
              <a:rPr lang="ru-RU" sz="1000">
                <a:solidFill>
                  <a:schemeClr val="tx2">
                    <a:lumMod val="50000"/>
                  </a:schemeClr>
                </a:solidFill>
              </a:rPr>
              <a:t>(аппарат отдела, бухгалтерия, метод.отдел) </a:t>
            </a:r>
            <a:endParaRPr lang="ru-RU" sz="1000">
              <a:solidFill>
                <a:srgbClr val="FF0000"/>
              </a:solidFill>
            </a:endParaRPr>
          </a:p>
          <a:p>
            <a:pPr algn="ctr">
              <a:defRPr/>
            </a:pPr>
            <a:endParaRPr lang="ru-RU" sz="1100">
              <a:solidFill>
                <a:schemeClr val="tx2">
                  <a:lumMod val="50000"/>
                </a:schemeClr>
              </a:solidFill>
            </a:endParaRPr>
          </a:p>
        </p:txBody>
      </p:sp>
      <p:sp>
        <p:nvSpPr>
          <p:cNvPr id="13" name="Скругленный прямоугольник 12"/>
          <p:cNvSpPr/>
          <p:nvPr/>
        </p:nvSpPr>
        <p:spPr>
          <a:xfrm>
            <a:off x="4283968" y="3501008"/>
            <a:ext cx="4673306" cy="864096"/>
          </a:xfrm>
          <a:prstGeom prst="roundRect">
            <a:avLst/>
          </a:prstGeom>
          <a:solidFill>
            <a:schemeClr val="accent4">
              <a:lumMod val="20000"/>
              <a:lumOff val="80000"/>
            </a:schemeClr>
          </a:solidFill>
          <a:ln>
            <a:solidFill>
              <a:schemeClr val="accent2">
                <a:lumMod val="60000"/>
                <a:lumOff val="40000"/>
              </a:schemeClr>
            </a:solid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dirty="0" smtClean="0">
              <a:solidFill>
                <a:schemeClr val="tx2">
                  <a:lumMod val="50000"/>
                </a:schemeClr>
              </a:solidFill>
            </a:endParaRPr>
          </a:p>
          <a:p>
            <a:pPr algn="ctr">
              <a:defRPr/>
            </a:pPr>
            <a:endParaRPr lang="ru-RU" sz="1050" dirty="0">
              <a:solidFill>
                <a:schemeClr val="tx2">
                  <a:lumMod val="50000"/>
                </a:schemeClr>
              </a:solidFill>
            </a:endParaRPr>
          </a:p>
          <a:p>
            <a:pPr>
              <a:defRPr/>
            </a:pPr>
            <a:r>
              <a:rPr lang="ru-RU" sz="1050" dirty="0" smtClean="0">
                <a:solidFill>
                  <a:schemeClr val="tx2">
                    <a:lumMod val="50000"/>
                  </a:schemeClr>
                </a:solidFill>
              </a:rPr>
              <a:t>1290,1 тыс. руб. - за счет местного </a:t>
            </a:r>
            <a:r>
              <a:rPr lang="ru-RU" sz="1050" dirty="0">
                <a:solidFill>
                  <a:schemeClr val="tx2">
                    <a:lumMod val="50000"/>
                  </a:schemeClr>
                </a:solidFill>
              </a:rPr>
              <a:t>бюджета  </a:t>
            </a:r>
            <a:r>
              <a:rPr lang="ru-RU" sz="1000" dirty="0">
                <a:solidFill>
                  <a:schemeClr val="tx2">
                    <a:lumMod val="50000"/>
                  </a:schemeClr>
                </a:solidFill>
              </a:rPr>
              <a:t>(</a:t>
            </a:r>
            <a:r>
              <a:rPr lang="ru-RU" sz="1000" dirty="0" smtClean="0">
                <a:solidFill>
                  <a:schemeClr val="tx2">
                    <a:lumMod val="50000"/>
                  </a:schemeClr>
                </a:solidFill>
              </a:rPr>
              <a:t>содержание кино видео отдела).</a:t>
            </a:r>
          </a:p>
          <a:p>
            <a:pPr>
              <a:defRPr/>
            </a:pPr>
            <a:r>
              <a:rPr lang="ru-RU" sz="1050" dirty="0" smtClean="0">
                <a:solidFill>
                  <a:schemeClr val="tx2">
                    <a:lumMod val="50000"/>
                  </a:schemeClr>
                </a:solidFill>
              </a:rPr>
              <a:t>4950,0 тыс. руб. - </a:t>
            </a:r>
            <a:r>
              <a:rPr lang="ru-RU" sz="1050" dirty="0">
                <a:solidFill>
                  <a:schemeClr val="tx2">
                    <a:lumMod val="50000"/>
                  </a:schemeClr>
                </a:solidFill>
              </a:rPr>
              <a:t>поступление благотворительной помощи от Федерального фонда социальной и экономической поддержки отечественной </a:t>
            </a:r>
            <a:r>
              <a:rPr lang="ru-RU" sz="1050" dirty="0" err="1" smtClean="0">
                <a:solidFill>
                  <a:schemeClr val="tx2">
                    <a:lumMod val="50000"/>
                  </a:schemeClr>
                </a:solidFill>
              </a:rPr>
              <a:t>кинемато</a:t>
            </a:r>
            <a:r>
              <a:rPr lang="ru-RU" sz="1050" dirty="0" smtClean="0">
                <a:solidFill>
                  <a:schemeClr val="tx2">
                    <a:lumMod val="50000"/>
                  </a:schemeClr>
                </a:solidFill>
              </a:rPr>
              <a:t>-графии   на </a:t>
            </a:r>
            <a:r>
              <a:rPr lang="ru-RU" sz="1050" dirty="0">
                <a:solidFill>
                  <a:schemeClr val="tx2">
                    <a:lumMod val="50000"/>
                  </a:schemeClr>
                </a:solidFill>
              </a:rPr>
              <a:t>создание условий для показа национальных фильмов в </a:t>
            </a:r>
            <a:r>
              <a:rPr lang="ru-RU" sz="1050" dirty="0" smtClean="0">
                <a:solidFill>
                  <a:schemeClr val="tx2">
                    <a:lumMod val="50000"/>
                  </a:schemeClr>
                </a:solidFill>
              </a:rPr>
              <a:t>населен-</a:t>
            </a:r>
            <a:r>
              <a:rPr lang="ru-RU" sz="1050" dirty="0" err="1" smtClean="0">
                <a:solidFill>
                  <a:schemeClr val="tx2">
                    <a:lumMod val="50000"/>
                  </a:schemeClr>
                </a:solidFill>
              </a:rPr>
              <a:t>ных</a:t>
            </a:r>
            <a:r>
              <a:rPr lang="ru-RU" sz="1050" dirty="0" smtClean="0">
                <a:solidFill>
                  <a:schemeClr val="tx2">
                    <a:lumMod val="50000"/>
                  </a:schemeClr>
                </a:solidFill>
              </a:rPr>
              <a:t> </a:t>
            </a:r>
            <a:r>
              <a:rPr lang="ru-RU" sz="1050" dirty="0">
                <a:solidFill>
                  <a:schemeClr val="tx2">
                    <a:lumMod val="50000"/>
                  </a:schemeClr>
                </a:solidFill>
              </a:rPr>
              <a:t>пунктах </a:t>
            </a:r>
            <a:r>
              <a:rPr lang="ru-RU" sz="1050" dirty="0" smtClean="0">
                <a:solidFill>
                  <a:schemeClr val="tx2">
                    <a:lumMod val="50000"/>
                  </a:schemeClr>
                </a:solidFill>
              </a:rPr>
              <a:t>РФ</a:t>
            </a:r>
            <a:endParaRPr lang="ru-RU" sz="1050" dirty="0">
              <a:solidFill>
                <a:srgbClr val="FF0000"/>
              </a:solidFill>
            </a:endParaRPr>
          </a:p>
          <a:p>
            <a:pPr algn="ctr">
              <a:defRPr/>
            </a:pPr>
            <a:endParaRPr lang="ru-RU" sz="1050" dirty="0">
              <a:solidFill>
                <a:schemeClr val="tx2">
                  <a:lumMod val="50000"/>
                </a:schemeClr>
              </a:solidFill>
            </a:endParaRPr>
          </a:p>
          <a:p>
            <a:pPr algn="ctr">
              <a:defRPr/>
            </a:pPr>
            <a:endParaRPr lang="ru-RU" sz="1050" dirty="0">
              <a:solidFill>
                <a:schemeClr val="tx2">
                  <a:lumMod val="50000"/>
                </a:schemeClr>
              </a:solidFill>
            </a:endParaRPr>
          </a:p>
        </p:txBody>
      </p:sp>
      <p:sp>
        <p:nvSpPr>
          <p:cNvPr id="15" name="Нашивка 14"/>
          <p:cNvSpPr/>
          <p:nvPr/>
        </p:nvSpPr>
        <p:spPr>
          <a:xfrm>
            <a:off x="3727773" y="2420888"/>
            <a:ext cx="412179" cy="431769"/>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16" name="Нашивка 15"/>
          <p:cNvSpPr/>
          <p:nvPr/>
        </p:nvSpPr>
        <p:spPr>
          <a:xfrm>
            <a:off x="3727772" y="3645024"/>
            <a:ext cx="412180" cy="432048"/>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21" name="Нашивка 20"/>
          <p:cNvSpPr/>
          <p:nvPr/>
        </p:nvSpPr>
        <p:spPr>
          <a:xfrm>
            <a:off x="3707904" y="4581128"/>
            <a:ext cx="412180" cy="432048"/>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18" name="Заголовок 1"/>
          <p:cNvSpPr txBox="1">
            <a:spLocks/>
          </p:cNvSpPr>
          <p:nvPr/>
        </p:nvSpPr>
        <p:spPr>
          <a:xfrm>
            <a:off x="899592" y="113429"/>
            <a:ext cx="4464496" cy="795291"/>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a:t>
            </a:r>
            <a:r>
              <a:rPr lang="ru-RU" sz="2400" b="1" dirty="0">
                <a:effectLst>
                  <a:outerShdw blurRad="38100" dist="38100" dir="2700000" algn="tl">
                    <a:srgbClr val="000000">
                      <a:alpha val="43137"/>
                    </a:srgbClr>
                  </a:outerShdw>
                </a:effectLst>
              </a:rPr>
              <a:t>в сфере культуры</a:t>
            </a:r>
            <a:endParaRPr lang="ru-RU" sz="2400" b="1" dirty="0" smtClean="0">
              <a:effectLst>
                <a:outerShdw blurRad="38100" dist="38100" dir="2700000" algn="tl">
                  <a:srgbClr val="000000">
                    <a:alpha val="43137"/>
                  </a:srgbClr>
                </a:outerShdw>
              </a:effectLst>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2481911085"/>
              </p:ext>
            </p:extLst>
          </p:nvPr>
        </p:nvGraphicFramePr>
        <p:xfrm>
          <a:off x="467544" y="1052736"/>
          <a:ext cx="5220580" cy="764596"/>
        </p:xfrm>
        <a:graphic>
          <a:graphicData uri="http://schemas.openxmlformats.org/drawingml/2006/table">
            <a:tbl>
              <a:tblPr>
                <a:effectLst>
                  <a:innerShdw blurRad="114300">
                    <a:prstClr val="black"/>
                  </a:innerShdw>
                </a:effectLst>
                <a:tableStyleId>{5C22544A-7EE6-4342-B048-85BDC9FD1C3A}</a:tableStyleId>
              </a:tblPr>
              <a:tblGrid>
                <a:gridCol w="435308"/>
                <a:gridCol w="3345112"/>
                <a:gridCol w="720080"/>
                <a:gridCol w="720080"/>
              </a:tblGrid>
              <a:tr h="201480">
                <a:tc>
                  <a:txBody>
                    <a:bodyPr/>
                    <a:lstStyle/>
                    <a:p>
                      <a:pPr algn="ctr">
                        <a:spcAft>
                          <a:spcPts val="0"/>
                        </a:spcAft>
                      </a:pPr>
                      <a:r>
                        <a:rPr lang="ru-RU" sz="1150" b="1" u="sng" dirty="0">
                          <a:effectLst/>
                          <a:latin typeface="Times New Roman"/>
                          <a:ea typeface="Times New Roman"/>
                        </a:rPr>
                        <a:t>0800</a:t>
                      </a:r>
                      <a:endParaRPr lang="ru-RU" sz="1200" u="sng"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Times New Roman"/>
                          <a:ea typeface="Times New Roman"/>
                        </a:rPr>
                        <a:t>Культура, </a:t>
                      </a:r>
                      <a:r>
                        <a:rPr lang="ru-RU" sz="1150" b="1" u="sng" dirty="0" smtClean="0">
                          <a:effectLst/>
                          <a:latin typeface="Times New Roman"/>
                          <a:ea typeface="Times New Roman"/>
                        </a:rPr>
                        <a:t>кинематография, всего </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a:effectLst/>
                          <a:latin typeface="Times New Roman"/>
                          <a:ea typeface="Times New Roman"/>
                        </a:rPr>
                        <a:t>34824,7</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a:effectLst/>
                          <a:latin typeface="Times New Roman"/>
                          <a:ea typeface="Times New Roman"/>
                        </a:rPr>
                        <a:t>34007,0</a:t>
                      </a:r>
                      <a:endParaRPr lang="ru-RU" sz="1200" u="sng"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73308">
                <a:tc>
                  <a:txBody>
                    <a:bodyPr/>
                    <a:lstStyle/>
                    <a:p>
                      <a:pPr algn="ctr">
                        <a:spcAft>
                          <a:spcPts val="0"/>
                        </a:spcAft>
                      </a:pPr>
                      <a:r>
                        <a:rPr lang="ru-RU" sz="1150" dirty="0">
                          <a:effectLst/>
                          <a:latin typeface="Times New Roman"/>
                          <a:ea typeface="Times New Roman"/>
                        </a:rPr>
                        <a:t>0801</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Культура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26530,8</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a:effectLst/>
                          <a:latin typeface="Times New Roman"/>
                          <a:ea typeface="Times New Roman"/>
                        </a:rPr>
                        <a:t>25715,6</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3928">
                <a:tc>
                  <a:txBody>
                    <a:bodyPr/>
                    <a:lstStyle/>
                    <a:p>
                      <a:pPr algn="ctr">
                        <a:spcAft>
                          <a:spcPts val="0"/>
                        </a:spcAft>
                      </a:pPr>
                      <a:r>
                        <a:rPr lang="ru-RU" sz="1150">
                          <a:effectLst/>
                          <a:latin typeface="Times New Roman"/>
                          <a:ea typeface="Times New Roman"/>
                        </a:rPr>
                        <a:t>0802</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Times New Roman"/>
                          <a:ea typeface="Times New Roman"/>
                        </a:rPr>
                        <a:t>Кинематография</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Times New Roman"/>
                          <a:ea typeface="Times New Roman"/>
                        </a:rPr>
                        <a:t>6242,3</a:t>
                      </a:r>
                      <a:endParaRPr lang="ru-RU"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a:effectLst/>
                          <a:latin typeface="Times New Roman"/>
                          <a:ea typeface="Times New Roman"/>
                        </a:rPr>
                        <a:t>6240,1</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93928">
                <a:tc>
                  <a:txBody>
                    <a:bodyPr/>
                    <a:lstStyle/>
                    <a:p>
                      <a:pPr algn="ctr">
                        <a:spcAft>
                          <a:spcPts val="0"/>
                        </a:spcAft>
                      </a:pPr>
                      <a:r>
                        <a:rPr lang="ru-RU" sz="1150">
                          <a:effectLst/>
                          <a:latin typeface="Times New Roman"/>
                          <a:ea typeface="Times New Roman"/>
                        </a:rPr>
                        <a:t>0804</a:t>
                      </a:r>
                      <a:endParaRPr lang="ru-RU" sz="120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smtClean="0">
                          <a:effectLst/>
                          <a:latin typeface="Times New Roman"/>
                          <a:ea typeface="Times New Roman"/>
                        </a:rPr>
                        <a:t>Др. </a:t>
                      </a:r>
                      <a:r>
                        <a:rPr lang="ru-RU" sz="1150" dirty="0">
                          <a:effectLst/>
                          <a:latin typeface="Times New Roman"/>
                          <a:ea typeface="Times New Roman"/>
                        </a:rPr>
                        <a:t>вопросы в области культуры, кинематографии </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a:effectLst/>
                          <a:latin typeface="Times New Roman"/>
                          <a:ea typeface="Times New Roman"/>
                        </a:rPr>
                        <a:t>2051,6</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a:effectLst/>
                          <a:latin typeface="Times New Roman"/>
                          <a:ea typeface="Times New Roman"/>
                        </a:rPr>
                        <a:t>2051,3</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372589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107504" y="4221090"/>
            <a:ext cx="3404244" cy="1224134"/>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dirty="0" smtClean="0">
                <a:solidFill>
                  <a:schemeClr val="tx2">
                    <a:lumMod val="50000"/>
                  </a:schemeClr>
                </a:solidFill>
              </a:rPr>
              <a:t>Амбулаторная помощь</a:t>
            </a:r>
          </a:p>
          <a:p>
            <a:pPr algn="ctr" fontAlgn="ctr">
              <a:defRPr/>
            </a:pPr>
            <a:r>
              <a:rPr lang="ru-RU" sz="1300" dirty="0" smtClean="0">
                <a:solidFill>
                  <a:schemeClr val="tx2">
                    <a:lumMod val="50000"/>
                  </a:schemeClr>
                </a:solidFill>
              </a:rPr>
              <a:t>90,7 тыс</a:t>
            </a:r>
            <a:r>
              <a:rPr lang="ru-RU" sz="1300" dirty="0">
                <a:solidFill>
                  <a:schemeClr val="tx2">
                    <a:lumMod val="50000"/>
                  </a:schemeClr>
                </a:solidFill>
              </a:rPr>
              <a:t>. руб. </a:t>
            </a:r>
            <a:endParaRPr lang="ru-RU" sz="1300" dirty="0" smtClean="0">
              <a:solidFill>
                <a:schemeClr val="tx2">
                  <a:lumMod val="50000"/>
                </a:schemeClr>
              </a:solidFill>
            </a:endParaRPr>
          </a:p>
          <a:p>
            <a:pPr algn="ctr" fontAlgn="ctr">
              <a:defRPr/>
            </a:pPr>
            <a:r>
              <a:rPr lang="ru-RU" sz="1300" dirty="0" smtClean="0">
                <a:solidFill>
                  <a:schemeClr val="tx2">
                    <a:lumMod val="50000"/>
                  </a:schemeClr>
                </a:solidFill>
              </a:rPr>
              <a:t>Другие </a:t>
            </a:r>
            <a:r>
              <a:rPr lang="ru-RU" sz="1300" dirty="0">
                <a:solidFill>
                  <a:schemeClr val="tx2">
                    <a:lumMod val="50000"/>
                  </a:schemeClr>
                </a:solidFill>
              </a:rPr>
              <a:t>вопросы в области </a:t>
            </a:r>
            <a:r>
              <a:rPr lang="ru-RU" sz="1300" dirty="0" smtClean="0">
                <a:solidFill>
                  <a:schemeClr val="tx2">
                    <a:lumMod val="50000"/>
                  </a:schemeClr>
                </a:solidFill>
              </a:rPr>
              <a:t>здравоохранения</a:t>
            </a:r>
          </a:p>
          <a:p>
            <a:pPr algn="ctr" fontAlgn="ctr">
              <a:defRPr/>
            </a:pPr>
            <a:r>
              <a:rPr lang="ru-RU" sz="1300" dirty="0" smtClean="0">
                <a:solidFill>
                  <a:schemeClr val="tx2">
                    <a:lumMod val="50000"/>
                  </a:schemeClr>
                </a:solidFill>
              </a:rPr>
              <a:t> 100,6 тыс. руб. </a:t>
            </a:r>
            <a:endParaRPr lang="ru-RU" sz="1300" dirty="0">
              <a:solidFill>
                <a:schemeClr val="tx2">
                  <a:lumMod val="50000"/>
                </a:schemeClr>
              </a:solidFill>
            </a:endParaRPr>
          </a:p>
        </p:txBody>
      </p:sp>
      <p:sp>
        <p:nvSpPr>
          <p:cNvPr id="9" name="Овал 8"/>
          <p:cNvSpPr/>
          <p:nvPr/>
        </p:nvSpPr>
        <p:spPr>
          <a:xfrm>
            <a:off x="179512" y="3140968"/>
            <a:ext cx="3332236"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endParaRPr lang="ru-RU" sz="1300" dirty="0" smtClean="0">
              <a:solidFill>
                <a:schemeClr val="tx2">
                  <a:lumMod val="50000"/>
                </a:schemeClr>
              </a:solidFill>
            </a:endParaRPr>
          </a:p>
          <a:p>
            <a:pPr algn="ctr">
              <a:defRPr/>
            </a:pPr>
            <a:r>
              <a:rPr lang="ru-RU" sz="1300" dirty="0">
                <a:solidFill>
                  <a:schemeClr val="tx2">
                    <a:lumMod val="50000"/>
                  </a:schemeClr>
                </a:solidFill>
              </a:rPr>
              <a:t> Стационарная медицинская </a:t>
            </a:r>
            <a:r>
              <a:rPr lang="ru-RU" sz="1300" dirty="0" smtClean="0">
                <a:solidFill>
                  <a:schemeClr val="tx2">
                    <a:lumMod val="50000"/>
                  </a:schemeClr>
                </a:solidFill>
              </a:rPr>
              <a:t>помощь</a:t>
            </a:r>
          </a:p>
          <a:p>
            <a:pPr algn="ctr">
              <a:defRPr/>
            </a:pPr>
            <a:r>
              <a:rPr lang="ru-RU" sz="1300" dirty="0" smtClean="0">
                <a:solidFill>
                  <a:schemeClr val="tx2">
                    <a:lumMod val="50000"/>
                  </a:schemeClr>
                </a:solidFill>
              </a:rPr>
              <a:t>11 086,8 тыс</a:t>
            </a:r>
            <a:r>
              <a:rPr lang="ru-RU" sz="1300" dirty="0">
                <a:solidFill>
                  <a:schemeClr val="tx2">
                    <a:lumMod val="50000"/>
                  </a:schemeClr>
                </a:solidFill>
              </a:rPr>
              <a:t>. руб. </a:t>
            </a:r>
          </a:p>
          <a:p>
            <a:pPr algn="ctr">
              <a:defRPr/>
            </a:pPr>
            <a:endParaRPr lang="ru-RU" sz="1300" dirty="0" smtClean="0">
              <a:solidFill>
                <a:schemeClr val="tx2">
                  <a:lumMod val="50000"/>
                </a:schemeClr>
              </a:solidFill>
            </a:endParaRPr>
          </a:p>
          <a:p>
            <a:pPr algn="ctr">
              <a:defRPr/>
            </a:pPr>
            <a:r>
              <a:rPr lang="ru-RU" sz="1300" dirty="0" smtClean="0">
                <a:solidFill>
                  <a:schemeClr val="tx2">
                    <a:lumMod val="50000"/>
                  </a:scheme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211135" y="3068960"/>
            <a:ext cx="4609337" cy="1296144"/>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rgbClr val="FFFFFF"/>
              </a:solidFill>
            </a:endParaRPr>
          </a:p>
          <a:p>
            <a:pPr>
              <a:defRPr/>
            </a:pPr>
            <a:endParaRPr lang="ru-RU" sz="1100" dirty="0" smtClean="0">
              <a:solidFill>
                <a:schemeClr val="tx2">
                  <a:lumMod val="50000"/>
                </a:schemeClr>
              </a:solidFill>
            </a:endParaRPr>
          </a:p>
          <a:p>
            <a:pPr>
              <a:defRPr/>
            </a:pPr>
            <a:endParaRPr lang="ru-RU" sz="1100" dirty="0" smtClean="0">
              <a:solidFill>
                <a:schemeClr val="tx2">
                  <a:lumMod val="50000"/>
                </a:schemeClr>
              </a:solidFill>
            </a:endParaRPr>
          </a:p>
          <a:p>
            <a:pPr>
              <a:defRPr/>
            </a:pPr>
            <a:endParaRPr lang="ru-RU" sz="1100" dirty="0">
              <a:solidFill>
                <a:schemeClr val="tx2">
                  <a:lumMod val="50000"/>
                </a:schemeClr>
              </a:solidFill>
            </a:endParaRPr>
          </a:p>
          <a:p>
            <a:pPr>
              <a:defRPr/>
            </a:pPr>
            <a:r>
              <a:rPr lang="ru-RU" sz="1100" dirty="0">
                <a:solidFill>
                  <a:schemeClr val="tx2">
                    <a:lumMod val="50000"/>
                  </a:schemeClr>
                </a:solidFill>
              </a:rPr>
              <a:t> </a:t>
            </a:r>
            <a:r>
              <a:rPr lang="ru-RU" sz="1100" dirty="0" smtClean="0">
                <a:solidFill>
                  <a:schemeClr val="tx2">
                    <a:lumMod val="50000"/>
                  </a:schemeClr>
                </a:solidFill>
              </a:rPr>
              <a:t>     </a:t>
            </a:r>
            <a:r>
              <a:rPr lang="ru-RU" sz="1100" dirty="0" smtClean="0">
                <a:solidFill>
                  <a:schemeClr val="tx1"/>
                </a:solidFill>
              </a:rPr>
              <a:t>7833,4</a:t>
            </a:r>
            <a:r>
              <a:rPr lang="ru-RU" sz="1100" dirty="0" smtClean="0">
                <a:solidFill>
                  <a:srgbClr val="FF0000"/>
                </a:solidFill>
              </a:rPr>
              <a:t> </a:t>
            </a:r>
            <a:r>
              <a:rPr lang="ru-RU" sz="1100" dirty="0" smtClean="0">
                <a:solidFill>
                  <a:schemeClr val="tx2">
                    <a:lumMod val="50000"/>
                  </a:schemeClr>
                </a:solidFill>
              </a:rPr>
              <a:t>тыс. руб. – за счет субвенции  </a:t>
            </a:r>
            <a:r>
              <a:rPr lang="ru-RU" sz="1050" dirty="0">
                <a:solidFill>
                  <a:schemeClr val="tx2">
                    <a:lumMod val="50000"/>
                  </a:schemeClr>
                </a:solidFill>
              </a:rPr>
              <a:t>(оказание первичной медико - санитарной помощи, оказание специализированной медицинской помощи);</a:t>
            </a:r>
          </a:p>
          <a:p>
            <a:pPr>
              <a:defRPr/>
            </a:pPr>
            <a:r>
              <a:rPr lang="ru-RU" sz="1100" dirty="0" smtClean="0">
                <a:solidFill>
                  <a:schemeClr val="tx2">
                    <a:lumMod val="50000"/>
                  </a:schemeClr>
                </a:solidFill>
              </a:rPr>
              <a:t>      </a:t>
            </a:r>
            <a:r>
              <a:rPr lang="ru-RU" sz="1100" dirty="0" smtClean="0">
                <a:solidFill>
                  <a:schemeClr val="tx1"/>
                </a:solidFill>
              </a:rPr>
              <a:t> 3253,4 </a:t>
            </a:r>
            <a:r>
              <a:rPr lang="ru-RU" sz="1100" dirty="0">
                <a:solidFill>
                  <a:schemeClr val="tx2">
                    <a:lumMod val="50000"/>
                  </a:schemeClr>
                </a:solidFill>
              </a:rPr>
              <a:t>тыс</a:t>
            </a:r>
            <a:r>
              <a:rPr lang="ru-RU" sz="1100" dirty="0" smtClean="0">
                <a:solidFill>
                  <a:schemeClr val="tx2">
                    <a:lumMod val="50000"/>
                  </a:schemeClr>
                </a:solidFill>
              </a:rPr>
              <a:t>. руб</a:t>
            </a:r>
            <a:r>
              <a:rPr lang="ru-RU" sz="1100" dirty="0">
                <a:solidFill>
                  <a:schemeClr val="tx2">
                    <a:lumMod val="50000"/>
                  </a:schemeClr>
                </a:solidFill>
              </a:rPr>
              <a:t>. </a:t>
            </a:r>
            <a:r>
              <a:rPr lang="ru-RU" sz="1100" dirty="0" smtClean="0">
                <a:solidFill>
                  <a:schemeClr val="tx2">
                    <a:lumMod val="50000"/>
                  </a:schemeClr>
                </a:solidFill>
              </a:rPr>
              <a:t> - за </a:t>
            </a:r>
            <a:r>
              <a:rPr lang="ru-RU" sz="1100" dirty="0">
                <a:solidFill>
                  <a:schemeClr val="tx2">
                    <a:lumMod val="50000"/>
                  </a:schemeClr>
                </a:solidFill>
              </a:rPr>
              <a:t>счет средств местного бюджета </a:t>
            </a:r>
            <a:r>
              <a:rPr lang="ru-RU" sz="1050" dirty="0" smtClean="0">
                <a:solidFill>
                  <a:schemeClr val="tx2">
                    <a:lumMod val="50000"/>
                  </a:schemeClr>
                </a:solidFill>
              </a:rPr>
              <a:t>(</a:t>
            </a:r>
            <a:r>
              <a:rPr lang="ru-RU" sz="1050" dirty="0">
                <a:solidFill>
                  <a:schemeClr val="tx2">
                    <a:lumMod val="50000"/>
                  </a:schemeClr>
                </a:solidFill>
              </a:rPr>
              <a:t>выплата льготных коммунальных услуг специалистам на селе и налог на </a:t>
            </a:r>
            <a:r>
              <a:rPr lang="ru-RU" sz="1050" dirty="0" smtClean="0">
                <a:solidFill>
                  <a:schemeClr val="tx2">
                    <a:lumMod val="50000"/>
                  </a:schemeClr>
                </a:solidFill>
              </a:rPr>
              <a:t>имущество, по муниципальной программе «Развитие здравоохранения  Зеленчукского муниципального района на 2016-2018 годы»)</a:t>
            </a:r>
            <a:endParaRPr lang="ru-RU" sz="1050" dirty="0">
              <a:solidFill>
                <a:schemeClr val="tx2">
                  <a:lumMod val="50000"/>
                </a:schemeClr>
              </a:solidFill>
            </a:endParaRPr>
          </a:p>
          <a:p>
            <a:pPr algn="ctr">
              <a:defRPr/>
            </a:pPr>
            <a:r>
              <a:rPr lang="ru-RU" sz="1300" dirty="0" smtClean="0">
                <a:solidFill>
                  <a:srgbClr val="FF0000"/>
                </a:solidFill>
              </a:rPr>
              <a:t>                    </a:t>
            </a:r>
          </a:p>
          <a:p>
            <a:pPr algn="ctr">
              <a:defRPr/>
            </a:pPr>
            <a:endParaRPr lang="ru-RU" sz="1200" dirty="0">
              <a:solidFill>
                <a:schemeClr val="tx2">
                  <a:lumMod val="50000"/>
                </a:schemeClr>
              </a:solidFill>
            </a:endParaRPr>
          </a:p>
          <a:p>
            <a:pPr algn="ctr">
              <a:defRPr/>
            </a:pPr>
            <a:endParaRPr lang="ru-RU" sz="1600" dirty="0">
              <a:solidFill>
                <a:schemeClr val="tx2">
                  <a:lumMod val="50000"/>
                </a:schemeClr>
              </a:solidFill>
            </a:endParaRPr>
          </a:p>
        </p:txBody>
      </p:sp>
      <p:sp>
        <p:nvSpPr>
          <p:cNvPr id="13" name="Скругленный прямоугольник 12"/>
          <p:cNvSpPr/>
          <p:nvPr/>
        </p:nvSpPr>
        <p:spPr>
          <a:xfrm>
            <a:off x="4245838" y="4509122"/>
            <a:ext cx="4574634" cy="72007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a:solidFill>
                  <a:schemeClr val="tx1"/>
                </a:solidFill>
              </a:rPr>
              <a:t>За счет средств федерального бюджета – субсидии на реализацию мероприятий подпрограммы «Устойчивое развитие сельских территорий КЧР до 2020 года» (Реконструкция ФАП</a:t>
            </a:r>
            <a:r>
              <a:rPr lang="ru-RU" sz="1100" smtClean="0">
                <a:solidFill>
                  <a:schemeClr val="tx1"/>
                </a:solidFill>
              </a:rPr>
              <a:t>)</a:t>
            </a:r>
            <a:endParaRPr lang="ru-RU" sz="1300">
              <a:solidFill>
                <a:schemeClr val="tx1"/>
              </a:solidFill>
            </a:endParaRPr>
          </a:p>
        </p:txBody>
      </p:sp>
      <p:sp>
        <p:nvSpPr>
          <p:cNvPr id="15" name="Нашивка 14"/>
          <p:cNvSpPr/>
          <p:nvPr/>
        </p:nvSpPr>
        <p:spPr>
          <a:xfrm>
            <a:off x="3563888" y="3330128"/>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16" name="Нашивка 15"/>
          <p:cNvSpPr/>
          <p:nvPr/>
        </p:nvSpPr>
        <p:spPr>
          <a:xfrm>
            <a:off x="3583756" y="4671417"/>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2" name="Горизонтальный свиток 1"/>
          <p:cNvSpPr/>
          <p:nvPr/>
        </p:nvSpPr>
        <p:spPr>
          <a:xfrm rot="16200000">
            <a:off x="3947878" y="4341151"/>
            <a:ext cx="1368153" cy="3432277"/>
          </a:xfrm>
          <a:prstGeom prst="horizontalScroll">
            <a:avLst/>
          </a:prstGeom>
          <a:solidFill>
            <a:schemeClr val="accent3">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2000" b="1" dirty="0" smtClean="0">
                <a:solidFill>
                  <a:schemeClr val="tx2">
                    <a:lumMod val="50000"/>
                  </a:schemeClr>
                </a:solidFill>
                <a:effectLst>
                  <a:outerShdw blurRad="38100" dist="38100" dir="2700000" algn="tl">
                    <a:srgbClr val="000000">
                      <a:alpha val="43137"/>
                    </a:srgbClr>
                  </a:outerShdw>
                </a:effectLst>
              </a:rPr>
              <a:t>средства ОМС:</a:t>
            </a:r>
          </a:p>
          <a:p>
            <a:pPr algn="ctr"/>
            <a:r>
              <a:rPr lang="ru-RU" sz="1400" dirty="0">
                <a:solidFill>
                  <a:schemeClr val="tx1"/>
                </a:solidFill>
                <a:effectLst>
                  <a:outerShdw blurRad="38100" dist="38100" dir="2700000" algn="tl">
                    <a:srgbClr val="000000">
                      <a:alpha val="43137"/>
                    </a:srgbClr>
                  </a:outerShdw>
                </a:effectLst>
              </a:rPr>
              <a:t>План </a:t>
            </a:r>
            <a:r>
              <a:rPr lang="ru-RU" sz="1400" dirty="0" smtClean="0">
                <a:solidFill>
                  <a:schemeClr val="tx1"/>
                </a:solidFill>
                <a:effectLst>
                  <a:outerShdw blurRad="38100" dist="38100" dir="2700000" algn="tl">
                    <a:srgbClr val="000000">
                      <a:alpha val="43137"/>
                    </a:srgbClr>
                  </a:outerShdw>
                </a:effectLst>
              </a:rPr>
              <a:t>  -  233 120,6 </a:t>
            </a:r>
            <a:r>
              <a:rPr lang="ru-RU" sz="1400" dirty="0">
                <a:solidFill>
                  <a:schemeClr val="tx1"/>
                </a:solidFill>
                <a:effectLst>
                  <a:outerShdw blurRad="38100" dist="38100" dir="2700000" algn="tl">
                    <a:srgbClr val="000000">
                      <a:alpha val="43137"/>
                    </a:srgbClr>
                  </a:outerShdw>
                </a:effectLst>
              </a:rPr>
              <a:t>тыс</a:t>
            </a:r>
            <a:r>
              <a:rPr lang="ru-RU" sz="1400" dirty="0" smtClean="0">
                <a:solidFill>
                  <a:schemeClr val="tx1"/>
                </a:solidFill>
                <a:effectLst>
                  <a:outerShdw blurRad="38100" dist="38100" dir="2700000" algn="tl">
                    <a:srgbClr val="000000">
                      <a:alpha val="43137"/>
                    </a:srgbClr>
                  </a:outerShdw>
                </a:effectLst>
              </a:rPr>
              <a:t>. руб</a:t>
            </a:r>
            <a:r>
              <a:rPr lang="ru-RU" sz="1400" dirty="0">
                <a:solidFill>
                  <a:schemeClr val="tx1"/>
                </a:solidFill>
                <a:effectLst>
                  <a:outerShdw blurRad="38100" dist="38100" dir="2700000" algn="tl">
                    <a:srgbClr val="000000">
                      <a:alpha val="43137"/>
                    </a:srgbClr>
                  </a:outerShdw>
                </a:effectLst>
              </a:rPr>
              <a:t>.</a:t>
            </a:r>
          </a:p>
          <a:p>
            <a:pPr algn="ctr"/>
            <a:r>
              <a:rPr lang="ru-RU" sz="1400" dirty="0">
                <a:solidFill>
                  <a:schemeClr val="tx1"/>
                </a:solidFill>
                <a:effectLst>
                  <a:outerShdw blurRad="38100" dist="38100" dir="2700000" algn="tl">
                    <a:srgbClr val="000000">
                      <a:alpha val="43137"/>
                    </a:srgbClr>
                  </a:outerShdw>
                </a:effectLst>
              </a:rPr>
              <a:t>Факт  </a:t>
            </a:r>
            <a:r>
              <a:rPr lang="ru-RU" sz="1400" dirty="0" smtClean="0">
                <a:solidFill>
                  <a:schemeClr val="tx1"/>
                </a:solidFill>
                <a:effectLst>
                  <a:outerShdw blurRad="38100" dist="38100" dir="2700000" algn="tl">
                    <a:srgbClr val="000000">
                      <a:alpha val="43137"/>
                    </a:srgbClr>
                  </a:outerShdw>
                </a:effectLst>
              </a:rPr>
              <a:t> -  233 120,6 </a:t>
            </a:r>
            <a:r>
              <a:rPr lang="ru-RU" sz="1400" dirty="0" smtClean="0">
                <a:solidFill>
                  <a:schemeClr val="tx2">
                    <a:lumMod val="50000"/>
                  </a:schemeClr>
                </a:solidFill>
                <a:effectLst>
                  <a:outerShdw blurRad="38100" dist="38100" dir="2700000" algn="tl">
                    <a:srgbClr val="000000">
                      <a:alpha val="43137"/>
                    </a:srgbClr>
                  </a:outerShdw>
                </a:effectLst>
              </a:rPr>
              <a:t>тыс. руб</a:t>
            </a:r>
            <a:r>
              <a:rPr lang="ru-RU" sz="1400" dirty="0">
                <a:solidFill>
                  <a:schemeClr val="tx2">
                    <a:lumMod val="50000"/>
                  </a:schemeClr>
                </a:solidFill>
                <a:effectLst>
                  <a:outerShdw blurRad="38100" dist="38100" dir="2700000" algn="tl">
                    <a:srgbClr val="000000">
                      <a:alpha val="43137"/>
                    </a:srgbClr>
                  </a:outerShdw>
                </a:effectLst>
              </a:rPr>
              <a:t>.</a:t>
            </a:r>
          </a:p>
        </p:txBody>
      </p:sp>
      <p:sp>
        <p:nvSpPr>
          <p:cNvPr id="8" name="Параллелограмм 7"/>
          <p:cNvSpPr/>
          <p:nvPr/>
        </p:nvSpPr>
        <p:spPr>
          <a:xfrm>
            <a:off x="3061646" y="980728"/>
            <a:ext cx="5760639" cy="1962925"/>
          </a:xfrm>
          <a:prstGeom prst="parallelogram">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00" smtClean="0">
              <a:solidFill>
                <a:schemeClr val="tx2">
                  <a:lumMod val="50000"/>
                </a:schemeClr>
              </a:solidFill>
            </a:endParaRPr>
          </a:p>
          <a:p>
            <a:pPr algn="ctr">
              <a:defRPr/>
            </a:pPr>
            <a:endParaRPr lang="ru-RU" sz="1200">
              <a:solidFill>
                <a:schemeClr val="tx2">
                  <a:lumMod val="50000"/>
                </a:schemeClr>
              </a:solidFill>
            </a:endParaRPr>
          </a:p>
          <a:p>
            <a:pPr algn="ctr">
              <a:defRPr/>
            </a:pPr>
            <a:endParaRPr lang="ru-RU" sz="1200" smtClean="0">
              <a:solidFill>
                <a:schemeClr val="tx2">
                  <a:lumMod val="50000"/>
                </a:schemeClr>
              </a:solidFill>
            </a:endParaRPr>
          </a:p>
          <a:p>
            <a:pPr algn="ctr">
              <a:defRPr/>
            </a:pPr>
            <a:endParaRPr lang="ru-RU" sz="1200">
              <a:solidFill>
                <a:schemeClr val="tx2">
                  <a:lumMod val="50000"/>
                </a:schemeClr>
              </a:solidFill>
            </a:endParaRPr>
          </a:p>
          <a:p>
            <a:pPr algn="ctr">
              <a:defRPr/>
            </a:pPr>
            <a:endParaRPr lang="ru-RU" sz="1200" smtClean="0">
              <a:solidFill>
                <a:schemeClr val="tx2">
                  <a:lumMod val="50000"/>
                </a:schemeClr>
              </a:solidFill>
            </a:endParaRPr>
          </a:p>
          <a:p>
            <a:pPr algn="ctr">
              <a:defRPr/>
            </a:pPr>
            <a:endParaRPr lang="ru-RU" sz="1200" smtClean="0">
              <a:solidFill>
                <a:schemeClr val="tx2">
                  <a:lumMod val="50000"/>
                </a:schemeClr>
              </a:solidFill>
            </a:endParaRPr>
          </a:p>
        </p:txBody>
      </p:sp>
      <p:sp>
        <p:nvSpPr>
          <p:cNvPr id="4" name="Rectangle 2"/>
          <p:cNvSpPr>
            <a:spLocks noChangeArrowheads="1"/>
          </p:cNvSpPr>
          <p:nvPr/>
        </p:nvSpPr>
        <p:spPr bwMode="auto">
          <a:xfrm>
            <a:off x="3083529" y="1004661"/>
            <a:ext cx="57606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Всего учреждений со статусом юридического лица - 2:   </a:t>
            </a:r>
            <a:endParaRPr kumimoji="0" lang="ru-RU" sz="12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1). </a:t>
            </a:r>
            <a:r>
              <a:rPr kumimoji="0" lang="ru-RU" sz="1200" b="0" i="0" u="sng"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МЛПУ Зеленчукская ЦРБ</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(входит поликлиника, районная больница,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a:solidFill>
                  <a:schemeClr val="tx2">
                    <a:lumMod val="50000"/>
                  </a:schemeClr>
                </a:solidFill>
                <a:latin typeface="Times New Roman" pitchFamily="18" charset="0"/>
                <a:ea typeface="Calibri" pitchFamily="34" charset="0"/>
                <a:cs typeface="Times New Roman" pitchFamily="18" charset="0"/>
              </a:rPr>
              <a:t> </a:t>
            </a:r>
            <a:r>
              <a:rPr lang="ru-RU" sz="1200" dirty="0" smtClean="0">
                <a:solidFill>
                  <a:schemeClr val="tx2">
                    <a:lumMod val="50000"/>
                  </a:schemeClr>
                </a:solidFill>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4 участковых больниц,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12 ФАП и 1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врачебная амбулатория);</a:t>
            </a:r>
            <a:endParaRPr kumimoji="0" lang="ru-RU" sz="1200" b="0"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2). </a:t>
            </a:r>
            <a:r>
              <a:rPr kumimoji="0" lang="ru-RU" sz="1200" b="0" i="0" u="sng"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МАУЗ «Зеленчукская районная стоматологическая</a:t>
            </a:r>
            <a:r>
              <a:rPr kumimoji="0" lang="ru-RU" sz="1200" b="0" i="0" u="sng" strike="noStrike" cap="none" normalizeH="0" dirty="0" smtClean="0">
                <a:ln>
                  <a:noFill/>
                </a:ln>
                <a:solidFill>
                  <a:schemeClr val="tx2">
                    <a:lumMod val="50000"/>
                  </a:schemeClr>
                </a:solidFill>
                <a:effectLst/>
                <a:latin typeface="Times New Roman" pitchFamily="18" charset="0"/>
                <a:ea typeface="Calibri" pitchFamily="34" charset="0"/>
                <a:cs typeface="Times New Roman" pitchFamily="18" charset="0"/>
              </a:rPr>
              <a:t> поликлиника»</a:t>
            </a:r>
            <a:endParaRPr kumimoji="0" lang="ru-RU" sz="1200" b="0" i="0" u="sng"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Обеспеченность на 10 000 человек населения:</a:t>
            </a:r>
            <a:endParaRPr kumimoji="0" lang="ru-RU" sz="12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больничными койками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- 60,90;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solidFill>
                  <a:schemeClr val="tx2">
                    <a:lumMod val="50000"/>
                  </a:schemeClr>
                </a:solidFill>
                <a:latin typeface="Times New Roman" pitchFamily="18" charset="0"/>
                <a:ea typeface="Calibri" pitchFamily="34" charset="0"/>
                <a:cs typeface="Times New Roman" pitchFamily="18" charset="0"/>
              </a:rPr>
              <a:t>        *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мощностью амбулаторно-поликлинических учреждений на конец года,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solidFill>
                  <a:schemeClr val="tx2">
                    <a:lumMod val="50000"/>
                  </a:schemeClr>
                </a:solidFill>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посещений в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смену - 314,80 </a:t>
            </a:r>
          </a:p>
          <a:p>
            <a:pPr algn="just">
              <a:defRPr/>
            </a:pPr>
            <a:r>
              <a:rPr lang="ru-RU" sz="1200" dirty="0" smtClean="0">
                <a:solidFill>
                  <a:schemeClr val="tx2">
                    <a:lumMod val="50000"/>
                  </a:schemeClr>
                </a:solidFill>
                <a:latin typeface="Times New Roman" pitchFamily="18" charset="0"/>
                <a:cs typeface="Times New Roman" pitchFamily="18" charset="0"/>
              </a:rPr>
              <a:t>                  В </a:t>
            </a:r>
            <a:r>
              <a:rPr lang="ru-RU" sz="1200" dirty="0">
                <a:solidFill>
                  <a:schemeClr val="tx2">
                    <a:lumMod val="50000"/>
                  </a:schemeClr>
                </a:solidFill>
                <a:latin typeface="Times New Roman" pitchFamily="18" charset="0"/>
                <a:cs typeface="Times New Roman" pitchFamily="18" charset="0"/>
              </a:rPr>
              <a:t>целом финансирование здравоохранения </a:t>
            </a:r>
            <a:r>
              <a:rPr lang="ru-RU" sz="1200" dirty="0" smtClean="0">
                <a:solidFill>
                  <a:schemeClr val="tx2">
                    <a:lumMod val="50000"/>
                  </a:schemeClr>
                </a:solidFill>
                <a:latin typeface="Times New Roman" pitchFamily="18" charset="0"/>
                <a:cs typeface="Times New Roman" pitchFamily="18" charset="0"/>
              </a:rPr>
              <a:t>за счет </a:t>
            </a:r>
            <a:r>
              <a:rPr lang="ru-RU" sz="1200" dirty="0">
                <a:solidFill>
                  <a:schemeClr val="tx2">
                    <a:lumMod val="50000"/>
                  </a:schemeClr>
                </a:solidFill>
                <a:latin typeface="Times New Roman" pitchFamily="18" charset="0"/>
                <a:cs typeface="Times New Roman" pitchFamily="18" charset="0"/>
              </a:rPr>
              <a:t>средств Фонда </a:t>
            </a:r>
            <a:r>
              <a:rPr lang="ru-RU" sz="1200" dirty="0" smtClean="0">
                <a:solidFill>
                  <a:schemeClr val="tx2">
                    <a:lumMod val="50000"/>
                  </a:schemeClr>
                </a:solidFill>
                <a:latin typeface="Times New Roman" pitchFamily="18" charset="0"/>
                <a:cs typeface="Times New Roman" pitchFamily="18" charset="0"/>
              </a:rPr>
              <a:t>                 </a:t>
            </a:r>
          </a:p>
          <a:p>
            <a:pPr algn="just">
              <a:defRPr/>
            </a:pPr>
            <a:r>
              <a:rPr lang="ru-RU" sz="1200" dirty="0">
                <a:solidFill>
                  <a:schemeClr val="tx2">
                    <a:lumMod val="50000"/>
                  </a:schemeClr>
                </a:solidFill>
                <a:latin typeface="Times New Roman" pitchFamily="18" charset="0"/>
                <a:cs typeface="Times New Roman" pitchFamily="18" charset="0"/>
              </a:rPr>
              <a:t> </a:t>
            </a:r>
            <a:r>
              <a:rPr lang="ru-RU" sz="1200" dirty="0" smtClean="0">
                <a:solidFill>
                  <a:schemeClr val="tx2">
                    <a:lumMod val="50000"/>
                  </a:schemeClr>
                </a:solidFill>
                <a:latin typeface="Times New Roman" pitchFamily="18" charset="0"/>
                <a:cs typeface="Times New Roman" pitchFamily="18" charset="0"/>
              </a:rPr>
              <a:t>ОМС, часть </a:t>
            </a:r>
            <a:r>
              <a:rPr lang="ru-RU" sz="1200" dirty="0">
                <a:solidFill>
                  <a:schemeClr val="tx2">
                    <a:lumMod val="50000"/>
                  </a:schemeClr>
                </a:solidFill>
                <a:latin typeface="Times New Roman" pitchFamily="18" charset="0"/>
                <a:cs typeface="Times New Roman" pitchFamily="18" charset="0"/>
              </a:rPr>
              <a:t>расходов </a:t>
            </a:r>
            <a:r>
              <a:rPr lang="ru-RU" sz="1200" dirty="0" smtClean="0">
                <a:solidFill>
                  <a:schemeClr val="tx2">
                    <a:lumMod val="50000"/>
                  </a:schemeClr>
                </a:solidFill>
                <a:latin typeface="Times New Roman" pitchFamily="18" charset="0"/>
                <a:cs typeface="Times New Roman" pitchFamily="18" charset="0"/>
              </a:rPr>
              <a:t>- за </a:t>
            </a:r>
            <a:r>
              <a:rPr lang="ru-RU" sz="1200" dirty="0">
                <a:solidFill>
                  <a:schemeClr val="tx2">
                    <a:lumMod val="50000"/>
                  </a:schemeClr>
                </a:solidFill>
                <a:latin typeface="Times New Roman" pitchFamily="18" charset="0"/>
                <a:cs typeface="Times New Roman" pitchFamily="18" charset="0"/>
              </a:rPr>
              <a:t>счет средств республиканского </a:t>
            </a:r>
            <a:r>
              <a:rPr lang="ru-RU" sz="1200" dirty="0" smtClean="0">
                <a:solidFill>
                  <a:schemeClr val="tx2">
                    <a:lumMod val="50000"/>
                  </a:schemeClr>
                </a:solidFill>
                <a:latin typeface="Times New Roman" pitchFamily="18" charset="0"/>
                <a:cs typeface="Times New Roman" pitchFamily="18" charset="0"/>
              </a:rPr>
              <a:t>и </a:t>
            </a:r>
            <a:r>
              <a:rPr lang="ru-RU" sz="1200" dirty="0">
                <a:solidFill>
                  <a:schemeClr val="tx2">
                    <a:lumMod val="50000"/>
                  </a:schemeClr>
                </a:solidFill>
                <a:latin typeface="Times New Roman" pitchFamily="18" charset="0"/>
                <a:cs typeface="Times New Roman" pitchFamily="18" charset="0"/>
              </a:rPr>
              <a:t>местного </a:t>
            </a:r>
            <a:r>
              <a:rPr lang="ru-RU" sz="1200" dirty="0" smtClean="0">
                <a:solidFill>
                  <a:schemeClr val="tx2">
                    <a:lumMod val="50000"/>
                  </a:schemeClr>
                </a:solidFill>
                <a:latin typeface="Times New Roman" pitchFamily="18" charset="0"/>
                <a:cs typeface="Times New Roman" pitchFamily="18" charset="0"/>
              </a:rPr>
              <a:t>бюджетов</a:t>
            </a:r>
            <a:endParaRPr kumimoji="0" lang="ru-RU" sz="1200" b="0" i="0" u="none" strike="noStrike" cap="none" normalizeH="0" baseline="0" dirty="0" smtClean="0">
              <a:ln>
                <a:noFill/>
              </a:ln>
              <a:solidFill>
                <a:schemeClr val="tx2">
                  <a:lumMod val="50000"/>
                </a:schemeClr>
              </a:solidFill>
              <a:effectLst/>
              <a:latin typeface="Arial" pitchFamily="34" charset="0"/>
            </a:endParaRPr>
          </a:p>
        </p:txBody>
      </p:sp>
      <p:sp>
        <p:nvSpPr>
          <p:cNvPr id="14" name="Заголовок 1"/>
          <p:cNvSpPr txBox="1">
            <a:spLocks/>
          </p:cNvSpPr>
          <p:nvPr/>
        </p:nvSpPr>
        <p:spPr>
          <a:xfrm>
            <a:off x="1547664" y="260648"/>
            <a:ext cx="6629644" cy="504056"/>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a:t>
            </a:r>
            <a:r>
              <a:rPr lang="ru-RU" sz="2400" b="1" dirty="0">
                <a:effectLst>
                  <a:outerShdw blurRad="38100" dist="38100" dir="2700000" algn="tl">
                    <a:srgbClr val="000000">
                      <a:alpha val="43137"/>
                    </a:srgbClr>
                  </a:outerShdw>
                </a:effectLst>
              </a:rPr>
              <a:t>в сфере </a:t>
            </a:r>
            <a:r>
              <a:rPr lang="ru-RU" sz="2400" b="1" dirty="0" smtClean="0">
                <a:effectLst>
                  <a:outerShdw blurRad="38100" dist="38100" dir="2700000" algn="tl">
                    <a:srgbClr val="000000">
                      <a:alpha val="43137"/>
                    </a:srgbClr>
                  </a:outerShdw>
                </a:effectLst>
              </a:rPr>
              <a:t>здравоохранения</a:t>
            </a:r>
          </a:p>
        </p:txBody>
      </p:sp>
      <p:pic>
        <p:nvPicPr>
          <p:cNvPr id="17" name="Рисунок 16" descr="https://im0-tub-ru.yandex.net/i?id=532a27d74466acdade08cd6dc6340754&amp;n=33&amp;h=190&amp;w=197">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2614863" cy="2232248"/>
          </a:xfrm>
          <a:prstGeom prst="rect">
            <a:avLst/>
          </a:prstGeom>
          <a:noFill/>
          <a:ln>
            <a:noFill/>
          </a:ln>
        </p:spPr>
      </p:pic>
    </p:spTree>
    <p:extLst>
      <p:ext uri="{BB962C8B-B14F-4D97-AF65-F5344CB8AC3E}">
        <p14:creationId xmlns:p14="http://schemas.microsoft.com/office/powerpoint/2010/main" val="1099357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C:\Documents and Settings\Aminat\Мои документы\Мои рисунки\рис.jpg"/>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92697"/>
            <a:ext cx="3035920" cy="1944216"/>
          </a:xfrm>
          <a:prstGeom prst="rect">
            <a:avLst/>
          </a:prstGeom>
          <a:noFill/>
          <a:ln>
            <a:noFill/>
          </a:ln>
        </p:spPr>
      </p:pic>
      <p:sp>
        <p:nvSpPr>
          <p:cNvPr id="4" name="Овал 3"/>
          <p:cNvSpPr/>
          <p:nvPr/>
        </p:nvSpPr>
        <p:spPr>
          <a:xfrm>
            <a:off x="179512" y="2447331"/>
            <a:ext cx="3251026" cy="765645"/>
          </a:xfrm>
          <a:prstGeom prst="ellipse">
            <a:avLst/>
          </a:prstGeom>
          <a:solidFill>
            <a:schemeClr val="accent4">
              <a:lumMod val="20000"/>
              <a:lumOff val="80000"/>
            </a:schemeClr>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a:solidFill>
                  <a:schemeClr val="tx2">
                    <a:lumMod val="50000"/>
                  </a:schemeClr>
                </a:solidFill>
              </a:rPr>
              <a:t>Пенсионное обеспечение</a:t>
            </a:r>
            <a:r>
              <a:rPr lang="ru-RU" sz="1400" smtClean="0">
                <a:solidFill>
                  <a:schemeClr val="tx2">
                    <a:lumMod val="50000"/>
                  </a:schemeClr>
                </a:solidFill>
                <a:effectLst>
                  <a:outerShdw blurRad="38100" dist="38100" dir="2700000" algn="tl">
                    <a:srgbClr val="000000">
                      <a:alpha val="43137"/>
                    </a:srgbClr>
                  </a:outerShdw>
                </a:effectLst>
              </a:rPr>
              <a:t> </a:t>
            </a:r>
          </a:p>
          <a:p>
            <a:pPr algn="ctr">
              <a:defRPr/>
            </a:pPr>
            <a:r>
              <a:rPr lang="ru-RU" sz="1400" smtClean="0">
                <a:solidFill>
                  <a:schemeClr val="tx2">
                    <a:lumMod val="50000"/>
                  </a:schemeClr>
                </a:solidFill>
                <a:effectLst>
                  <a:outerShdw blurRad="38100" dist="38100" dir="2700000" algn="tl">
                    <a:srgbClr val="000000">
                      <a:alpha val="43137"/>
                    </a:srgbClr>
                  </a:outerShdw>
                </a:effectLst>
              </a:rPr>
              <a:t>2 345,9 </a:t>
            </a:r>
            <a:r>
              <a:rPr lang="ru-RU" sz="1400" smtClean="0">
                <a:solidFill>
                  <a:schemeClr val="tx2">
                    <a:lumMod val="50000"/>
                  </a:schemeClr>
                </a:solidFill>
              </a:rPr>
              <a:t>тыс. </a:t>
            </a:r>
            <a:r>
              <a:rPr lang="ru-RU" sz="1400">
                <a:solidFill>
                  <a:schemeClr val="tx2">
                    <a:lumMod val="50000"/>
                  </a:schemeClr>
                </a:solidFill>
              </a:rPr>
              <a:t>руб. </a:t>
            </a:r>
          </a:p>
        </p:txBody>
      </p:sp>
      <p:sp>
        <p:nvSpPr>
          <p:cNvPr id="5" name="Скругленный прямоугольник 4"/>
          <p:cNvSpPr/>
          <p:nvPr/>
        </p:nvSpPr>
        <p:spPr>
          <a:xfrm>
            <a:off x="4104424" y="2613996"/>
            <a:ext cx="4572032" cy="454964"/>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a:solidFill>
                  <a:schemeClr val="tx2">
                    <a:lumMod val="50000"/>
                  </a:schemeClr>
                </a:solidFill>
              </a:rPr>
              <a:t>За счет местного бюджета – </a:t>
            </a:r>
            <a:endParaRPr lang="ru-RU" sz="1200" smtClean="0">
              <a:solidFill>
                <a:schemeClr val="tx2">
                  <a:lumMod val="50000"/>
                </a:schemeClr>
              </a:solidFill>
            </a:endParaRPr>
          </a:p>
          <a:p>
            <a:pPr algn="ctr">
              <a:defRPr/>
            </a:pPr>
            <a:r>
              <a:rPr lang="ru-RU" sz="1200" smtClean="0">
                <a:solidFill>
                  <a:schemeClr val="tx2">
                    <a:lumMod val="50000"/>
                  </a:schemeClr>
                </a:solidFill>
              </a:rPr>
              <a:t>выплата </a:t>
            </a:r>
            <a:r>
              <a:rPr lang="ru-RU" sz="1200">
                <a:solidFill>
                  <a:schemeClr val="tx2">
                    <a:lumMod val="50000"/>
                  </a:schemeClr>
                </a:solidFill>
              </a:rPr>
              <a:t>доплат к пенсиям  муниципальных служащих</a:t>
            </a:r>
          </a:p>
        </p:txBody>
      </p:sp>
      <p:sp>
        <p:nvSpPr>
          <p:cNvPr id="7" name="Овал 6"/>
          <p:cNvSpPr/>
          <p:nvPr/>
        </p:nvSpPr>
        <p:spPr>
          <a:xfrm>
            <a:off x="251520" y="4797152"/>
            <a:ext cx="3216810"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a:solidFill>
                  <a:schemeClr val="tx2">
                    <a:lumMod val="50000"/>
                  </a:schemeClr>
                </a:solidFill>
              </a:rPr>
              <a:t>Охрана семьи и </a:t>
            </a:r>
            <a:r>
              <a:rPr lang="ru-RU" sz="1300" smtClean="0">
                <a:solidFill>
                  <a:schemeClr val="tx2">
                    <a:lumMod val="50000"/>
                  </a:schemeClr>
                </a:solidFill>
              </a:rPr>
              <a:t>детства</a:t>
            </a:r>
          </a:p>
          <a:p>
            <a:pPr algn="ctr" fontAlgn="ctr">
              <a:defRPr/>
            </a:pPr>
            <a:r>
              <a:rPr lang="ru-RU" sz="1300">
                <a:solidFill>
                  <a:schemeClr val="tx2">
                    <a:lumMod val="50000"/>
                  </a:schemeClr>
                </a:solidFill>
              </a:rPr>
              <a:t> </a:t>
            </a:r>
            <a:r>
              <a:rPr lang="ru-RU" sz="1300" smtClean="0">
                <a:solidFill>
                  <a:schemeClr val="tx2">
                    <a:lumMod val="50000"/>
                  </a:schemeClr>
                </a:solidFill>
                <a:effectLst>
                  <a:outerShdw blurRad="38100" dist="38100" dir="2700000" algn="tl">
                    <a:srgbClr val="000000">
                      <a:alpha val="43137"/>
                    </a:srgbClr>
                  </a:outerShdw>
                </a:effectLst>
              </a:rPr>
              <a:t>74 426,3 </a:t>
            </a:r>
            <a:r>
              <a:rPr lang="ru-RU" sz="1300" smtClean="0">
                <a:solidFill>
                  <a:schemeClr val="tx2">
                    <a:lumMod val="50000"/>
                  </a:schemeClr>
                </a:solidFill>
              </a:rPr>
              <a:t>тыс</a:t>
            </a:r>
            <a:r>
              <a:rPr lang="ru-RU" sz="1300">
                <a:solidFill>
                  <a:schemeClr val="tx2">
                    <a:lumMod val="50000"/>
                  </a:schemeClr>
                </a:solidFill>
              </a:rPr>
              <a:t>. руб. </a:t>
            </a:r>
          </a:p>
        </p:txBody>
      </p:sp>
      <p:sp>
        <p:nvSpPr>
          <p:cNvPr id="8" name="Овал 7"/>
          <p:cNvSpPr/>
          <p:nvPr/>
        </p:nvSpPr>
        <p:spPr>
          <a:xfrm>
            <a:off x="251520" y="5805264"/>
            <a:ext cx="3216810"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fontAlgn="ctr">
              <a:defRPr/>
            </a:pPr>
            <a:r>
              <a:rPr lang="ru-RU" sz="1300">
                <a:solidFill>
                  <a:schemeClr val="tx2">
                    <a:lumMod val="50000"/>
                  </a:schemeClr>
                </a:solidFill>
              </a:rPr>
              <a:t>Другие вопросы в области социальной </a:t>
            </a:r>
            <a:r>
              <a:rPr lang="ru-RU" sz="1300" smtClean="0">
                <a:solidFill>
                  <a:schemeClr val="tx2">
                    <a:lumMod val="50000"/>
                  </a:schemeClr>
                </a:solidFill>
              </a:rPr>
              <a:t>политики</a:t>
            </a:r>
          </a:p>
          <a:p>
            <a:pPr algn="ctr" fontAlgn="ctr">
              <a:defRPr/>
            </a:pPr>
            <a:r>
              <a:rPr lang="ru-RU" sz="1300" smtClean="0">
                <a:solidFill>
                  <a:schemeClr val="tx2">
                    <a:lumMod val="50000"/>
                  </a:schemeClr>
                </a:solidFill>
                <a:effectLst>
                  <a:outerShdw blurRad="38100" dist="38100" dir="2700000" algn="tl">
                    <a:srgbClr val="000000">
                      <a:alpha val="43137"/>
                    </a:srgbClr>
                  </a:outerShdw>
                </a:effectLst>
              </a:rPr>
              <a:t>11 147,5 </a:t>
            </a:r>
            <a:r>
              <a:rPr lang="ru-RU" sz="1300" smtClean="0">
                <a:solidFill>
                  <a:schemeClr val="tx2">
                    <a:lumMod val="50000"/>
                  </a:schemeClr>
                </a:solidFill>
              </a:rPr>
              <a:t>тыс</a:t>
            </a:r>
            <a:r>
              <a:rPr lang="ru-RU" sz="1300">
                <a:solidFill>
                  <a:schemeClr val="tx2">
                    <a:lumMod val="50000"/>
                  </a:schemeClr>
                </a:solidFill>
              </a:rPr>
              <a:t>. руб. </a:t>
            </a:r>
          </a:p>
        </p:txBody>
      </p:sp>
      <p:sp>
        <p:nvSpPr>
          <p:cNvPr id="9" name="Овал 8"/>
          <p:cNvSpPr/>
          <p:nvPr/>
        </p:nvSpPr>
        <p:spPr>
          <a:xfrm>
            <a:off x="179512" y="3573015"/>
            <a:ext cx="3251026" cy="864097"/>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smtClean="0">
              <a:solidFill>
                <a:schemeClr val="tx2">
                  <a:lumMod val="50000"/>
                </a:schemeClr>
              </a:solidFill>
            </a:endParaRPr>
          </a:p>
          <a:p>
            <a:pPr algn="ctr">
              <a:defRPr/>
            </a:pPr>
            <a:endParaRPr lang="ru-RU" sz="1300" smtClean="0">
              <a:solidFill>
                <a:schemeClr val="tx2">
                  <a:lumMod val="50000"/>
                </a:schemeClr>
              </a:solidFill>
            </a:endParaRPr>
          </a:p>
          <a:p>
            <a:pPr algn="ctr">
              <a:defRPr/>
            </a:pPr>
            <a:endParaRPr lang="ru-RU" sz="1300" smtClean="0">
              <a:solidFill>
                <a:schemeClr val="tx2">
                  <a:lumMod val="50000"/>
                </a:schemeClr>
              </a:solidFill>
            </a:endParaRPr>
          </a:p>
          <a:p>
            <a:pPr algn="ctr">
              <a:defRPr/>
            </a:pPr>
            <a:r>
              <a:rPr lang="ru-RU" sz="1300">
                <a:solidFill>
                  <a:schemeClr val="tx2">
                    <a:lumMod val="50000"/>
                  </a:schemeClr>
                </a:solidFill>
              </a:rPr>
              <a:t> Социальное обеспечение </a:t>
            </a:r>
            <a:r>
              <a:rPr lang="ru-RU" sz="1300" smtClean="0">
                <a:solidFill>
                  <a:schemeClr val="tx2">
                    <a:lumMod val="50000"/>
                  </a:schemeClr>
                </a:solidFill>
              </a:rPr>
              <a:t>населения</a:t>
            </a:r>
          </a:p>
          <a:p>
            <a:pPr algn="ctr">
              <a:defRPr/>
            </a:pPr>
            <a:r>
              <a:rPr lang="ru-RU" sz="1300">
                <a:solidFill>
                  <a:schemeClr val="tx2">
                    <a:lumMod val="50000"/>
                  </a:schemeClr>
                </a:solidFill>
              </a:rPr>
              <a:t> </a:t>
            </a:r>
            <a:r>
              <a:rPr lang="ru-RU" sz="1300" smtClean="0">
                <a:solidFill>
                  <a:schemeClr val="tx2">
                    <a:lumMod val="50000"/>
                  </a:schemeClr>
                </a:solidFill>
                <a:effectLst>
                  <a:outerShdw blurRad="38100" dist="38100" dir="2700000" algn="tl">
                    <a:srgbClr val="000000">
                      <a:alpha val="43137"/>
                    </a:srgbClr>
                  </a:outerShdw>
                </a:effectLst>
              </a:rPr>
              <a:t>164 769,8 </a:t>
            </a:r>
            <a:r>
              <a:rPr lang="ru-RU" sz="1300" smtClean="0">
                <a:solidFill>
                  <a:schemeClr val="tx2">
                    <a:lumMod val="50000"/>
                  </a:schemeClr>
                </a:solidFill>
              </a:rPr>
              <a:t>тыс</a:t>
            </a:r>
            <a:r>
              <a:rPr lang="ru-RU" sz="1300">
                <a:solidFill>
                  <a:schemeClr val="tx2">
                    <a:lumMod val="50000"/>
                  </a:schemeClr>
                </a:solidFill>
              </a:rPr>
              <a:t>. руб. </a:t>
            </a:r>
          </a:p>
          <a:p>
            <a:pPr algn="ctr">
              <a:defRPr/>
            </a:pPr>
            <a:endParaRPr lang="ru-RU" sz="1300" smtClean="0">
              <a:solidFill>
                <a:schemeClr val="tx2">
                  <a:lumMod val="50000"/>
                </a:schemeClr>
              </a:solidFill>
            </a:endParaRPr>
          </a:p>
          <a:p>
            <a:pPr algn="ctr">
              <a:defRPr/>
            </a:pPr>
            <a:r>
              <a:rPr lang="ru-RU" sz="1300" smtClean="0">
                <a:solidFill>
                  <a:schemeClr val="tx2">
                    <a:lumMod val="50000"/>
                  </a:schemeClr>
                </a:solidFill>
              </a:rPr>
              <a:t> </a:t>
            </a:r>
          </a:p>
          <a:p>
            <a:pPr algn="ctr" fontAlgn="b">
              <a:defRPr/>
            </a:pPr>
            <a:endParaRPr lang="ru-RU" sz="1400">
              <a:solidFill>
                <a:srgbClr val="000000"/>
              </a:solidFill>
            </a:endParaRPr>
          </a:p>
        </p:txBody>
      </p:sp>
      <p:sp>
        <p:nvSpPr>
          <p:cNvPr id="11" name="Скругленный прямоугольник 10"/>
          <p:cNvSpPr/>
          <p:nvPr/>
        </p:nvSpPr>
        <p:spPr>
          <a:xfrm>
            <a:off x="4104424" y="3284984"/>
            <a:ext cx="4572032" cy="1368152"/>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300" dirty="0" smtClean="0">
                <a:solidFill>
                  <a:schemeClr val="tx2">
                    <a:lumMod val="50000"/>
                  </a:schemeClr>
                </a:solidFill>
              </a:rPr>
              <a:t>          </a:t>
            </a:r>
            <a:r>
              <a:rPr lang="ru-RU" sz="1200" dirty="0" smtClean="0">
                <a:solidFill>
                  <a:schemeClr val="tx1"/>
                </a:solidFill>
              </a:rPr>
              <a:t>163536,2 т</a:t>
            </a:r>
            <a:r>
              <a:rPr lang="ru-RU" sz="1200" dirty="0" smtClean="0">
                <a:solidFill>
                  <a:schemeClr val="tx2">
                    <a:lumMod val="50000"/>
                  </a:schemeClr>
                </a:solidFill>
              </a:rPr>
              <a:t>ыс. руб</a:t>
            </a:r>
            <a:r>
              <a:rPr lang="ru-RU" sz="1200" dirty="0">
                <a:solidFill>
                  <a:schemeClr val="tx2">
                    <a:lumMod val="50000"/>
                  </a:schemeClr>
                </a:solidFill>
              </a:rPr>
              <a:t>. </a:t>
            </a:r>
            <a:r>
              <a:rPr lang="ru-RU" sz="1200" dirty="0" smtClean="0">
                <a:solidFill>
                  <a:schemeClr val="tx2">
                    <a:lumMod val="50000"/>
                  </a:schemeClr>
                </a:solidFill>
              </a:rPr>
              <a:t>– за счет субвенции </a:t>
            </a:r>
            <a:r>
              <a:rPr lang="ru-RU" sz="1050" dirty="0" smtClean="0">
                <a:solidFill>
                  <a:schemeClr val="tx2">
                    <a:lumMod val="50000"/>
                  </a:schemeClr>
                </a:solidFill>
              </a:rPr>
              <a:t>(расходы на реализация </a:t>
            </a:r>
            <a:r>
              <a:rPr lang="ru-RU" sz="1050" dirty="0">
                <a:solidFill>
                  <a:schemeClr val="tx2">
                    <a:lumMod val="50000"/>
                  </a:schemeClr>
                </a:solidFill>
              </a:rPr>
              <a:t>республиканских и федеральных законов Государственной программы «Социальная защита населения в КЧР на 2014-2020 годы»)  </a:t>
            </a:r>
          </a:p>
          <a:p>
            <a:pPr>
              <a:defRPr/>
            </a:pPr>
            <a:r>
              <a:rPr lang="ru-RU" sz="1200" dirty="0" smtClean="0">
                <a:solidFill>
                  <a:schemeClr val="tx2">
                    <a:lumMod val="50000"/>
                  </a:schemeClr>
                </a:solidFill>
              </a:rPr>
              <a:t>          </a:t>
            </a:r>
            <a:r>
              <a:rPr lang="ru-RU" sz="1200" dirty="0" smtClean="0">
                <a:solidFill>
                  <a:schemeClr val="tx1"/>
                </a:solidFill>
              </a:rPr>
              <a:t>1233,6 </a:t>
            </a:r>
            <a:r>
              <a:rPr lang="ru-RU" sz="1200" dirty="0" smtClean="0">
                <a:solidFill>
                  <a:schemeClr val="tx2">
                    <a:lumMod val="50000"/>
                  </a:schemeClr>
                </a:solidFill>
              </a:rPr>
              <a:t>тыс. руб. - за </a:t>
            </a:r>
            <a:r>
              <a:rPr lang="ru-RU" sz="1200" dirty="0">
                <a:solidFill>
                  <a:schemeClr val="tx2">
                    <a:lumMod val="50000"/>
                  </a:schemeClr>
                </a:solidFill>
              </a:rPr>
              <a:t>счет местного </a:t>
            </a:r>
            <a:r>
              <a:rPr lang="ru-RU" sz="1200" dirty="0" smtClean="0">
                <a:solidFill>
                  <a:schemeClr val="tx2">
                    <a:lumMod val="50000"/>
                  </a:schemeClr>
                </a:solidFill>
              </a:rPr>
              <a:t>бюджета</a:t>
            </a:r>
            <a:r>
              <a:rPr lang="ru-RU" sz="1100" dirty="0" smtClean="0">
                <a:solidFill>
                  <a:schemeClr val="tx2">
                    <a:lumMod val="50000"/>
                  </a:schemeClr>
                </a:solidFill>
              </a:rPr>
              <a:t> </a:t>
            </a:r>
            <a:r>
              <a:rPr lang="ru-RU" sz="1050" dirty="0" smtClean="0">
                <a:solidFill>
                  <a:schemeClr val="tx2">
                    <a:lumMod val="50000"/>
                  </a:schemeClr>
                </a:solidFill>
              </a:rPr>
              <a:t>(мероприятия </a:t>
            </a:r>
            <a:r>
              <a:rPr lang="ru-RU" sz="1050" dirty="0">
                <a:solidFill>
                  <a:schemeClr val="tx2">
                    <a:lumMod val="50000"/>
                  </a:schemeClr>
                </a:solidFill>
              </a:rPr>
              <a:t>в области социальной политики</a:t>
            </a:r>
            <a:r>
              <a:rPr lang="ru-RU" sz="1050" dirty="0" smtClean="0">
                <a:solidFill>
                  <a:schemeClr val="tx2">
                    <a:lumMod val="50000"/>
                  </a:schemeClr>
                </a:solidFill>
              </a:rPr>
              <a:t>,, муниципальная программа «Обеспечение </a:t>
            </a:r>
            <a:r>
              <a:rPr lang="ru-RU" sz="1050" dirty="0">
                <a:solidFill>
                  <a:schemeClr val="tx2">
                    <a:lumMod val="50000"/>
                  </a:schemeClr>
                </a:solidFill>
              </a:rPr>
              <a:t>жильем молодых семей в Зеленчукском муниципальном района на 2016-2018 годы »)</a:t>
            </a:r>
          </a:p>
        </p:txBody>
      </p:sp>
      <p:sp>
        <p:nvSpPr>
          <p:cNvPr id="12" name="Скругленный прямоугольник 11"/>
          <p:cNvSpPr/>
          <p:nvPr/>
        </p:nvSpPr>
        <p:spPr>
          <a:xfrm>
            <a:off x="4114800" y="5754960"/>
            <a:ext cx="4646642" cy="98640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300" smtClean="0">
              <a:solidFill>
                <a:schemeClr val="tx2">
                  <a:lumMod val="50000"/>
                </a:schemeClr>
              </a:solidFill>
            </a:endParaRPr>
          </a:p>
          <a:p>
            <a:pPr>
              <a:defRPr/>
            </a:pPr>
            <a:endParaRPr lang="ru-RU" sz="1300">
              <a:solidFill>
                <a:schemeClr val="tx2">
                  <a:lumMod val="50000"/>
                </a:schemeClr>
              </a:solidFill>
            </a:endParaRPr>
          </a:p>
          <a:p>
            <a:pPr>
              <a:defRPr/>
            </a:pPr>
            <a:r>
              <a:rPr lang="ru-RU" sz="1300">
                <a:solidFill>
                  <a:schemeClr val="tx2">
                    <a:lumMod val="50000"/>
                  </a:schemeClr>
                </a:solidFill>
              </a:rPr>
              <a:t> </a:t>
            </a:r>
            <a:r>
              <a:rPr lang="ru-RU" sz="1300" smtClean="0">
                <a:solidFill>
                  <a:schemeClr val="tx2">
                    <a:lumMod val="50000"/>
                  </a:schemeClr>
                </a:solidFill>
              </a:rPr>
              <a:t>     </a:t>
            </a:r>
            <a:r>
              <a:rPr lang="ru-RU" sz="1200" smtClean="0">
                <a:solidFill>
                  <a:schemeClr val="tx1"/>
                </a:solidFill>
              </a:rPr>
              <a:t>10423,0 </a:t>
            </a:r>
            <a:r>
              <a:rPr lang="ru-RU" sz="1200">
                <a:solidFill>
                  <a:schemeClr val="tx1"/>
                </a:solidFill>
              </a:rPr>
              <a:t>тыс. руб</a:t>
            </a:r>
            <a:r>
              <a:rPr lang="ru-RU" sz="1200" smtClean="0">
                <a:solidFill>
                  <a:schemeClr val="tx2">
                    <a:lumMod val="50000"/>
                  </a:schemeClr>
                </a:solidFill>
              </a:rPr>
              <a:t>.  - за </a:t>
            </a:r>
            <a:r>
              <a:rPr lang="ru-RU" sz="1200">
                <a:solidFill>
                  <a:schemeClr val="tx2">
                    <a:lumMod val="50000"/>
                  </a:schemeClr>
                </a:solidFill>
              </a:rPr>
              <a:t>счет местного </a:t>
            </a:r>
            <a:r>
              <a:rPr lang="ru-RU" sz="1200" smtClean="0">
                <a:solidFill>
                  <a:schemeClr val="tx2">
                    <a:lumMod val="50000"/>
                  </a:schemeClr>
                </a:solidFill>
              </a:rPr>
              <a:t>бюджета</a:t>
            </a:r>
          </a:p>
          <a:p>
            <a:pPr>
              <a:defRPr/>
            </a:pPr>
            <a:r>
              <a:rPr lang="ru-RU" sz="1050" smtClean="0">
                <a:solidFill>
                  <a:schemeClr val="tx2">
                    <a:lumMod val="50000"/>
                  </a:schemeClr>
                </a:solidFill>
              </a:rPr>
              <a:t> </a:t>
            </a:r>
            <a:r>
              <a:rPr lang="ru-RU" sz="1050">
                <a:solidFill>
                  <a:schemeClr val="tx2">
                    <a:lumMod val="50000"/>
                  </a:schemeClr>
                </a:solidFill>
              </a:rPr>
              <a:t>(содержание </a:t>
            </a:r>
            <a:r>
              <a:rPr lang="ru-RU" sz="1050" smtClean="0">
                <a:solidFill>
                  <a:schemeClr val="tx2">
                    <a:lumMod val="50000"/>
                  </a:schemeClr>
                </a:solidFill>
              </a:rPr>
              <a:t>управления труда и социального развития населения);</a:t>
            </a:r>
            <a:endParaRPr lang="ru-RU" sz="1050">
              <a:solidFill>
                <a:schemeClr val="tx2">
                  <a:lumMod val="50000"/>
                </a:schemeClr>
              </a:solidFill>
            </a:endParaRPr>
          </a:p>
          <a:p>
            <a:pPr>
              <a:defRPr/>
            </a:pPr>
            <a:r>
              <a:rPr lang="ru-RU" sz="1200" smtClean="0">
                <a:solidFill>
                  <a:schemeClr val="tx2">
                    <a:lumMod val="50000"/>
                  </a:schemeClr>
                </a:solidFill>
              </a:rPr>
              <a:t>       </a:t>
            </a:r>
            <a:r>
              <a:rPr lang="ru-RU" sz="1200" smtClean="0">
                <a:solidFill>
                  <a:schemeClr val="tx1"/>
                </a:solidFill>
              </a:rPr>
              <a:t>724,5 тыс</a:t>
            </a:r>
            <a:r>
              <a:rPr lang="ru-RU" sz="1200" smtClean="0">
                <a:solidFill>
                  <a:schemeClr val="tx2">
                    <a:lumMod val="50000"/>
                  </a:schemeClr>
                </a:solidFill>
              </a:rPr>
              <a:t>. руб. - за </a:t>
            </a:r>
            <a:r>
              <a:rPr lang="ru-RU" sz="1200">
                <a:solidFill>
                  <a:schemeClr val="tx2">
                    <a:lumMod val="50000"/>
                  </a:schemeClr>
                </a:solidFill>
              </a:rPr>
              <a:t>счет средств республиканского </a:t>
            </a:r>
            <a:r>
              <a:rPr lang="ru-RU" sz="1200" smtClean="0">
                <a:solidFill>
                  <a:schemeClr val="tx2">
                    <a:lumMod val="50000"/>
                  </a:schemeClr>
                </a:solidFill>
              </a:rPr>
              <a:t>бюджета </a:t>
            </a:r>
            <a:r>
              <a:rPr lang="ru-RU" sz="1050" smtClean="0">
                <a:solidFill>
                  <a:schemeClr val="tx2">
                    <a:lumMod val="50000"/>
                  </a:schemeClr>
                </a:solidFill>
              </a:rPr>
              <a:t>(целевая </a:t>
            </a:r>
            <a:r>
              <a:rPr lang="ru-RU" sz="1050">
                <a:solidFill>
                  <a:schemeClr val="tx2">
                    <a:lumMod val="50000"/>
                  </a:schemeClr>
                </a:solidFill>
              </a:rPr>
              <a:t>программа «Организация отдыха и оздоровление детей в КЧР на 2014-2016годы »)                  </a:t>
            </a:r>
          </a:p>
          <a:p>
            <a:pPr>
              <a:defRPr/>
            </a:pPr>
            <a:r>
              <a:rPr lang="ru-RU" sz="1300" smtClean="0">
                <a:solidFill>
                  <a:srgbClr val="FF0000"/>
                </a:solidFill>
              </a:rPr>
              <a:t>                    </a:t>
            </a:r>
            <a:endParaRPr lang="ru-RU" sz="1300">
              <a:solidFill>
                <a:srgbClr val="FF0000"/>
              </a:solidFill>
            </a:endParaRPr>
          </a:p>
          <a:p>
            <a:pPr>
              <a:defRPr/>
            </a:pPr>
            <a:r>
              <a:rPr lang="ru-RU" sz="1200" smtClean="0">
                <a:solidFill>
                  <a:schemeClr val="tx2">
                    <a:lumMod val="50000"/>
                  </a:schemeClr>
                </a:solidFill>
              </a:rPr>
              <a:t>    </a:t>
            </a:r>
            <a:endParaRPr lang="ru-RU" sz="1200">
              <a:solidFill>
                <a:schemeClr val="tx2">
                  <a:lumMod val="50000"/>
                </a:schemeClr>
              </a:solidFill>
            </a:endParaRPr>
          </a:p>
        </p:txBody>
      </p:sp>
      <p:sp>
        <p:nvSpPr>
          <p:cNvPr id="13" name="Скругленный прямоугольник 12"/>
          <p:cNvSpPr/>
          <p:nvPr/>
        </p:nvSpPr>
        <p:spPr>
          <a:xfrm>
            <a:off x="4112044" y="4905164"/>
            <a:ext cx="4646642" cy="61206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100" smtClean="0">
              <a:solidFill>
                <a:schemeClr val="tx2">
                  <a:lumMod val="50000"/>
                </a:schemeClr>
              </a:solidFill>
            </a:endParaRPr>
          </a:p>
          <a:p>
            <a:pPr>
              <a:defRPr/>
            </a:pPr>
            <a:endParaRPr lang="ru-RU" sz="1100">
              <a:solidFill>
                <a:schemeClr val="tx2">
                  <a:lumMod val="50000"/>
                </a:schemeClr>
              </a:solidFill>
            </a:endParaRPr>
          </a:p>
          <a:p>
            <a:pPr>
              <a:defRPr/>
            </a:pPr>
            <a:r>
              <a:rPr lang="ru-RU" sz="1100" smtClean="0">
                <a:solidFill>
                  <a:schemeClr val="tx2">
                    <a:lumMod val="50000"/>
                  </a:schemeClr>
                </a:solidFill>
              </a:rPr>
              <a:t>За </a:t>
            </a:r>
            <a:r>
              <a:rPr lang="ru-RU" sz="1100">
                <a:solidFill>
                  <a:schemeClr val="tx2">
                    <a:lumMod val="50000"/>
                  </a:schemeClr>
                </a:solidFill>
              </a:rPr>
              <a:t>счет субвенции –(реализация республиканских и федеральных законов Государственной программы «Социальная защита населения в КЧР на 2014-2020 годы»)  </a:t>
            </a:r>
          </a:p>
          <a:p>
            <a:pPr>
              <a:defRPr/>
            </a:pPr>
            <a:endParaRPr lang="ru-RU" sz="1100">
              <a:solidFill>
                <a:schemeClr val="tx2">
                  <a:lumMod val="50000"/>
                </a:schemeClr>
              </a:solidFill>
            </a:endParaRPr>
          </a:p>
          <a:p>
            <a:pPr>
              <a:defRPr/>
            </a:pPr>
            <a:endParaRPr lang="ru-RU" sz="1100">
              <a:solidFill>
                <a:schemeClr val="tx2">
                  <a:lumMod val="50000"/>
                </a:schemeClr>
              </a:solidFill>
            </a:endParaRPr>
          </a:p>
        </p:txBody>
      </p:sp>
      <p:sp>
        <p:nvSpPr>
          <p:cNvPr id="15" name="Нашивка 14"/>
          <p:cNvSpPr/>
          <p:nvPr/>
        </p:nvSpPr>
        <p:spPr>
          <a:xfrm>
            <a:off x="3491880" y="3735313"/>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16" name="Нашивка 15"/>
          <p:cNvSpPr/>
          <p:nvPr/>
        </p:nvSpPr>
        <p:spPr>
          <a:xfrm>
            <a:off x="3526007" y="4959449"/>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21" name="Нашивка 20"/>
          <p:cNvSpPr/>
          <p:nvPr/>
        </p:nvSpPr>
        <p:spPr>
          <a:xfrm>
            <a:off x="3526007" y="6039569"/>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18" name="Нашивка 17"/>
          <p:cNvSpPr/>
          <p:nvPr/>
        </p:nvSpPr>
        <p:spPr>
          <a:xfrm>
            <a:off x="3491880" y="2636912"/>
            <a:ext cx="484188"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solidFill>
                <a:schemeClr val="tx1"/>
              </a:solidFill>
            </a:endParaRPr>
          </a:p>
        </p:txBody>
      </p:sp>
      <p:sp>
        <p:nvSpPr>
          <p:cNvPr id="20" name="Заголовок 1"/>
          <p:cNvSpPr txBox="1">
            <a:spLocks/>
          </p:cNvSpPr>
          <p:nvPr/>
        </p:nvSpPr>
        <p:spPr>
          <a:xfrm>
            <a:off x="1187624" y="188640"/>
            <a:ext cx="6912768" cy="504056"/>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бюджета </a:t>
            </a:r>
            <a:r>
              <a:rPr lang="ru-RU" sz="2400" b="1" dirty="0">
                <a:effectLst>
                  <a:outerShdw blurRad="38100" dist="38100" dir="2700000" algn="tl">
                    <a:srgbClr val="000000">
                      <a:alpha val="43137"/>
                    </a:srgbClr>
                  </a:outerShdw>
                </a:effectLst>
              </a:rPr>
              <a:t>в сфере </a:t>
            </a:r>
            <a:r>
              <a:rPr lang="ru-RU" sz="2400" b="1" dirty="0" smtClean="0">
                <a:effectLst>
                  <a:outerShdw blurRad="38100" dist="38100" dir="2700000" algn="tl">
                    <a:srgbClr val="000000">
                      <a:alpha val="43137"/>
                    </a:srgbClr>
                  </a:outerShdw>
                </a:effectLst>
              </a:rPr>
              <a:t>социальной </a:t>
            </a:r>
            <a:r>
              <a:rPr lang="ru-RU" sz="2400" b="1" dirty="0">
                <a:effectLst>
                  <a:outerShdw blurRad="38100" dist="38100" dir="2700000" algn="tl">
                    <a:srgbClr val="000000">
                      <a:alpha val="43137"/>
                    </a:srgbClr>
                  </a:outerShdw>
                </a:effectLst>
              </a:rPr>
              <a:t>политики</a:t>
            </a:r>
            <a:endParaRPr lang="ru-RU" sz="2400" b="1" dirty="0" smtClean="0">
              <a:effectLst>
                <a:outerShdw blurRad="38100" dist="38100" dir="2700000" algn="tl">
                  <a:srgbClr val="000000">
                    <a:alpha val="43137"/>
                  </a:srgbClr>
                </a:outerShdw>
              </a:effectLst>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4259442390"/>
              </p:ext>
            </p:extLst>
          </p:nvPr>
        </p:nvGraphicFramePr>
        <p:xfrm>
          <a:off x="310550" y="982812"/>
          <a:ext cx="5557594" cy="1078036"/>
        </p:xfrm>
        <a:graphic>
          <a:graphicData uri="http://schemas.openxmlformats.org/drawingml/2006/table">
            <a:tbl>
              <a:tblPr>
                <a:effectLst>
                  <a:innerShdw blurRad="114300">
                    <a:prstClr val="black"/>
                  </a:innerShdw>
                </a:effectLst>
                <a:tableStyleId>{5C22544A-7EE6-4342-B048-85BDC9FD1C3A}</a:tableStyleId>
              </a:tblPr>
              <a:tblGrid>
                <a:gridCol w="441731"/>
                <a:gridCol w="3459679"/>
                <a:gridCol w="864096"/>
                <a:gridCol w="792088"/>
              </a:tblGrid>
              <a:tr h="222272">
                <a:tc>
                  <a:txBody>
                    <a:bodyPr/>
                    <a:lstStyle/>
                    <a:p>
                      <a:pPr algn="ctr">
                        <a:spcAft>
                          <a:spcPts val="0"/>
                        </a:spcAft>
                      </a:pPr>
                      <a:r>
                        <a:rPr lang="ru-RU" sz="1150" b="1" u="sng" dirty="0">
                          <a:effectLst/>
                          <a:latin typeface="+mn-lt"/>
                          <a:ea typeface="Times New Roman"/>
                        </a:rPr>
                        <a:t>1000</a:t>
                      </a:r>
                      <a:endParaRPr lang="ru-RU" sz="1200" u="sng" dirty="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150" b="1" u="sng" dirty="0">
                          <a:effectLst/>
                          <a:latin typeface="+mn-lt"/>
                          <a:ea typeface="Times New Roman"/>
                        </a:rPr>
                        <a:t>Социальная </a:t>
                      </a:r>
                      <a:r>
                        <a:rPr lang="ru-RU" sz="1150" b="1" u="sng" dirty="0" smtClean="0">
                          <a:effectLst/>
                          <a:latin typeface="+mn-lt"/>
                          <a:ea typeface="Times New Roman"/>
                        </a:rPr>
                        <a:t>политика, всего </a:t>
                      </a:r>
                      <a:endParaRPr lang="ru-RU" sz="1200" u="sng"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a:effectLst/>
                          <a:latin typeface="+mn-lt"/>
                          <a:ea typeface="Times New Roman"/>
                        </a:rPr>
                        <a:t>254524,8</a:t>
                      </a:r>
                      <a:endParaRPr lang="ru-RU" sz="1200" u="sng"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r>
                        <a:rPr lang="ru-RU" sz="1150" b="1" u="sng" dirty="0">
                          <a:effectLst/>
                          <a:latin typeface="+mn-lt"/>
                          <a:ea typeface="Times New Roman"/>
                        </a:rPr>
                        <a:t>252689,5</a:t>
                      </a:r>
                      <a:endParaRPr lang="ru-RU" sz="1200" u="sng"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3941">
                <a:tc>
                  <a:txBody>
                    <a:bodyPr/>
                    <a:lstStyle/>
                    <a:p>
                      <a:pPr algn="ctr">
                        <a:spcAft>
                          <a:spcPts val="0"/>
                        </a:spcAft>
                      </a:pPr>
                      <a:r>
                        <a:rPr lang="ru-RU" sz="1150">
                          <a:effectLst/>
                          <a:latin typeface="+mn-lt"/>
                          <a:ea typeface="Times New Roman"/>
                        </a:rPr>
                        <a:t>1001</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dirty="0">
                          <a:effectLst/>
                          <a:latin typeface="+mn-lt"/>
                          <a:ea typeface="Times New Roman"/>
                        </a:rPr>
                        <a:t>Пенсионное обеспечение</a:t>
                      </a:r>
                      <a:endParaRPr lang="ru-RU" sz="12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dirty="0">
                          <a:effectLst/>
                          <a:latin typeface="+mn-lt"/>
                          <a:ea typeface="Times New Roman"/>
                        </a:rPr>
                        <a:t>2346</a:t>
                      </a:r>
                      <a:endParaRPr lang="ru-RU" sz="12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2345,9</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150">
                          <a:effectLst/>
                          <a:latin typeface="+mn-lt"/>
                          <a:ea typeface="Times New Roman"/>
                        </a:rPr>
                        <a:t>1003</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mn-lt"/>
                          <a:ea typeface="Times New Roman"/>
                        </a:rPr>
                        <a:t>Социальное обеспечение населения</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166531,2</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164769,8</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150">
                          <a:effectLst/>
                          <a:latin typeface="+mn-lt"/>
                          <a:ea typeface="Times New Roman"/>
                        </a:rPr>
                        <a:t>1004</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a:effectLst/>
                          <a:latin typeface="+mn-lt"/>
                          <a:ea typeface="Times New Roman"/>
                        </a:rPr>
                        <a:t>Охрана семьи и детства</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74445,3</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74426,3</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941">
                <a:tc>
                  <a:txBody>
                    <a:bodyPr/>
                    <a:lstStyle/>
                    <a:p>
                      <a:pPr algn="ctr">
                        <a:spcAft>
                          <a:spcPts val="0"/>
                        </a:spcAft>
                      </a:pPr>
                      <a:r>
                        <a:rPr lang="ru-RU" sz="1150">
                          <a:effectLst/>
                          <a:latin typeface="+mn-lt"/>
                          <a:ea typeface="Times New Roman"/>
                        </a:rPr>
                        <a:t>1006</a:t>
                      </a:r>
                      <a:endParaRPr lang="ru-RU" sz="1200">
                        <a:effectLst/>
                        <a:latin typeface="+mn-lt"/>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150" b="0" kern="0">
                          <a:effectLst/>
                          <a:latin typeface="+mn-lt"/>
                        </a:rPr>
                        <a:t>Другие вопросы в области социальной политики</a:t>
                      </a:r>
                      <a:endParaRPr lang="ru-RU" sz="1000" b="1" kern="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11202,3</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150">
                          <a:effectLst/>
                          <a:latin typeface="+mn-lt"/>
                          <a:ea typeface="Times New Roman"/>
                        </a:rPr>
                        <a:t>11147,5</a:t>
                      </a:r>
                      <a:endParaRPr lang="ru-RU" sz="120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786093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спорт 2.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45503"/>
            <a:ext cx="3220491" cy="1943337"/>
          </a:xfrm>
          <a:prstGeom prst="rect">
            <a:avLst/>
          </a:prstGeom>
          <a:noFill/>
          <a:ln>
            <a:noFill/>
          </a:ln>
          <a:extLst/>
        </p:spPr>
      </p:pic>
      <p:sp>
        <p:nvSpPr>
          <p:cNvPr id="4" name="Овал 3"/>
          <p:cNvSpPr/>
          <p:nvPr/>
        </p:nvSpPr>
        <p:spPr>
          <a:xfrm>
            <a:off x="528886" y="2492896"/>
            <a:ext cx="3251026" cy="693637"/>
          </a:xfrm>
          <a:prstGeom prst="ellipse">
            <a:avLst/>
          </a:prstGeom>
          <a:solidFill>
            <a:schemeClr val="accent4">
              <a:lumMod val="20000"/>
              <a:lumOff val="80000"/>
            </a:schemeClr>
          </a:solid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dirty="0">
                <a:solidFill>
                  <a:srgbClr val="1F497D">
                    <a:lumMod val="50000"/>
                  </a:srgbClr>
                </a:solidFill>
              </a:rPr>
              <a:t>Физическая культура</a:t>
            </a:r>
            <a:r>
              <a:rPr lang="ru-RU" sz="1400" dirty="0" smtClean="0">
                <a:solidFill>
                  <a:srgbClr val="1F497D">
                    <a:lumMod val="50000"/>
                  </a:srgbClr>
                </a:solidFill>
                <a:effectLst>
                  <a:outerShdw blurRad="38100" dist="38100" dir="2700000" algn="tl">
                    <a:srgbClr val="000000">
                      <a:alpha val="43137"/>
                    </a:srgbClr>
                  </a:outerShdw>
                </a:effectLst>
              </a:rPr>
              <a:t> </a:t>
            </a:r>
          </a:p>
          <a:p>
            <a:pPr algn="ctr">
              <a:defRPr/>
            </a:pPr>
            <a:r>
              <a:rPr lang="ru-RU" sz="1400" dirty="0">
                <a:solidFill>
                  <a:srgbClr val="1F497D">
                    <a:lumMod val="50000"/>
                  </a:srgbClr>
                </a:solidFill>
                <a:effectLst>
                  <a:outerShdw blurRad="38100" dist="38100" dir="2700000" algn="tl">
                    <a:srgbClr val="000000">
                      <a:alpha val="43137"/>
                    </a:srgbClr>
                  </a:outerShdw>
                </a:effectLst>
              </a:rPr>
              <a:t>366,5 </a:t>
            </a:r>
            <a:r>
              <a:rPr lang="ru-RU" sz="1400" dirty="0" smtClean="0">
                <a:solidFill>
                  <a:srgbClr val="1F497D">
                    <a:lumMod val="50000"/>
                  </a:srgbClr>
                </a:solidFill>
              </a:rPr>
              <a:t>тыс. </a:t>
            </a:r>
            <a:r>
              <a:rPr lang="ru-RU" sz="1400" dirty="0">
                <a:solidFill>
                  <a:srgbClr val="1F497D">
                    <a:lumMod val="50000"/>
                  </a:srgbClr>
                </a:solidFill>
              </a:rPr>
              <a:t>руб. </a:t>
            </a:r>
          </a:p>
        </p:txBody>
      </p:sp>
      <p:sp>
        <p:nvSpPr>
          <p:cNvPr id="5" name="Скругленный прямоугольник 4"/>
          <p:cNvSpPr/>
          <p:nvPr/>
        </p:nvSpPr>
        <p:spPr>
          <a:xfrm>
            <a:off x="4788024" y="2348880"/>
            <a:ext cx="3744416" cy="1125685"/>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solidFill>
                  <a:schemeClr val="tx1"/>
                </a:solidFill>
              </a:rPr>
              <a:t>          На проводимые в районе мероприятия в соответствии с муниципальной </a:t>
            </a:r>
            <a:r>
              <a:rPr lang="ru-RU" sz="1200" dirty="0">
                <a:solidFill>
                  <a:schemeClr val="tx1"/>
                </a:solidFill>
              </a:rPr>
              <a:t>программы «Развитие физической культуры и спорта в Зеленчукском муниципальном районе»</a:t>
            </a:r>
          </a:p>
        </p:txBody>
      </p:sp>
      <p:sp>
        <p:nvSpPr>
          <p:cNvPr id="9" name="Овал 8"/>
          <p:cNvSpPr/>
          <p:nvPr/>
        </p:nvSpPr>
        <p:spPr>
          <a:xfrm>
            <a:off x="528886" y="4005064"/>
            <a:ext cx="3251026" cy="864096"/>
          </a:xfrm>
          <a:prstGeom prst="ellipse">
            <a:avLst/>
          </a:prstGeom>
          <a:solidFill>
            <a:schemeClr val="accent4">
              <a:lumMod val="20000"/>
              <a:lumOff val="80000"/>
            </a:schemeClr>
          </a:soli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14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endParaRPr lang="ru-RU" sz="1300" dirty="0" smtClean="0">
              <a:solidFill>
                <a:srgbClr val="1F497D">
                  <a:lumMod val="50000"/>
                </a:srgbClr>
              </a:solidFill>
            </a:endParaRPr>
          </a:p>
          <a:p>
            <a:pPr algn="ctr">
              <a:defRPr/>
            </a:pPr>
            <a:r>
              <a:rPr lang="ru-RU" sz="1300" dirty="0">
                <a:solidFill>
                  <a:srgbClr val="1F497D">
                    <a:lumMod val="50000"/>
                  </a:srgbClr>
                </a:solidFill>
              </a:rPr>
              <a:t> </a:t>
            </a:r>
            <a:r>
              <a:rPr lang="ru-RU" sz="1400" dirty="0">
                <a:solidFill>
                  <a:srgbClr val="1F497D">
                    <a:lumMod val="50000"/>
                  </a:srgbClr>
                </a:solidFill>
              </a:rPr>
              <a:t>Другие вопросы в области физической культуры и спорта </a:t>
            </a:r>
            <a:r>
              <a:rPr lang="ru-RU" sz="1400" dirty="0" smtClean="0">
                <a:solidFill>
                  <a:srgbClr val="1F497D">
                    <a:lumMod val="50000"/>
                  </a:srgbClr>
                </a:solidFill>
                <a:effectLst>
                  <a:outerShdw blurRad="38100" dist="38100" dir="2700000" algn="tl">
                    <a:srgbClr val="000000">
                      <a:alpha val="43137"/>
                    </a:srgbClr>
                  </a:outerShdw>
                </a:effectLst>
              </a:rPr>
              <a:t>1253,2 </a:t>
            </a:r>
            <a:r>
              <a:rPr lang="ru-RU" sz="1400" dirty="0" smtClean="0">
                <a:solidFill>
                  <a:srgbClr val="1F497D">
                    <a:lumMod val="50000"/>
                  </a:srgbClr>
                </a:solidFill>
              </a:rPr>
              <a:t>тыс</a:t>
            </a:r>
            <a:r>
              <a:rPr lang="ru-RU" sz="1400" dirty="0">
                <a:solidFill>
                  <a:srgbClr val="1F497D">
                    <a:lumMod val="50000"/>
                  </a:srgbClr>
                </a:solidFill>
              </a:rPr>
              <a:t>. руб. </a:t>
            </a:r>
          </a:p>
          <a:p>
            <a:pPr algn="ctr">
              <a:defRPr/>
            </a:pPr>
            <a:endParaRPr lang="ru-RU" sz="1300" dirty="0" smtClean="0">
              <a:solidFill>
                <a:srgbClr val="1F497D">
                  <a:lumMod val="50000"/>
                </a:srgbClr>
              </a:solidFill>
            </a:endParaRPr>
          </a:p>
          <a:p>
            <a:pPr algn="ctr">
              <a:defRPr/>
            </a:pPr>
            <a:r>
              <a:rPr lang="ru-RU" sz="1300" dirty="0" smtClean="0">
                <a:solidFill>
                  <a:srgbClr val="1F497D">
                    <a:lumMod val="50000"/>
                  </a:srgbClr>
                </a:solidFill>
              </a:rPr>
              <a:t> </a:t>
            </a:r>
          </a:p>
          <a:p>
            <a:pPr algn="ctr" fontAlgn="b">
              <a:defRPr/>
            </a:pPr>
            <a:endParaRPr lang="ru-RU" sz="1400" dirty="0">
              <a:solidFill>
                <a:srgbClr val="000000"/>
              </a:solidFill>
            </a:endParaRPr>
          </a:p>
        </p:txBody>
      </p:sp>
      <p:sp>
        <p:nvSpPr>
          <p:cNvPr id="11" name="Скругленный прямоугольник 10"/>
          <p:cNvSpPr/>
          <p:nvPr/>
        </p:nvSpPr>
        <p:spPr>
          <a:xfrm>
            <a:off x="4788024" y="3717032"/>
            <a:ext cx="3744416" cy="1512168"/>
          </a:xfrm>
          <a:prstGeom prst="roundRect">
            <a:avLst/>
          </a:prstGeom>
          <a:solidFill>
            <a:schemeClr val="accent4">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dirty="0">
              <a:solidFill>
                <a:srgbClr val="FFFFFF"/>
              </a:solidFill>
            </a:endParaRPr>
          </a:p>
          <a:p>
            <a:pPr algn="ctr">
              <a:defRPr/>
            </a:pPr>
            <a:endParaRPr lang="ru-RU" sz="1300" dirty="0" smtClean="0">
              <a:solidFill>
                <a:schemeClr val="tx1"/>
              </a:solidFill>
            </a:endParaRPr>
          </a:p>
          <a:p>
            <a:pPr algn="just">
              <a:defRPr/>
            </a:pPr>
            <a:r>
              <a:rPr lang="ru-RU" sz="1200" dirty="0" smtClean="0">
                <a:solidFill>
                  <a:schemeClr val="tx1"/>
                </a:solidFill>
              </a:rPr>
              <a:t>          На </a:t>
            </a:r>
            <a:r>
              <a:rPr lang="ru-RU" sz="1200" dirty="0">
                <a:solidFill>
                  <a:schemeClr val="tx1"/>
                </a:solidFill>
              </a:rPr>
              <a:t>проводимые в районе мероприятия в соответствии с </a:t>
            </a:r>
            <a:r>
              <a:rPr lang="ru-RU" sz="1200" dirty="0" smtClean="0">
                <a:solidFill>
                  <a:schemeClr val="tx1"/>
                </a:solidFill>
              </a:rPr>
              <a:t>муниципальных </a:t>
            </a:r>
            <a:r>
              <a:rPr lang="ru-RU" sz="1200" dirty="0">
                <a:solidFill>
                  <a:schemeClr val="tx1"/>
                </a:solidFill>
              </a:rPr>
              <a:t>программ: </a:t>
            </a:r>
            <a:r>
              <a:rPr lang="ru-RU" sz="1200" dirty="0" smtClean="0">
                <a:solidFill>
                  <a:schemeClr val="tx1"/>
                </a:solidFill>
              </a:rPr>
              <a:t> </a:t>
            </a:r>
            <a:r>
              <a:rPr lang="ru-RU" sz="1100" dirty="0" smtClean="0">
                <a:solidFill>
                  <a:schemeClr val="tx1"/>
                </a:solidFill>
              </a:rPr>
              <a:t>«</a:t>
            </a:r>
            <a:r>
              <a:rPr lang="ru-RU" sz="1100" dirty="0">
                <a:solidFill>
                  <a:schemeClr val="tx1"/>
                </a:solidFill>
              </a:rPr>
              <a:t>Профилактика терроризма и экстремизма в ЗМР»; «Противодействие коррупции в ЗМР»; «Профилактика преступлений и иных правонарушений в ЗМР</a:t>
            </a:r>
            <a:r>
              <a:rPr lang="ru-RU" sz="1100" dirty="0" smtClean="0">
                <a:solidFill>
                  <a:schemeClr val="tx1"/>
                </a:solidFill>
              </a:rPr>
              <a:t>»;</a:t>
            </a:r>
          </a:p>
          <a:p>
            <a:pPr algn="just">
              <a:defRPr/>
            </a:pPr>
            <a:r>
              <a:rPr lang="ru-RU" sz="1100" dirty="0" smtClean="0">
                <a:solidFill>
                  <a:schemeClr val="tx1"/>
                </a:solidFill>
              </a:rPr>
              <a:t>            На содержание </a:t>
            </a:r>
            <a:r>
              <a:rPr lang="ru-RU" sz="1100" dirty="0">
                <a:solidFill>
                  <a:schemeClr val="tx1"/>
                </a:solidFill>
              </a:rPr>
              <a:t>отдела по </a:t>
            </a:r>
            <a:r>
              <a:rPr lang="ru-RU" sz="1100" dirty="0" smtClean="0">
                <a:solidFill>
                  <a:schemeClr val="tx1"/>
                </a:solidFill>
              </a:rPr>
              <a:t>ФК и спорту</a:t>
            </a:r>
            <a:r>
              <a:rPr lang="ru-RU" sz="1100" dirty="0">
                <a:solidFill>
                  <a:schemeClr val="tx1"/>
                </a:solidFill>
              </a:rPr>
              <a:t>, туризму и молодежной политике.</a:t>
            </a:r>
          </a:p>
          <a:p>
            <a:pPr algn="ctr">
              <a:defRPr/>
            </a:pPr>
            <a:endParaRPr lang="ru-RU" sz="1200" dirty="0">
              <a:solidFill>
                <a:srgbClr val="1F497D">
                  <a:lumMod val="50000"/>
                </a:srgbClr>
              </a:solidFill>
            </a:endParaRPr>
          </a:p>
          <a:p>
            <a:pPr algn="ctr">
              <a:defRPr/>
            </a:pPr>
            <a:endParaRPr lang="ru-RU" sz="1600" dirty="0">
              <a:solidFill>
                <a:srgbClr val="1F497D">
                  <a:lumMod val="50000"/>
                </a:srgbClr>
              </a:solidFill>
            </a:endParaRPr>
          </a:p>
        </p:txBody>
      </p:sp>
      <p:sp>
        <p:nvSpPr>
          <p:cNvPr id="15" name="Нашивка 14"/>
          <p:cNvSpPr/>
          <p:nvPr/>
        </p:nvSpPr>
        <p:spPr>
          <a:xfrm>
            <a:off x="4087813" y="4221088"/>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prstClr val="black"/>
              </a:solidFill>
            </a:endParaRPr>
          </a:p>
        </p:txBody>
      </p:sp>
      <p:sp>
        <p:nvSpPr>
          <p:cNvPr id="19" name="Нашивка 18"/>
          <p:cNvSpPr/>
          <p:nvPr/>
        </p:nvSpPr>
        <p:spPr>
          <a:xfrm>
            <a:off x="4015805" y="2636912"/>
            <a:ext cx="484187" cy="485775"/>
          </a:xfrm>
          <a:prstGeom prst="chevron">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prstClr val="black"/>
              </a:solidFill>
            </a:endParaRPr>
          </a:p>
        </p:txBody>
      </p:sp>
      <p:sp>
        <p:nvSpPr>
          <p:cNvPr id="16" name="Заголовок 1"/>
          <p:cNvSpPr txBox="1">
            <a:spLocks/>
          </p:cNvSpPr>
          <p:nvPr/>
        </p:nvSpPr>
        <p:spPr>
          <a:xfrm>
            <a:off x="3779912" y="404664"/>
            <a:ext cx="4896544" cy="936104"/>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Расходы </a:t>
            </a:r>
            <a:r>
              <a:rPr lang="ru-RU" sz="2400" b="1" dirty="0">
                <a:effectLst>
                  <a:outerShdw blurRad="38100" dist="38100" dir="2700000" algn="tl">
                    <a:srgbClr val="000000">
                      <a:alpha val="43137"/>
                    </a:srgbClr>
                  </a:outerShdw>
                </a:effectLst>
              </a:rPr>
              <a:t>бюджета </a:t>
            </a:r>
            <a:endParaRPr lang="ru-RU" sz="2400" b="1" dirty="0" smtClean="0">
              <a:effectLst>
                <a:outerShdw blurRad="38100" dist="38100" dir="2700000" algn="tl">
                  <a:srgbClr val="000000">
                    <a:alpha val="43137"/>
                  </a:srgbClr>
                </a:outerShdw>
              </a:effectLst>
            </a:endParaRPr>
          </a:p>
          <a:p>
            <a:pPr marL="0" indent="0" algn="ctr">
              <a:buNone/>
            </a:pPr>
            <a:r>
              <a:rPr lang="ru-RU" sz="2400" b="1" dirty="0" smtClean="0">
                <a:effectLst>
                  <a:outerShdw blurRad="38100" dist="38100" dir="2700000" algn="tl">
                    <a:srgbClr val="000000">
                      <a:alpha val="43137"/>
                    </a:srgbClr>
                  </a:outerShdw>
                </a:effectLst>
              </a:rPr>
              <a:t>на </a:t>
            </a:r>
            <a:r>
              <a:rPr lang="ru-RU" sz="2400" b="1" dirty="0">
                <a:effectLst>
                  <a:outerShdw blurRad="38100" dist="38100" dir="2700000" algn="tl">
                    <a:srgbClr val="000000">
                      <a:alpha val="43137"/>
                    </a:srgbClr>
                  </a:outerShdw>
                </a:effectLst>
              </a:rPr>
              <a:t>физическую культуру и спорт </a:t>
            </a:r>
            <a:endParaRPr lang="ru-RU" sz="2400" b="1" dirty="0" smtClean="0">
              <a:effectLst>
                <a:outerShdw blurRad="38100" dist="38100" dir="2700000" algn="tl">
                  <a:srgbClr val="000000">
                    <a:alpha val="43137"/>
                  </a:srgbClr>
                </a:outerShdw>
              </a:effectLst>
            </a:endParaRPr>
          </a:p>
        </p:txBody>
      </p:sp>
      <p:pic>
        <p:nvPicPr>
          <p:cNvPr id="13" name="Рисунок 12" descr="https://im1-tub-ru.yandex.net/i?id=1d24383fba05ce6b99d6dfec9ffdb4c9&amp;n=33&amp;h=190&amp;w=48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373216"/>
            <a:ext cx="5760640" cy="1368152"/>
          </a:xfrm>
          <a:prstGeom prst="rect">
            <a:avLst/>
          </a:prstGeom>
          <a:noFill/>
          <a:ln>
            <a:noFill/>
          </a:ln>
        </p:spPr>
      </p:pic>
    </p:spTree>
    <p:extLst>
      <p:ext uri="{BB962C8B-B14F-4D97-AF65-F5344CB8AC3E}">
        <p14:creationId xmlns:p14="http://schemas.microsoft.com/office/powerpoint/2010/main" val="419810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6408712"/>
          </a:xfrm>
          <a:solidFill>
            <a:srgbClr val="EAEAEA"/>
          </a:solidFill>
          <a:ln>
            <a:solidFill>
              <a:schemeClr val="accent4">
                <a:lumMod val="50000"/>
              </a:schemeClr>
            </a:solidFill>
          </a:ln>
          <a:effectLst>
            <a:innerShdw blurRad="63500" dist="50800" dir="2700000">
              <a:prstClr val="black">
                <a:alpha val="50000"/>
              </a:prstClr>
            </a:innerShdw>
          </a:effectLst>
        </p:spPr>
        <p:txBody>
          <a:bodyPr>
            <a:normAutofit fontScale="90000"/>
          </a:bodyPr>
          <a:lstStyle/>
          <a:p>
            <a:pPr algn="l"/>
            <a:r>
              <a:rPr lang="ru-RU" sz="1400" dirty="0" smtClean="0">
                <a:solidFill>
                  <a:schemeClr val="tx1">
                    <a:lumMod val="95000"/>
                    <a:lumOff val="5000"/>
                  </a:schemeClr>
                </a:solidFill>
                <a:latin typeface="+mn-lt"/>
                <a:cs typeface="Tahoma" pitchFamily="34" charset="0"/>
              </a:rPr>
              <a:t>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r>
            <a:br>
              <a:rPr lang="ru-RU" sz="1400" dirty="0" smtClean="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r>
            <a:br>
              <a:rPr lang="ru-RU" sz="1400" dirty="0" smtClean="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a:t>
            </a:r>
            <a:r>
              <a:rPr lang="ru-RU" sz="1400" dirty="0" smtClean="0">
                <a:solidFill>
                  <a:schemeClr val="tx1">
                    <a:lumMod val="95000"/>
                    <a:lumOff val="5000"/>
                  </a:schemeClr>
                </a:solidFill>
                <a:latin typeface="+mn-lt"/>
                <a:cs typeface="Tahoma" pitchFamily="34" charset="0"/>
              </a:rPr>
              <a:t/>
            </a:r>
            <a:br>
              <a:rPr lang="ru-RU" sz="1400" dirty="0" smtClean="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24</a:t>
            </a:r>
            <a:r>
              <a:rPr lang="ru-RU" sz="1400" dirty="0">
                <a:solidFill>
                  <a:schemeClr val="tx1">
                    <a:lumMod val="95000"/>
                    <a:lumOff val="5000"/>
                  </a:schemeClr>
                </a:solidFill>
                <a:latin typeface="+mn-lt"/>
                <a:cs typeface="Tahoma" pitchFamily="34" charset="0"/>
              </a:rPr>
              <a:t>. Межбюджетные трансферты </a:t>
            </a:r>
            <a:r>
              <a:rPr lang="ru-RU" sz="1400" dirty="0" smtClean="0">
                <a:solidFill>
                  <a:schemeClr val="tx1">
                    <a:lumMod val="95000"/>
                    <a:lumOff val="5000"/>
                  </a:schemeClr>
                </a:solidFill>
                <a:latin typeface="+mn-lt"/>
                <a:cs typeface="Tahoma" pitchFamily="34" charset="0"/>
              </a:rPr>
              <a:t>………………………………………………………………………………………………………...............….… </a:t>
            </a:r>
            <a:r>
              <a:rPr lang="ru-RU" sz="1400" dirty="0">
                <a:solidFill>
                  <a:schemeClr val="tx1">
                    <a:lumMod val="95000"/>
                    <a:lumOff val="5000"/>
                  </a:schemeClr>
                </a:solidFill>
                <a:latin typeface="+mn-lt"/>
                <a:cs typeface="Tahoma" pitchFamily="34" charset="0"/>
              </a:rPr>
              <a:t>30</a:t>
            </a:r>
            <a:br>
              <a:rPr lang="ru-RU" sz="1400" dirty="0">
                <a:solidFill>
                  <a:schemeClr val="tx1">
                    <a:lumMod val="95000"/>
                    <a:lumOff val="5000"/>
                  </a:schemeClr>
                </a:solidFill>
                <a:latin typeface="+mn-lt"/>
                <a:cs typeface="Tahoma" pitchFamily="34" charset="0"/>
              </a:rPr>
            </a:br>
            <a:r>
              <a:rPr lang="ru-RU" sz="1400" dirty="0">
                <a:solidFill>
                  <a:schemeClr val="tx1">
                    <a:lumMod val="95000"/>
                    <a:lumOff val="5000"/>
                  </a:schemeClr>
                </a:solidFill>
                <a:latin typeface="+mn-lt"/>
                <a:cs typeface="Tahoma" pitchFamily="34" charset="0"/>
              </a:rPr>
              <a:t> 25. Финансовая помощь оказанная в 2016 году бюджетам поселений из районного бюджета </a:t>
            </a:r>
            <a:r>
              <a:rPr lang="ru-RU" sz="1400" dirty="0" smtClean="0">
                <a:solidFill>
                  <a:schemeClr val="tx1">
                    <a:lumMod val="95000"/>
                    <a:lumOff val="5000"/>
                  </a:schemeClr>
                </a:solidFill>
                <a:latin typeface="+mn-lt"/>
                <a:cs typeface="Tahoma" pitchFamily="34" charset="0"/>
              </a:rPr>
              <a:t>………………………. </a:t>
            </a:r>
            <a:r>
              <a:rPr lang="ru-RU" sz="1400" dirty="0">
                <a:solidFill>
                  <a:schemeClr val="tx1">
                    <a:lumMod val="95000"/>
                    <a:lumOff val="5000"/>
                  </a:schemeClr>
                </a:solidFill>
                <a:latin typeface="+mn-lt"/>
                <a:cs typeface="Tahoma" pitchFamily="34" charset="0"/>
              </a:rPr>
              <a:t>30</a:t>
            </a:r>
            <a:br>
              <a:rPr lang="ru-RU" sz="1400" dirty="0">
                <a:solidFill>
                  <a:schemeClr val="tx1">
                    <a:lumMod val="95000"/>
                    <a:lumOff val="5000"/>
                  </a:schemeClr>
                </a:solidFill>
                <a:latin typeface="+mn-lt"/>
                <a:cs typeface="Tahoma" pitchFamily="34" charset="0"/>
              </a:rPr>
            </a:br>
            <a:r>
              <a:rPr lang="ru-RU" sz="1400" dirty="0" smtClean="0">
                <a:solidFill>
                  <a:schemeClr val="tx1">
                    <a:lumMod val="95000"/>
                    <a:lumOff val="5000"/>
                  </a:schemeClr>
                </a:solidFill>
                <a:latin typeface="+mn-lt"/>
                <a:cs typeface="Tahoma" pitchFamily="34" charset="0"/>
              </a:rPr>
              <a:t> </a:t>
            </a:r>
            <a:r>
              <a:rPr lang="ru-RU" sz="1400" dirty="0" smtClean="0">
                <a:solidFill>
                  <a:schemeClr val="bg2">
                    <a:lumMod val="10000"/>
                  </a:schemeClr>
                </a:solidFill>
                <a:latin typeface="+mn-lt"/>
                <a:cs typeface="Tahoma" pitchFamily="34" charset="0"/>
              </a:rPr>
              <a:t>26</a:t>
            </a:r>
            <a:r>
              <a:rPr lang="ru-RU" sz="1400" dirty="0">
                <a:solidFill>
                  <a:schemeClr val="bg2">
                    <a:lumMod val="10000"/>
                  </a:schemeClr>
                </a:solidFill>
                <a:latin typeface="+mn-lt"/>
                <a:cs typeface="Tahoma" pitchFamily="34" charset="0"/>
              </a:rPr>
              <a:t>. Сведения о средней заработной плате отдельных категорий работников бюджетной сферы </a:t>
            </a:r>
            <a:r>
              <a:rPr lang="ru-RU" sz="1400" dirty="0" smtClean="0">
                <a:solidFill>
                  <a:schemeClr val="bg2">
                    <a:lumMod val="10000"/>
                  </a:schemeClr>
                </a:solidFill>
                <a:latin typeface="+mn-lt"/>
                <a:cs typeface="Tahoma" pitchFamily="34" charset="0"/>
              </a:rPr>
              <a:t> …………………… 31</a:t>
            </a:r>
            <a:r>
              <a:rPr lang="ru-RU" sz="1400" dirty="0">
                <a:solidFill>
                  <a:schemeClr val="bg2">
                    <a:lumMod val="10000"/>
                  </a:schemeClr>
                </a:solidFill>
                <a:latin typeface="+mn-lt"/>
                <a:cs typeface="Tahoma" pitchFamily="34" charset="0"/>
              </a:rPr>
              <a:t/>
            </a:r>
            <a:br>
              <a:rPr lang="ru-RU" sz="1400" dirty="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27. Меры социальной поддержки граждан в 2016 году …………………………………………………………………..……………….…  32</a:t>
            </a:r>
            <a:br>
              <a:rPr lang="ru-RU" sz="1400" dirty="0" smtClean="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28. Муниципальные услуги профинансированные в 2016 году …………………………………………………………………… .……  33</a:t>
            </a:r>
            <a:br>
              <a:rPr lang="ru-RU" sz="1400" dirty="0" smtClean="0">
                <a:solidFill>
                  <a:schemeClr val="bg2">
                    <a:lumMod val="10000"/>
                  </a:schemeClr>
                </a:solidFill>
                <a:latin typeface="+mn-lt"/>
                <a:cs typeface="Tahoma" pitchFamily="34" charset="0"/>
              </a:rPr>
            </a:br>
            <a:r>
              <a:rPr lang="ru-RU" sz="1400" dirty="0">
                <a:solidFill>
                  <a:schemeClr val="bg2">
                    <a:lumMod val="10000"/>
                  </a:schemeClr>
                </a:solidFill>
                <a:latin typeface="+mn-lt"/>
                <a:cs typeface="Tahoma" pitchFamily="34" charset="0"/>
              </a:rPr>
              <a:t> </a:t>
            </a:r>
            <a:r>
              <a:rPr lang="ru-RU" sz="1400" dirty="0" smtClean="0">
                <a:solidFill>
                  <a:schemeClr val="bg2">
                    <a:lumMod val="10000"/>
                  </a:schemeClr>
                </a:solidFill>
                <a:latin typeface="+mn-lt"/>
                <a:cs typeface="Tahoma" pitchFamily="34" charset="0"/>
              </a:rPr>
              <a:t>29</a:t>
            </a:r>
            <a:r>
              <a:rPr lang="ru-RU" sz="1400" dirty="0">
                <a:solidFill>
                  <a:schemeClr val="bg2">
                    <a:lumMod val="10000"/>
                  </a:schemeClr>
                </a:solidFill>
                <a:latin typeface="+mn-lt"/>
                <a:cs typeface="Tahoma" pitchFamily="34" charset="0"/>
              </a:rPr>
              <a:t>. </a:t>
            </a:r>
            <a:r>
              <a:rPr lang="ru-RU" sz="1400" dirty="0" smtClean="0">
                <a:solidFill>
                  <a:schemeClr val="bg2">
                    <a:lumMod val="10000"/>
                  </a:schemeClr>
                </a:solidFill>
                <a:latin typeface="+mn-lt"/>
                <a:cs typeface="Tahoma" pitchFamily="34" charset="0"/>
              </a:rPr>
              <a:t>Структура расходов </a:t>
            </a:r>
            <a:r>
              <a:rPr lang="ru-RU" sz="1400" dirty="0">
                <a:solidFill>
                  <a:schemeClr val="bg2">
                    <a:lumMod val="10000"/>
                  </a:schemeClr>
                </a:solidFill>
                <a:latin typeface="+mn-lt"/>
                <a:cs typeface="Tahoma" pitchFamily="34" charset="0"/>
              </a:rPr>
              <a:t>по направлению </a:t>
            </a:r>
            <a:r>
              <a:rPr lang="ru-RU" sz="1400" dirty="0" smtClean="0">
                <a:solidFill>
                  <a:schemeClr val="bg2">
                    <a:lumMod val="10000"/>
                  </a:schemeClr>
                </a:solidFill>
                <a:latin typeface="+mn-lt"/>
                <a:cs typeface="Tahoma" pitchFamily="34" charset="0"/>
              </a:rPr>
              <a:t>программ (программных </a:t>
            </a:r>
            <a:r>
              <a:rPr lang="ru-RU" sz="1400" dirty="0">
                <a:solidFill>
                  <a:schemeClr val="bg2">
                    <a:lumMod val="10000"/>
                  </a:schemeClr>
                </a:solidFill>
                <a:latin typeface="+mn-lt"/>
                <a:cs typeface="Tahoma" pitchFamily="34" charset="0"/>
              </a:rPr>
              <a:t>и </a:t>
            </a:r>
            <a:r>
              <a:rPr lang="ru-RU" sz="1400" dirty="0" smtClean="0">
                <a:solidFill>
                  <a:schemeClr val="bg2">
                    <a:lumMod val="10000"/>
                  </a:schemeClr>
                </a:solidFill>
                <a:latin typeface="+mn-lt"/>
                <a:cs typeface="Tahoma" pitchFamily="34" charset="0"/>
              </a:rPr>
              <a:t>непрограммных расходов) ………….. ………  34</a:t>
            </a:r>
            <a:br>
              <a:rPr lang="ru-RU" sz="1400" dirty="0" smtClean="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30. Структура целевой статьи расходов бюджета на 2016 год  …………………………………………………………………………….. 35 </a:t>
            </a:r>
            <a:br>
              <a:rPr lang="ru-RU" sz="1400" dirty="0" smtClean="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31. </a:t>
            </a:r>
            <a:r>
              <a:rPr lang="ru-RU" sz="1400" dirty="0">
                <a:solidFill>
                  <a:schemeClr val="bg2">
                    <a:lumMod val="10000"/>
                  </a:schemeClr>
                </a:solidFill>
                <a:latin typeface="+mn-lt"/>
                <a:cs typeface="Tahoma" pitchFamily="34" charset="0"/>
              </a:rPr>
              <a:t>Распределение бюджетных ассигнований </a:t>
            </a:r>
            <a:r>
              <a:rPr lang="ru-RU" sz="1400" dirty="0" smtClean="0">
                <a:solidFill>
                  <a:schemeClr val="bg2">
                    <a:lumMod val="10000"/>
                  </a:schemeClr>
                </a:solidFill>
                <a:latin typeface="+mn-lt"/>
                <a:cs typeface="Tahoma" pitchFamily="34" charset="0"/>
              </a:rPr>
              <a:t>по разделам расходов и направлению программ ……………………  36-38</a:t>
            </a:r>
            <a:br>
              <a:rPr lang="ru-RU" sz="1400" dirty="0" smtClean="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32. Муниципальная </a:t>
            </a:r>
            <a:r>
              <a:rPr lang="ru-RU" sz="1400" dirty="0">
                <a:solidFill>
                  <a:schemeClr val="bg2">
                    <a:lumMod val="10000"/>
                  </a:schemeClr>
                </a:solidFill>
                <a:latin typeface="+mn-lt"/>
                <a:cs typeface="Tahoma" pitchFamily="34" charset="0"/>
              </a:rPr>
              <a:t>программа </a:t>
            </a:r>
            <a:r>
              <a:rPr lang="ru-RU" sz="1400" dirty="0" smtClean="0">
                <a:solidFill>
                  <a:schemeClr val="bg2">
                    <a:lumMod val="10000"/>
                  </a:schemeClr>
                </a:solidFill>
                <a:latin typeface="+mn-lt"/>
                <a:cs typeface="Tahoma" pitchFamily="34" charset="0"/>
              </a:rPr>
              <a:t>«Развитие </a:t>
            </a:r>
            <a:r>
              <a:rPr lang="ru-RU" sz="1400" dirty="0">
                <a:solidFill>
                  <a:schemeClr val="bg2">
                    <a:lumMod val="10000"/>
                  </a:schemeClr>
                </a:solidFill>
                <a:latin typeface="+mn-lt"/>
                <a:cs typeface="Tahoma" pitchFamily="34" charset="0"/>
              </a:rPr>
              <a:t>муниципальной системы образования </a:t>
            </a:r>
            <a:r>
              <a:rPr lang="ru-RU" sz="1400" dirty="0" smtClean="0">
                <a:solidFill>
                  <a:schemeClr val="bg2">
                    <a:lumMod val="10000"/>
                  </a:schemeClr>
                </a:solidFill>
                <a:latin typeface="+mn-lt"/>
                <a:cs typeface="Tahoma" pitchFamily="34" charset="0"/>
              </a:rPr>
              <a:t>ЗМР на </a:t>
            </a:r>
            <a:r>
              <a:rPr lang="ru-RU" sz="1400" dirty="0">
                <a:solidFill>
                  <a:schemeClr val="bg2">
                    <a:lumMod val="10000"/>
                  </a:schemeClr>
                </a:solidFill>
                <a:latin typeface="+mn-lt"/>
                <a:cs typeface="Tahoma" pitchFamily="34" charset="0"/>
              </a:rPr>
              <a:t>2014-2016 годы</a:t>
            </a:r>
            <a:r>
              <a:rPr lang="ru-RU" sz="1400" dirty="0" smtClean="0">
                <a:solidFill>
                  <a:schemeClr val="bg2">
                    <a:lumMod val="10000"/>
                  </a:schemeClr>
                </a:solidFill>
                <a:latin typeface="+mn-lt"/>
                <a:cs typeface="Tahoma" pitchFamily="34" charset="0"/>
              </a:rPr>
              <a:t>» …. 39-40</a:t>
            </a:r>
            <a:r>
              <a:rPr lang="ru-RU" sz="1400" dirty="0">
                <a:solidFill>
                  <a:schemeClr val="bg2">
                    <a:lumMod val="10000"/>
                  </a:schemeClr>
                </a:solidFill>
                <a:latin typeface="+mn-lt"/>
                <a:cs typeface="Tahoma" pitchFamily="34" charset="0"/>
              </a:rPr>
              <a:t/>
            </a:r>
            <a:br>
              <a:rPr lang="ru-RU" sz="1400" dirty="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33. </a:t>
            </a:r>
            <a:r>
              <a:rPr lang="ru-RU" sz="1400" dirty="0">
                <a:solidFill>
                  <a:schemeClr val="bg2">
                    <a:lumMod val="10000"/>
                  </a:schemeClr>
                </a:solidFill>
                <a:cs typeface="Tahoma" pitchFamily="34" charset="0"/>
              </a:rPr>
              <a:t>Муниципальная программа «Развитие культуры Зеленчукского </a:t>
            </a:r>
            <a:r>
              <a:rPr lang="ru-RU" sz="1400" dirty="0" smtClean="0">
                <a:solidFill>
                  <a:schemeClr val="bg2">
                    <a:lumMod val="10000"/>
                  </a:schemeClr>
                </a:solidFill>
                <a:cs typeface="Tahoma" pitchFamily="34" charset="0"/>
              </a:rPr>
              <a:t>МР на </a:t>
            </a:r>
            <a:r>
              <a:rPr lang="ru-RU" sz="1400" dirty="0">
                <a:solidFill>
                  <a:schemeClr val="bg2">
                    <a:lumMod val="10000"/>
                  </a:schemeClr>
                </a:solidFill>
                <a:cs typeface="Tahoma" pitchFamily="34" charset="0"/>
              </a:rPr>
              <a:t>2016-2018 годы</a:t>
            </a:r>
            <a:r>
              <a:rPr lang="ru-RU" sz="1400" dirty="0" smtClean="0">
                <a:solidFill>
                  <a:schemeClr val="bg2">
                    <a:lumMod val="10000"/>
                  </a:schemeClr>
                </a:solidFill>
                <a:cs typeface="Tahoma" pitchFamily="34" charset="0"/>
              </a:rPr>
              <a:t>» ……………………………  41</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34.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«Развитие здравоохранения </a:t>
            </a:r>
            <a:r>
              <a:rPr lang="ru-RU" sz="1400" dirty="0" smtClean="0">
                <a:solidFill>
                  <a:schemeClr val="bg2">
                    <a:lumMod val="10000"/>
                  </a:schemeClr>
                </a:solidFill>
                <a:cs typeface="Tahoma" pitchFamily="34" charset="0"/>
              </a:rPr>
              <a:t>Зеленчукского МР </a:t>
            </a:r>
            <a:r>
              <a:rPr lang="ru-RU" sz="1400" dirty="0">
                <a:solidFill>
                  <a:schemeClr val="bg2">
                    <a:lumMod val="10000"/>
                  </a:schemeClr>
                </a:solidFill>
                <a:cs typeface="Tahoma" pitchFamily="34" charset="0"/>
              </a:rPr>
              <a:t>на 2016-2018 годы</a:t>
            </a:r>
            <a:r>
              <a:rPr lang="ru-RU" sz="1400" dirty="0" smtClean="0">
                <a:solidFill>
                  <a:schemeClr val="bg2">
                    <a:lumMod val="10000"/>
                  </a:schemeClr>
                </a:solidFill>
                <a:cs typeface="Tahoma" pitchFamily="34" charset="0"/>
              </a:rPr>
              <a:t>» …………….. .41</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35. </a:t>
            </a:r>
            <a:r>
              <a:rPr lang="ru-RU" sz="1400" dirty="0">
                <a:solidFill>
                  <a:schemeClr val="bg2">
                    <a:lumMod val="10000"/>
                  </a:schemeClr>
                </a:solidFill>
                <a:cs typeface="Tahoma" pitchFamily="34" charset="0"/>
              </a:rPr>
              <a:t>Муниципальная программа «Развитие физической культуры и спорта в </a:t>
            </a:r>
            <a:r>
              <a:rPr lang="ru-RU" sz="1400" dirty="0" smtClean="0">
                <a:solidFill>
                  <a:schemeClr val="bg2">
                    <a:lumMod val="10000"/>
                  </a:schemeClr>
                </a:solidFill>
                <a:cs typeface="Tahoma" pitchFamily="34" charset="0"/>
              </a:rPr>
              <a:t>ЗМР на 2014-2016 </a:t>
            </a:r>
            <a:r>
              <a:rPr lang="ru-RU" sz="1400" dirty="0">
                <a:solidFill>
                  <a:schemeClr val="bg2">
                    <a:lumMod val="10000"/>
                  </a:schemeClr>
                </a:solidFill>
                <a:cs typeface="Tahoma" pitchFamily="34" charset="0"/>
              </a:rPr>
              <a:t>годы</a:t>
            </a:r>
            <a:r>
              <a:rPr lang="ru-RU" sz="1400" dirty="0" smtClean="0">
                <a:solidFill>
                  <a:schemeClr val="bg2">
                    <a:lumMod val="10000"/>
                  </a:schemeClr>
                </a:solidFill>
                <a:cs typeface="Tahoma" pitchFamily="34" charset="0"/>
              </a:rPr>
              <a:t>» …………….. 42</a:t>
            </a:r>
            <a:r>
              <a:rPr lang="ru-RU" sz="1400" dirty="0" smtClean="0">
                <a:solidFill>
                  <a:schemeClr val="bg2">
                    <a:lumMod val="10000"/>
                  </a:schemeClr>
                </a:solidFill>
                <a:latin typeface="+mn-lt"/>
                <a:cs typeface="Tahoma" pitchFamily="34" charset="0"/>
              </a:rPr>
              <a:t/>
            </a:r>
            <a:br>
              <a:rPr lang="ru-RU" sz="1400" dirty="0" smtClean="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36. </a:t>
            </a:r>
            <a:r>
              <a:rPr lang="ru-RU" sz="1400" dirty="0">
                <a:solidFill>
                  <a:schemeClr val="bg2">
                    <a:lumMod val="10000"/>
                  </a:schemeClr>
                </a:solidFill>
                <a:cs typeface="Tahoma" pitchFamily="34" charset="0"/>
              </a:rPr>
              <a:t>Муниципальная программа «Молодежная политика Зеленчукского </a:t>
            </a:r>
            <a:r>
              <a:rPr lang="ru-RU" sz="1400" dirty="0" smtClean="0">
                <a:solidFill>
                  <a:schemeClr val="bg2">
                    <a:lumMod val="10000"/>
                  </a:schemeClr>
                </a:solidFill>
                <a:cs typeface="Tahoma" pitchFamily="34" charset="0"/>
              </a:rPr>
              <a:t> МР на </a:t>
            </a:r>
            <a:r>
              <a:rPr lang="ru-RU" sz="1400" dirty="0">
                <a:solidFill>
                  <a:schemeClr val="bg2">
                    <a:lumMod val="10000"/>
                  </a:schemeClr>
                </a:solidFill>
                <a:cs typeface="Tahoma" pitchFamily="34" charset="0"/>
              </a:rPr>
              <a:t>2014 - 2016 годы</a:t>
            </a:r>
            <a:r>
              <a:rPr lang="ru-RU" sz="1400" dirty="0" smtClean="0">
                <a:solidFill>
                  <a:schemeClr val="bg2">
                    <a:lumMod val="10000"/>
                  </a:schemeClr>
                </a:solidFill>
                <a:cs typeface="Tahoma" pitchFamily="34" charset="0"/>
              </a:rPr>
              <a:t>» ………………….. 42</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latin typeface="+mn-lt"/>
                <a:cs typeface="Tahoma" pitchFamily="34" charset="0"/>
              </a:rPr>
              <a:t> 37. </a:t>
            </a:r>
            <a:r>
              <a:rPr lang="ru-RU" sz="1400" dirty="0">
                <a:solidFill>
                  <a:schemeClr val="bg2">
                    <a:lumMod val="10000"/>
                  </a:schemeClr>
                </a:solidFill>
                <a:cs typeface="Tahoma" pitchFamily="34" charset="0"/>
              </a:rPr>
              <a:t>Муниципальная программа «Обеспечение жильем молодых семей  на 2014-2015 годы</a:t>
            </a:r>
            <a:r>
              <a:rPr lang="ru-RU" sz="1400" dirty="0" smtClean="0">
                <a:solidFill>
                  <a:schemeClr val="bg2">
                    <a:lumMod val="10000"/>
                  </a:schemeClr>
                </a:solidFill>
                <a:cs typeface="Tahoma" pitchFamily="34" charset="0"/>
              </a:rPr>
              <a:t>» ………………………….. 43</a:t>
            </a:r>
            <a:r>
              <a:rPr lang="ru-RU" sz="1400" dirty="0" smtClean="0">
                <a:solidFill>
                  <a:schemeClr val="bg2">
                    <a:lumMod val="10000"/>
                  </a:schemeClr>
                </a:solidFill>
                <a:latin typeface="+mn-lt"/>
                <a:cs typeface="Tahoma" pitchFamily="34" charset="0"/>
              </a:rPr>
              <a:t/>
            </a:r>
            <a:br>
              <a:rPr lang="ru-RU" sz="1400" dirty="0" smtClean="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38. </a:t>
            </a:r>
            <a:r>
              <a:rPr lang="ru-RU" sz="1400" dirty="0">
                <a:solidFill>
                  <a:schemeClr val="bg2">
                    <a:lumMod val="10000"/>
                  </a:schemeClr>
                </a:solidFill>
                <a:cs typeface="Tahoma" pitchFamily="34" charset="0"/>
              </a:rPr>
              <a:t>Муниципальная программа «Профилактика употребления наркотических средств, психотропных веществ </a:t>
            </a:r>
            <a:r>
              <a:rPr lang="ru-RU" sz="1400" dirty="0" smtClean="0">
                <a:solidFill>
                  <a:schemeClr val="bg2">
                    <a:lumMod val="10000"/>
                  </a:schemeClr>
                </a:solidFill>
                <a:cs typeface="Tahoma" pitchFamily="34" charset="0"/>
              </a:rPr>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       и </a:t>
            </a:r>
            <a:r>
              <a:rPr lang="ru-RU" sz="1400" dirty="0">
                <a:solidFill>
                  <a:schemeClr val="bg2">
                    <a:lumMod val="10000"/>
                  </a:schemeClr>
                </a:solidFill>
                <a:cs typeface="Tahoma" pitchFamily="34" charset="0"/>
              </a:rPr>
              <a:t>их прекурсоров подростками и молодежью </a:t>
            </a:r>
            <a:r>
              <a:rPr lang="ru-RU" sz="1400" dirty="0" smtClean="0">
                <a:solidFill>
                  <a:schemeClr val="bg2">
                    <a:lumMod val="10000"/>
                  </a:schemeClr>
                </a:solidFill>
                <a:cs typeface="Tahoma" pitchFamily="34" charset="0"/>
              </a:rPr>
              <a:t>Зеленчукского МР </a:t>
            </a:r>
            <a:r>
              <a:rPr lang="ru-RU" sz="1400" dirty="0">
                <a:solidFill>
                  <a:schemeClr val="bg2">
                    <a:lumMod val="10000"/>
                  </a:schemeClr>
                </a:solidFill>
                <a:cs typeface="Tahoma" pitchFamily="34" charset="0"/>
              </a:rPr>
              <a:t>на 2014 – 2016 </a:t>
            </a:r>
            <a:r>
              <a:rPr lang="ru-RU" sz="1400" dirty="0" smtClean="0">
                <a:solidFill>
                  <a:schemeClr val="bg2">
                    <a:lumMod val="10000"/>
                  </a:schemeClr>
                </a:solidFill>
                <a:cs typeface="Tahoma" pitchFamily="34" charset="0"/>
              </a:rPr>
              <a:t>годы» ………………………………  44</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latin typeface="+mn-lt"/>
                <a:cs typeface="Tahoma" pitchFamily="34" charset="0"/>
              </a:rPr>
              <a:t> 39. </a:t>
            </a:r>
            <a:r>
              <a:rPr lang="ru-RU" sz="1400" dirty="0">
                <a:solidFill>
                  <a:schemeClr val="bg2">
                    <a:lumMod val="10000"/>
                  </a:schemeClr>
                </a:solidFill>
                <a:latin typeface="+mn-lt"/>
                <a:cs typeface="Tahoma" pitchFamily="34" charset="0"/>
              </a:rPr>
              <a:t>Муниципальная программа «Профилактика преступлений и иных правонарушений в </a:t>
            </a:r>
            <a:r>
              <a:rPr lang="ru-RU" sz="1400" dirty="0" smtClean="0">
                <a:solidFill>
                  <a:schemeClr val="bg2">
                    <a:lumMod val="10000"/>
                  </a:schemeClr>
                </a:solidFill>
                <a:latin typeface="+mn-lt"/>
                <a:cs typeface="Tahoma" pitchFamily="34" charset="0"/>
              </a:rPr>
              <a:t>ЗМР </a:t>
            </a:r>
            <a:r>
              <a:rPr lang="ru-RU" sz="1400" dirty="0">
                <a:solidFill>
                  <a:schemeClr val="bg2">
                    <a:lumMod val="10000"/>
                  </a:schemeClr>
                </a:solidFill>
                <a:latin typeface="+mn-lt"/>
                <a:cs typeface="Tahoma" pitchFamily="34" charset="0"/>
              </a:rPr>
              <a:t>на </a:t>
            </a:r>
            <a:r>
              <a:rPr lang="ru-RU" sz="1400" dirty="0" smtClean="0">
                <a:solidFill>
                  <a:schemeClr val="bg2">
                    <a:lumMod val="10000"/>
                  </a:schemeClr>
                </a:solidFill>
                <a:latin typeface="+mn-lt"/>
                <a:cs typeface="Tahoma" pitchFamily="34" charset="0"/>
              </a:rPr>
              <a:t>2014-2016гг» 44</a:t>
            </a:r>
            <a:r>
              <a:rPr lang="ru-RU" sz="1400" dirty="0">
                <a:solidFill>
                  <a:schemeClr val="bg2">
                    <a:lumMod val="10000"/>
                  </a:schemeClr>
                </a:solidFill>
                <a:latin typeface="+mn-lt"/>
                <a:cs typeface="Tahoma" pitchFamily="34" charset="0"/>
              </a:rPr>
              <a:t/>
            </a:r>
            <a:br>
              <a:rPr lang="ru-RU" sz="1400" dirty="0">
                <a:solidFill>
                  <a:schemeClr val="bg2">
                    <a:lumMod val="10000"/>
                  </a:schemeClr>
                </a:solidFill>
                <a:latin typeface="+mn-lt"/>
                <a:cs typeface="Tahoma" pitchFamily="34" charset="0"/>
              </a:rPr>
            </a:br>
            <a:r>
              <a:rPr lang="ru-RU" sz="1400" dirty="0" smtClean="0">
                <a:solidFill>
                  <a:schemeClr val="bg2">
                    <a:lumMod val="10000"/>
                  </a:schemeClr>
                </a:solidFill>
                <a:latin typeface="+mn-lt"/>
                <a:cs typeface="Tahoma" pitchFamily="34" charset="0"/>
              </a:rPr>
              <a:t> 40.</a:t>
            </a:r>
            <a:r>
              <a:rPr lang="ru-RU" sz="1400" dirty="0" smtClean="0">
                <a:solidFill>
                  <a:schemeClr val="bg2">
                    <a:lumMod val="10000"/>
                  </a:schemeClr>
                </a:solidFill>
                <a:cs typeface="Tahoma" pitchFamily="34" charset="0"/>
              </a:rPr>
              <a:t> </a:t>
            </a:r>
            <a:r>
              <a:rPr lang="ru-RU" sz="1400" dirty="0">
                <a:solidFill>
                  <a:schemeClr val="bg2">
                    <a:lumMod val="10000"/>
                  </a:schemeClr>
                </a:solidFill>
                <a:cs typeface="Tahoma" pitchFamily="34" charset="0"/>
              </a:rPr>
              <a:t>Муниципальная программа «Профилактика терроризма и экстремизма </a:t>
            </a:r>
            <a:r>
              <a:rPr lang="ru-RU" sz="1400" dirty="0" smtClean="0">
                <a:solidFill>
                  <a:schemeClr val="bg2">
                    <a:lumMod val="10000"/>
                  </a:schemeClr>
                </a:solidFill>
                <a:cs typeface="Tahoma" pitchFamily="34" charset="0"/>
              </a:rPr>
              <a:t>в ЗМР </a:t>
            </a:r>
            <a:r>
              <a:rPr lang="ru-RU" sz="1400" dirty="0">
                <a:solidFill>
                  <a:schemeClr val="bg2">
                    <a:lumMod val="10000"/>
                  </a:schemeClr>
                </a:solidFill>
                <a:cs typeface="Tahoma" pitchFamily="34" charset="0"/>
              </a:rPr>
              <a:t>на </a:t>
            </a:r>
            <a:r>
              <a:rPr lang="ru-RU" sz="1400" dirty="0" smtClean="0">
                <a:solidFill>
                  <a:schemeClr val="bg2">
                    <a:lumMod val="10000"/>
                  </a:schemeClr>
                </a:solidFill>
                <a:cs typeface="Tahoma" pitchFamily="34" charset="0"/>
              </a:rPr>
              <a:t>2014-2016 годы» ………….  45</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41.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Противодействие коррупции в Зеленчукском </a:t>
            </a:r>
            <a:r>
              <a:rPr lang="ru-RU" sz="1400" dirty="0" smtClean="0">
                <a:solidFill>
                  <a:schemeClr val="bg2">
                    <a:lumMod val="10000"/>
                  </a:schemeClr>
                </a:solidFill>
                <a:cs typeface="Tahoma" pitchFamily="34" charset="0"/>
              </a:rPr>
              <a:t>МР на </a:t>
            </a:r>
            <a:r>
              <a:rPr lang="ru-RU" sz="1400" dirty="0">
                <a:solidFill>
                  <a:schemeClr val="bg2">
                    <a:lumMod val="10000"/>
                  </a:schemeClr>
                </a:solidFill>
                <a:cs typeface="Tahoma" pitchFamily="34" charset="0"/>
              </a:rPr>
              <a:t>2014-2016 годы</a:t>
            </a:r>
            <a:r>
              <a:rPr lang="ru-RU" sz="1400" dirty="0" smtClean="0">
                <a:solidFill>
                  <a:schemeClr val="bg2">
                    <a:lumMod val="10000"/>
                  </a:schemeClr>
                </a:solidFill>
                <a:cs typeface="Tahoma" pitchFamily="34" charset="0"/>
              </a:rPr>
              <a:t>» ………….. 46</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42.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Содействие занятости несовершеннолетних граждан </a:t>
            </a:r>
            <a:r>
              <a:rPr lang="ru-RU" sz="1400" dirty="0" smtClean="0">
                <a:solidFill>
                  <a:schemeClr val="bg2">
                    <a:lumMod val="10000"/>
                  </a:schemeClr>
                </a:solidFill>
                <a:cs typeface="Tahoma" pitchFamily="34" charset="0"/>
              </a:rPr>
              <a:t>ЗМР </a:t>
            </a:r>
            <a:r>
              <a:rPr lang="ru-RU" sz="1400" dirty="0">
                <a:solidFill>
                  <a:schemeClr val="bg2">
                    <a:lumMod val="10000"/>
                  </a:schemeClr>
                </a:solidFill>
                <a:cs typeface="Tahoma" pitchFamily="34" charset="0"/>
              </a:rPr>
              <a:t>на </a:t>
            </a:r>
            <a:r>
              <a:rPr lang="ru-RU" sz="1400" dirty="0" smtClean="0">
                <a:solidFill>
                  <a:schemeClr val="bg2">
                    <a:lumMod val="10000"/>
                  </a:schemeClr>
                </a:solidFill>
                <a:cs typeface="Tahoma" pitchFamily="34" charset="0"/>
              </a:rPr>
              <a:t>2014-2016гг»</a:t>
            </a: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  47</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43.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Развитие малого  и среднего  предпринимательства в  ЗМР на </a:t>
            </a:r>
            <a:r>
              <a:rPr lang="ru-RU" sz="1400" dirty="0" smtClean="0">
                <a:solidFill>
                  <a:schemeClr val="bg2">
                    <a:lumMod val="10000"/>
                  </a:schemeClr>
                </a:solidFill>
                <a:cs typeface="Tahoma" pitchFamily="34" charset="0"/>
              </a:rPr>
              <a:t>2016-2018гг»…  47</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latin typeface="+mn-lt"/>
                <a:cs typeface="Tahoma" pitchFamily="34" charset="0"/>
              </a:rPr>
              <a:t> 44.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Устойчивое развитие </a:t>
            </a:r>
            <a:r>
              <a:rPr lang="ru-RU" sz="1400" dirty="0" smtClean="0">
                <a:solidFill>
                  <a:schemeClr val="bg2">
                    <a:lumMod val="10000"/>
                  </a:schemeClr>
                </a:solidFill>
                <a:cs typeface="Tahoma" pitchFamily="34" charset="0"/>
              </a:rPr>
              <a:t>сельских территорий 2014-2016гг </a:t>
            </a:r>
            <a:r>
              <a:rPr lang="ru-RU" sz="1400" dirty="0">
                <a:solidFill>
                  <a:schemeClr val="bg2">
                    <a:lumMod val="10000"/>
                  </a:schemeClr>
                </a:solidFill>
                <a:cs typeface="Tahoma" pitchFamily="34" charset="0"/>
              </a:rPr>
              <a:t>и на период до </a:t>
            </a:r>
            <a:r>
              <a:rPr lang="ru-RU" sz="1400" dirty="0" smtClean="0">
                <a:solidFill>
                  <a:schemeClr val="bg2">
                    <a:lumMod val="10000"/>
                  </a:schemeClr>
                </a:solidFill>
                <a:cs typeface="Tahoma" pitchFamily="34" charset="0"/>
              </a:rPr>
              <a:t>2020г.  48</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latin typeface="+mn-lt"/>
                <a:cs typeface="Tahoma" pitchFamily="34" charset="0"/>
              </a:rPr>
              <a:t> 45.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Развитие и становление Зеленчукского районного казачьего общества </a:t>
            </a:r>
            <a:r>
              <a:rPr lang="ru-RU" sz="1400" dirty="0" smtClean="0">
                <a:solidFill>
                  <a:schemeClr val="bg2">
                    <a:lumMod val="10000"/>
                  </a:schemeClr>
                </a:solidFill>
                <a:cs typeface="Tahoma" pitchFamily="34" charset="0"/>
              </a:rPr>
              <a:t>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       Баталпашинского </a:t>
            </a:r>
            <a:r>
              <a:rPr lang="ru-RU" sz="1400" dirty="0">
                <a:solidFill>
                  <a:schemeClr val="bg2">
                    <a:lumMod val="10000"/>
                  </a:schemeClr>
                </a:solidFill>
                <a:cs typeface="Tahoma" pitchFamily="34" charset="0"/>
              </a:rPr>
              <a:t>казачьего отдела Кубанского казачьего войска в 2016 году</a:t>
            </a:r>
            <a:r>
              <a:rPr lang="ru-RU" sz="1400" dirty="0" smtClean="0">
                <a:solidFill>
                  <a:schemeClr val="bg2">
                    <a:lumMod val="10000"/>
                  </a:schemeClr>
                </a:solidFill>
                <a:cs typeface="Tahoma" pitchFamily="34" charset="0"/>
              </a:rPr>
              <a:t>» ……………………………………………… 49</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latin typeface="+mn-lt"/>
                <a:cs typeface="Tahoma" pitchFamily="34" charset="0"/>
              </a:rPr>
              <a:t> 46. </a:t>
            </a:r>
            <a:r>
              <a:rPr lang="ru-RU" sz="1400" dirty="0">
                <a:solidFill>
                  <a:schemeClr val="bg2">
                    <a:lumMod val="10000"/>
                  </a:schemeClr>
                </a:solidFill>
                <a:cs typeface="Tahoma" pitchFamily="34" charset="0"/>
              </a:rPr>
              <a:t>Муниципальная </a:t>
            </a:r>
            <a:r>
              <a:rPr lang="ru-RU" sz="1400" dirty="0" smtClean="0">
                <a:solidFill>
                  <a:schemeClr val="bg2">
                    <a:lumMod val="10000"/>
                  </a:schemeClr>
                </a:solidFill>
                <a:cs typeface="Tahoma" pitchFamily="34" charset="0"/>
              </a:rPr>
              <a:t>программа </a:t>
            </a:r>
            <a:r>
              <a:rPr lang="ru-RU" sz="1400" dirty="0">
                <a:solidFill>
                  <a:schemeClr val="bg2">
                    <a:lumMod val="10000"/>
                  </a:schemeClr>
                </a:solidFill>
                <a:cs typeface="Tahoma" pitchFamily="34" charset="0"/>
              </a:rPr>
              <a:t>«Социальная поддержка пожилых граждан на 2016-2018 годы в </a:t>
            </a:r>
            <a:r>
              <a:rPr lang="ru-RU" sz="1400" dirty="0" smtClean="0">
                <a:solidFill>
                  <a:schemeClr val="bg2">
                    <a:lumMod val="10000"/>
                  </a:schemeClr>
                </a:solidFill>
                <a:cs typeface="Tahoma" pitchFamily="34" charset="0"/>
              </a:rPr>
              <a:t>ЗМР» …………… 49</a:t>
            </a:r>
            <a:br>
              <a:rPr lang="ru-RU" sz="1400" dirty="0" smtClean="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47. </a:t>
            </a:r>
            <a:r>
              <a:rPr lang="ru-RU" sz="1400" dirty="0">
                <a:solidFill>
                  <a:schemeClr val="bg2">
                    <a:lumMod val="10000"/>
                  </a:schemeClr>
                </a:solidFill>
                <a:cs typeface="Tahoma" pitchFamily="34" charset="0"/>
              </a:rPr>
              <a:t>Софинансирование государственной программы </a:t>
            </a:r>
            <a:r>
              <a:rPr lang="ru-RU" sz="1400" dirty="0" smtClean="0">
                <a:solidFill>
                  <a:schemeClr val="bg2">
                    <a:lumMod val="10000"/>
                  </a:schemeClr>
                </a:solidFill>
                <a:cs typeface="Tahoma" pitchFamily="34" charset="0"/>
              </a:rPr>
              <a:t>«</a:t>
            </a:r>
            <a:r>
              <a:rPr lang="ru-RU" sz="1400" dirty="0">
                <a:solidFill>
                  <a:schemeClr val="bg2">
                    <a:lumMod val="10000"/>
                  </a:schemeClr>
                </a:solidFill>
                <a:cs typeface="Tahoma" pitchFamily="34" charset="0"/>
              </a:rPr>
              <a:t>Доступная среда КЧР на 2016- 2018гг» </a:t>
            </a:r>
            <a:r>
              <a:rPr lang="ru-RU" sz="1400" dirty="0" smtClean="0">
                <a:solidFill>
                  <a:schemeClr val="bg2">
                    <a:lumMod val="10000"/>
                  </a:schemeClr>
                </a:solidFill>
                <a:cs typeface="Tahoma" pitchFamily="34" charset="0"/>
              </a:rPr>
              <a:t>……………………. ……. 50</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48. </a:t>
            </a:r>
            <a:r>
              <a:rPr lang="ru-RU" sz="1400" dirty="0">
                <a:solidFill>
                  <a:schemeClr val="bg2">
                    <a:lumMod val="10000"/>
                  </a:schemeClr>
                </a:solidFill>
                <a:cs typeface="Tahoma" pitchFamily="34" charset="0"/>
              </a:rPr>
              <a:t>Муниципальная программа «Доступная среда на </a:t>
            </a:r>
            <a:r>
              <a:rPr lang="ru-RU" sz="1400" dirty="0" smtClean="0">
                <a:solidFill>
                  <a:schemeClr val="bg2">
                    <a:lumMod val="10000"/>
                  </a:schemeClr>
                </a:solidFill>
                <a:cs typeface="Tahoma" pitchFamily="34" charset="0"/>
              </a:rPr>
              <a:t>2016-2018гг  </a:t>
            </a:r>
            <a:r>
              <a:rPr lang="ru-RU" sz="1400" dirty="0">
                <a:solidFill>
                  <a:schemeClr val="bg2">
                    <a:lumMod val="10000"/>
                  </a:schemeClr>
                </a:solidFill>
                <a:cs typeface="Tahoma" pitchFamily="34" charset="0"/>
              </a:rPr>
              <a:t>в Зеленчукском  </a:t>
            </a:r>
            <a:r>
              <a:rPr lang="ru-RU" sz="1400" dirty="0" smtClean="0">
                <a:solidFill>
                  <a:schemeClr val="bg2">
                    <a:lumMod val="10000"/>
                  </a:schemeClr>
                </a:solidFill>
                <a:cs typeface="Tahoma" pitchFamily="34" charset="0"/>
              </a:rPr>
              <a:t>муниципальном районе» …  50</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49. </a:t>
            </a:r>
            <a:r>
              <a:rPr lang="ru-RU" sz="1400" dirty="0">
                <a:solidFill>
                  <a:schemeClr val="bg2">
                    <a:lumMod val="10000"/>
                  </a:schemeClr>
                </a:solidFill>
                <a:cs typeface="Tahoma" pitchFamily="34" charset="0"/>
              </a:rPr>
              <a:t>Муниципальная программа «Управление муниципальными </a:t>
            </a:r>
            <a:r>
              <a:rPr lang="ru-RU" sz="1400" dirty="0" smtClean="0">
                <a:solidFill>
                  <a:schemeClr val="bg2">
                    <a:lumMod val="10000"/>
                  </a:schemeClr>
                </a:solidFill>
                <a:cs typeface="Tahoma" pitchFamily="34" charset="0"/>
              </a:rPr>
              <a:t>финансами  Зеленчукского </a:t>
            </a:r>
            <a:r>
              <a:rPr lang="ru-RU" sz="1400" dirty="0">
                <a:solidFill>
                  <a:schemeClr val="bg2">
                    <a:lumMod val="10000"/>
                  </a:schemeClr>
                </a:solidFill>
                <a:cs typeface="Tahoma" pitchFamily="34" charset="0"/>
              </a:rPr>
              <a:t>муниципального </a:t>
            </a:r>
            <a:r>
              <a:rPr lang="ru-RU" sz="1400" dirty="0" smtClean="0">
                <a:solidFill>
                  <a:schemeClr val="bg2">
                    <a:lumMod val="10000"/>
                  </a:schemeClr>
                </a:solidFill>
                <a:cs typeface="Tahoma" pitchFamily="34" charset="0"/>
              </a:rPr>
              <a:t>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       района </a:t>
            </a:r>
            <a:r>
              <a:rPr lang="ru-RU" sz="1400" dirty="0">
                <a:solidFill>
                  <a:schemeClr val="bg2">
                    <a:lumMod val="10000"/>
                  </a:schemeClr>
                </a:solidFill>
                <a:cs typeface="Tahoma" pitchFamily="34" charset="0"/>
              </a:rPr>
              <a:t>на 2014-2016 годы</a:t>
            </a:r>
            <a:r>
              <a:rPr lang="ru-RU" sz="1400" dirty="0" smtClean="0">
                <a:solidFill>
                  <a:schemeClr val="bg2">
                    <a:lumMod val="10000"/>
                  </a:schemeClr>
                </a:solidFill>
                <a:cs typeface="Tahoma" pitchFamily="34" charset="0"/>
              </a:rPr>
              <a:t>» ………………………………………………………………………………………………………………………………… 51</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t>
            </a:r>
            <a:r>
              <a:rPr lang="ru-RU" sz="1400" dirty="0" smtClean="0">
                <a:solidFill>
                  <a:schemeClr val="bg2">
                    <a:lumMod val="10000"/>
                  </a:schemeClr>
                </a:solidFill>
                <a:cs typeface="Tahoma" pitchFamily="34" charset="0"/>
              </a:rPr>
              <a:t>50.  для сведения:   Открытые информационные ресурсы  …………………………………………………………………………………..... 52</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51. </a:t>
            </a:r>
            <a:r>
              <a:rPr lang="ru-RU" sz="1400" dirty="0">
                <a:solidFill>
                  <a:schemeClr val="bg2">
                    <a:lumMod val="10000"/>
                  </a:schemeClr>
                </a:solidFill>
                <a:cs typeface="Tahoma" pitchFamily="34" charset="0"/>
              </a:rPr>
              <a:t>Контактная </a:t>
            </a:r>
            <a:r>
              <a:rPr lang="ru-RU" sz="1400" dirty="0" smtClean="0">
                <a:solidFill>
                  <a:schemeClr val="bg2">
                    <a:lumMod val="10000"/>
                  </a:schemeClr>
                </a:solidFill>
                <a:cs typeface="Tahoma" pitchFamily="34" charset="0"/>
              </a:rPr>
              <a:t>информация ……………………………………………………………………………………………………………………………………... 53</a:t>
            </a: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cs typeface="Tahoma" pitchFamily="34" charset="0"/>
              </a:rPr>
              <a:t/>
            </a:r>
            <a:br>
              <a:rPr lang="ru-RU" sz="1400" dirty="0" smtClean="0">
                <a:solidFill>
                  <a:schemeClr val="bg2">
                    <a:lumMod val="10000"/>
                  </a:schemeClr>
                </a:solidFill>
                <a:cs typeface="Tahoma" pitchFamily="34" charset="0"/>
              </a:rPr>
            </a:br>
            <a:r>
              <a:rPr lang="ru-RU" sz="1400" dirty="0">
                <a:solidFill>
                  <a:schemeClr val="bg2">
                    <a:lumMod val="10000"/>
                  </a:schemeClr>
                </a:solidFill>
                <a:cs typeface="Tahoma" pitchFamily="34" charset="0"/>
              </a:rPr>
              <a:t/>
            </a:r>
            <a:br>
              <a:rPr lang="ru-RU" sz="1400" dirty="0">
                <a:solidFill>
                  <a:schemeClr val="bg2">
                    <a:lumMod val="10000"/>
                  </a:schemeClr>
                </a:solidFill>
                <a:cs typeface="Tahoma" pitchFamily="34" charset="0"/>
              </a:rPr>
            </a:br>
            <a:r>
              <a:rPr lang="ru-RU" sz="1400" dirty="0" smtClean="0">
                <a:solidFill>
                  <a:schemeClr val="bg2">
                    <a:lumMod val="10000"/>
                  </a:schemeClr>
                </a:solidFill>
                <a:latin typeface="+mn-lt"/>
                <a:cs typeface="Tahoma" pitchFamily="34" charset="0"/>
              </a:rPr>
              <a:t/>
            </a:r>
            <a:br>
              <a:rPr lang="ru-RU" sz="1400" dirty="0" smtClean="0">
                <a:solidFill>
                  <a:schemeClr val="bg2">
                    <a:lumMod val="10000"/>
                  </a:schemeClr>
                </a:solidFill>
                <a:latin typeface="+mn-lt"/>
                <a:cs typeface="Tahoma" pitchFamily="34" charset="0"/>
              </a:rPr>
            </a:br>
            <a:r>
              <a:rPr lang="ru-RU" sz="1400" dirty="0">
                <a:solidFill>
                  <a:schemeClr val="bg2">
                    <a:lumMod val="10000"/>
                  </a:schemeClr>
                </a:solidFill>
                <a:latin typeface="+mn-lt"/>
                <a:cs typeface="Tahoma" pitchFamily="34" charset="0"/>
              </a:rPr>
              <a:t/>
            </a:r>
            <a:br>
              <a:rPr lang="ru-RU" sz="1400" dirty="0">
                <a:solidFill>
                  <a:schemeClr val="bg2">
                    <a:lumMod val="10000"/>
                  </a:schemeClr>
                </a:solidFill>
                <a:latin typeface="+mn-lt"/>
                <a:cs typeface="Tahoma" pitchFamily="34" charset="0"/>
              </a:rPr>
            </a:br>
            <a:endParaRPr lang="ru-RU" sz="1400" dirty="0">
              <a:solidFill>
                <a:schemeClr val="bg2">
                  <a:lumMod val="10000"/>
                </a:schemeClr>
              </a:solidFill>
              <a:latin typeface="+mn-lt"/>
              <a:cs typeface="Tahoma" pitchFamily="34" charset="0"/>
            </a:endParaRPr>
          </a:p>
        </p:txBody>
      </p:sp>
    </p:spTree>
    <p:extLst>
      <p:ext uri="{BB962C8B-B14F-4D97-AF65-F5344CB8AC3E}">
        <p14:creationId xmlns:p14="http://schemas.microsoft.com/office/powerpoint/2010/main" val="118945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2"/>
            <a:ext cx="3816424" cy="3744416"/>
          </a:xfrm>
          <a:prstGeom prst="rect">
            <a:avLst/>
          </a:prstGeom>
          <a:noFill/>
          <a:ln>
            <a:noFill/>
          </a:ln>
          <a:effectLst>
            <a:outerShdw dist="35921" dir="2700000" algn="ctr" rotWithShape="0">
              <a:schemeClr val="bg2"/>
            </a:outerShdw>
            <a:softEdge rad="317500"/>
          </a:effectLst>
          <a:extLst/>
        </p:spPr>
      </p:pic>
      <p:sp>
        <p:nvSpPr>
          <p:cNvPr id="5" name="Заголовок 1"/>
          <p:cNvSpPr txBox="1">
            <a:spLocks/>
          </p:cNvSpPr>
          <p:nvPr/>
        </p:nvSpPr>
        <p:spPr>
          <a:xfrm>
            <a:off x="3635896" y="404664"/>
            <a:ext cx="4752528" cy="504056"/>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effectLst>
                  <a:outerShdw blurRad="38100" dist="38100" dir="2700000" algn="tl">
                    <a:srgbClr val="000000">
                      <a:alpha val="43137"/>
                    </a:srgbClr>
                  </a:outerShdw>
                </a:effectLst>
              </a:rPr>
              <a:t>Межбюджетные трансферты </a:t>
            </a:r>
            <a:endParaRPr lang="ru-RU" sz="1600" b="1" dirty="0">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326358332"/>
              </p:ext>
            </p:extLst>
          </p:nvPr>
        </p:nvGraphicFramePr>
        <p:xfrm>
          <a:off x="2627784" y="1205300"/>
          <a:ext cx="6264696" cy="1575628"/>
        </p:xfrm>
        <a:graphic>
          <a:graphicData uri="http://schemas.openxmlformats.org/drawingml/2006/table">
            <a:tbl>
              <a:tblPr>
                <a:effectLst>
                  <a:innerShdw blurRad="114300">
                    <a:prstClr val="black"/>
                  </a:innerShdw>
                </a:effectLst>
                <a:tableStyleId>{5C22544A-7EE6-4342-B048-85BDC9FD1C3A}</a:tableStyleId>
              </a:tblPr>
              <a:tblGrid>
                <a:gridCol w="606532"/>
                <a:gridCol w="4316212"/>
                <a:gridCol w="680075"/>
                <a:gridCol w="661877"/>
              </a:tblGrid>
              <a:tr h="408898">
                <a:tc>
                  <a:txBody>
                    <a:bodyPr/>
                    <a:lstStyle/>
                    <a:p>
                      <a:pPr algn="ctr">
                        <a:spcAft>
                          <a:spcPts val="0"/>
                        </a:spcAft>
                      </a:pPr>
                      <a:r>
                        <a:rPr lang="ru-RU" sz="1200" b="1" dirty="0">
                          <a:effectLst/>
                          <a:latin typeface="Times New Roman"/>
                          <a:ea typeface="Times New Roman"/>
                        </a:rPr>
                        <a:t>1400</a:t>
                      </a:r>
                      <a:endParaRPr lang="ru-RU" sz="1200" dirty="0">
                        <a:effectLst/>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spcAft>
                          <a:spcPts val="0"/>
                        </a:spcAft>
                      </a:pPr>
                      <a:r>
                        <a:rPr lang="ru-RU" sz="1200" b="1" kern="0" dirty="0">
                          <a:effectLst/>
                          <a:latin typeface="Times New Roman"/>
                        </a:rPr>
                        <a:t>Межбюджетные трансферты общего характера бюджетам субъектов Российской Федерации и муниципальных образований </a:t>
                      </a:r>
                      <a:r>
                        <a:rPr lang="ru-RU" sz="1200" b="1" kern="0" dirty="0" smtClean="0">
                          <a:effectLst/>
                          <a:latin typeface="Times New Roman"/>
                        </a:rPr>
                        <a:t>, всего</a:t>
                      </a:r>
                      <a:endParaRPr lang="ru-RU" sz="1200" b="1" kern="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endParaRPr lang="ru-RU" sz="1200" b="1" dirty="0" smtClean="0">
                        <a:effectLst/>
                        <a:latin typeface="Times New Roman"/>
                        <a:ea typeface="Times New Roman"/>
                      </a:endParaRPr>
                    </a:p>
                    <a:p>
                      <a:pPr marR="20955" algn="r">
                        <a:spcAft>
                          <a:spcPts val="0"/>
                        </a:spcAft>
                      </a:pPr>
                      <a:r>
                        <a:rPr lang="ru-RU" sz="1200" b="1" dirty="0" smtClean="0">
                          <a:effectLst/>
                          <a:latin typeface="Times New Roman"/>
                          <a:ea typeface="Times New Roman"/>
                        </a:rPr>
                        <a:t>77454,1</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20955" algn="r">
                        <a:spcAft>
                          <a:spcPts val="0"/>
                        </a:spcAft>
                      </a:pPr>
                      <a:endParaRPr lang="ru-RU" sz="1200" b="1" dirty="0" smtClean="0">
                        <a:effectLst/>
                        <a:latin typeface="Times New Roman"/>
                        <a:ea typeface="Times New Roman"/>
                      </a:endParaRPr>
                    </a:p>
                    <a:p>
                      <a:pPr marR="20955" algn="r">
                        <a:spcAft>
                          <a:spcPts val="0"/>
                        </a:spcAft>
                      </a:pPr>
                      <a:r>
                        <a:rPr lang="ru-RU" sz="1200" b="1" dirty="0" smtClean="0">
                          <a:effectLst/>
                          <a:latin typeface="Times New Roman"/>
                          <a:ea typeface="Times New Roman"/>
                        </a:rPr>
                        <a:t>73159,1</a:t>
                      </a:r>
                      <a:endParaRPr lang="ru-RU"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8898">
                <a:tc>
                  <a:txBody>
                    <a:bodyPr/>
                    <a:lstStyle/>
                    <a:p>
                      <a:pPr algn="ctr">
                        <a:spcAft>
                          <a:spcPts val="0"/>
                        </a:spcAft>
                      </a:pPr>
                      <a:r>
                        <a:rPr lang="ru-RU" sz="1200" dirty="0">
                          <a:effectLst/>
                          <a:latin typeface="Times New Roman"/>
                          <a:ea typeface="Times New Roman"/>
                        </a:rPr>
                        <a:t>1401</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b="0" kern="0">
                          <a:effectLst/>
                          <a:latin typeface="Times New Roman"/>
                        </a:rPr>
                        <a:t>Дотации на выравнивание  бюджетной обеспеченности субъектов Российской Федерации и муниципальных образований</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Times New Roman"/>
                          <a:ea typeface="Times New Roman"/>
                        </a:rPr>
                        <a:t>32185,0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Times New Roman"/>
                          <a:ea typeface="Times New Roman"/>
                        </a:rPr>
                        <a:t>32185,0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39174">
                <a:tc>
                  <a:txBody>
                    <a:bodyPr/>
                    <a:lstStyle/>
                    <a:p>
                      <a:pPr algn="ctr">
                        <a:spcAft>
                          <a:spcPts val="0"/>
                        </a:spcAft>
                      </a:pPr>
                      <a:r>
                        <a:rPr lang="ru-RU" sz="1200" dirty="0">
                          <a:effectLst/>
                          <a:latin typeface="Times New Roman"/>
                          <a:ea typeface="Times New Roman"/>
                        </a:rPr>
                        <a:t>1402</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b="0" kern="0">
                          <a:effectLst/>
                          <a:latin typeface="Times New Roman"/>
                        </a:rPr>
                        <a:t>Иные дотации</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Times New Roman"/>
                          <a:ea typeface="Times New Roman"/>
                        </a:rPr>
                        <a:t>3091,0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Times New Roman"/>
                          <a:ea typeface="Times New Roman"/>
                        </a:rPr>
                        <a:t>3091,0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39174">
                <a:tc>
                  <a:txBody>
                    <a:bodyPr/>
                    <a:lstStyle/>
                    <a:p>
                      <a:pPr algn="ctr">
                        <a:spcAft>
                          <a:spcPts val="0"/>
                        </a:spcAft>
                      </a:pPr>
                      <a:r>
                        <a:rPr lang="ru-RU" sz="1200" dirty="0">
                          <a:effectLst/>
                          <a:latin typeface="Times New Roman"/>
                          <a:ea typeface="Times New Roman"/>
                        </a:rPr>
                        <a:t>1403</a:t>
                      </a:r>
                    </a:p>
                  </a:txBody>
                  <a:tcPr marL="68580" marR="68580" marT="0" marB="0">
                    <a:lnR w="12700" cap="flat" cmpd="sng" algn="ctr">
                      <a:solidFill>
                        <a:schemeClr val="tx1"/>
                      </a:solidFill>
                      <a:prstDash val="solid"/>
                      <a:round/>
                      <a:headEnd type="none" w="med" len="med"/>
                      <a:tailEnd type="none" w="med" len="med"/>
                    </a:lnR>
                  </a:tcPr>
                </a:tc>
                <a:tc>
                  <a:txBody>
                    <a:bodyPr/>
                    <a:lstStyle/>
                    <a:p>
                      <a:pPr algn="just">
                        <a:spcAft>
                          <a:spcPts val="0"/>
                        </a:spcAft>
                      </a:pPr>
                      <a:r>
                        <a:rPr lang="ru-RU" sz="1200" b="0" kern="0">
                          <a:effectLst/>
                          <a:latin typeface="Times New Roman"/>
                        </a:rPr>
                        <a:t>Прочие межбюджетные трансферты общего характера</a:t>
                      </a:r>
                      <a:endParaRPr lang="ru-RU" sz="1200" b="1" kern="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a:effectLst/>
                          <a:latin typeface="Times New Roman"/>
                          <a:ea typeface="Times New Roman"/>
                        </a:rPr>
                        <a:t>42178,1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R="20955" algn="r">
                        <a:spcAft>
                          <a:spcPts val="0"/>
                        </a:spcAft>
                      </a:pPr>
                      <a:r>
                        <a:rPr lang="ru-RU" sz="1200" dirty="0">
                          <a:effectLst/>
                          <a:latin typeface="Times New Roman"/>
                          <a:ea typeface="Times New Roman"/>
                        </a:rPr>
                        <a:t>37883,1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9" name="Заголовок 1"/>
          <p:cNvSpPr txBox="1">
            <a:spLocks/>
          </p:cNvSpPr>
          <p:nvPr/>
        </p:nvSpPr>
        <p:spPr>
          <a:xfrm>
            <a:off x="1763688" y="3356992"/>
            <a:ext cx="6120680" cy="720080"/>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effectLst>
                  <a:outerShdw blurRad="38100" dist="38100" dir="2700000" algn="tl">
                    <a:srgbClr val="000000">
                      <a:alpha val="43137"/>
                    </a:srgbClr>
                  </a:outerShdw>
                </a:effectLst>
              </a:rPr>
              <a:t>Финансовая помощь бюджетам </a:t>
            </a:r>
            <a:r>
              <a:rPr lang="ru-RU" sz="2400" b="1" dirty="0" smtClean="0">
                <a:effectLst>
                  <a:outerShdw blurRad="38100" dist="38100" dir="2700000" algn="tl">
                    <a:srgbClr val="000000">
                      <a:alpha val="43137"/>
                    </a:srgbClr>
                  </a:outerShdw>
                </a:effectLst>
              </a:rPr>
              <a:t>поселений </a:t>
            </a:r>
            <a:r>
              <a:rPr lang="ru-RU" sz="1600" b="1" dirty="0" smtClean="0">
                <a:effectLst>
                  <a:outerShdw blurRad="38100" dist="38100" dir="2700000" algn="tl">
                    <a:srgbClr val="000000">
                      <a:alpha val="43137"/>
                    </a:srgbClr>
                  </a:outerShdw>
                </a:effectLst>
              </a:rPr>
              <a:t>(</a:t>
            </a:r>
            <a:r>
              <a:rPr lang="ru-RU" sz="2000" b="1" dirty="0" smtClean="0">
                <a:effectLst>
                  <a:outerShdw blurRad="38100" dist="38100" dir="2700000" algn="tl">
                    <a:srgbClr val="000000">
                      <a:alpha val="43137"/>
                    </a:srgbClr>
                  </a:outerShdw>
                </a:effectLst>
              </a:rPr>
              <a:t>оказанная из районного бюджета в 2016 году</a:t>
            </a:r>
            <a:r>
              <a:rPr lang="ru-RU" sz="1600" b="1" dirty="0" smtClean="0">
                <a:effectLst>
                  <a:outerShdw blurRad="38100" dist="38100" dir="2700000" algn="tl">
                    <a:srgbClr val="000000">
                      <a:alpha val="43137"/>
                    </a:srgbClr>
                  </a:outerShdw>
                </a:effectLst>
              </a:rPr>
              <a:t>)</a:t>
            </a:r>
            <a:endParaRPr lang="ru-RU" sz="2000" b="1" dirty="0">
              <a:effectLst>
                <a:outerShdw blurRad="38100" dist="38100" dir="2700000" algn="tl">
                  <a:srgbClr val="000000">
                    <a:alpha val="43137"/>
                  </a:srgbClr>
                </a:outerShdw>
              </a:effectLst>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786834053"/>
              </p:ext>
            </p:extLst>
          </p:nvPr>
        </p:nvGraphicFramePr>
        <p:xfrm>
          <a:off x="1187625" y="4221088"/>
          <a:ext cx="7272807" cy="254476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32047"/>
                <a:gridCol w="4392488"/>
                <a:gridCol w="1224136"/>
                <a:gridCol w="1224136"/>
              </a:tblGrid>
              <a:tr h="576064">
                <a:tc>
                  <a:txBody>
                    <a:bodyPr/>
                    <a:lstStyle/>
                    <a:p>
                      <a:pPr algn="ctr">
                        <a:spcAft>
                          <a:spcPts val="0"/>
                        </a:spcAft>
                      </a:pPr>
                      <a:r>
                        <a:rPr lang="ru-RU" sz="1200" dirty="0" smtClean="0">
                          <a:effectLst/>
                        </a:rPr>
                        <a:t>№</a:t>
                      </a:r>
                    </a:p>
                    <a:p>
                      <a:pPr algn="ctr">
                        <a:spcAft>
                          <a:spcPts val="0"/>
                        </a:spcAft>
                      </a:pPr>
                      <a:r>
                        <a:rPr lang="ru-RU" sz="1200" dirty="0" smtClean="0">
                          <a:effectLst/>
                        </a:rPr>
                        <a:t> </a:t>
                      </a:r>
                      <a:r>
                        <a:rPr lang="ru-RU" sz="1200" dirty="0">
                          <a:effectLst/>
                        </a:rPr>
                        <a:t>п/п</a:t>
                      </a:r>
                      <a:endParaRPr lang="ru-RU" sz="1200" dirty="0">
                        <a:effectLst/>
                        <a:latin typeface="Times New Roman"/>
                        <a:ea typeface="Times New Roman"/>
                      </a:endParaRPr>
                    </a:p>
                  </a:txBody>
                  <a:tcPr marL="12700" marR="12700" marT="12700" marB="0" anchor="ctr"/>
                </a:tc>
                <a:tc>
                  <a:txBody>
                    <a:bodyPr/>
                    <a:lstStyle/>
                    <a:p>
                      <a:pPr algn="ctr">
                        <a:spcAft>
                          <a:spcPts val="0"/>
                        </a:spcAft>
                      </a:pPr>
                      <a:r>
                        <a:rPr lang="ru-RU" sz="1100" dirty="0">
                          <a:effectLst/>
                        </a:rPr>
                        <a:t>Наименование </a:t>
                      </a:r>
                      <a:r>
                        <a:rPr lang="ru-RU" sz="1100" dirty="0" smtClean="0">
                          <a:effectLst/>
                        </a:rPr>
                        <a:t>поселений</a:t>
                      </a:r>
                      <a:endParaRPr lang="ru-RU" sz="1200" dirty="0">
                        <a:effectLst/>
                        <a:latin typeface="Times New Roman"/>
                        <a:ea typeface="Times New Roman"/>
                      </a:endParaRPr>
                    </a:p>
                  </a:txBody>
                  <a:tcPr marL="12700" marR="12700" marT="12700" marB="0" anchor="ctr"/>
                </a:tc>
                <a:tc>
                  <a:txBody>
                    <a:bodyPr/>
                    <a:lstStyle/>
                    <a:p>
                      <a:pPr algn="ctr">
                        <a:spcAft>
                          <a:spcPts val="0"/>
                        </a:spcAft>
                      </a:pPr>
                      <a:r>
                        <a:rPr lang="ru-RU" sz="1100" dirty="0">
                          <a:effectLst/>
                        </a:rPr>
                        <a:t> </a:t>
                      </a:r>
                      <a:endParaRPr lang="ru-RU" sz="1200" dirty="0">
                        <a:effectLst/>
                      </a:endParaRPr>
                    </a:p>
                    <a:p>
                      <a:pPr algn="ctr">
                        <a:spcAft>
                          <a:spcPts val="0"/>
                        </a:spcAft>
                      </a:pPr>
                      <a:r>
                        <a:rPr lang="ru-RU" sz="1100" dirty="0" smtClean="0">
                          <a:effectLst/>
                        </a:rPr>
                        <a:t>Направлено</a:t>
                      </a:r>
                    </a:p>
                    <a:p>
                      <a:pPr algn="ctr">
                        <a:spcAft>
                          <a:spcPts val="0"/>
                        </a:spcAft>
                      </a:pPr>
                      <a:r>
                        <a:rPr lang="ru-RU" sz="1100" dirty="0" smtClean="0">
                          <a:effectLst/>
                        </a:rPr>
                        <a:t>(план </a:t>
                      </a:r>
                      <a:r>
                        <a:rPr lang="ru-RU" sz="1100" dirty="0">
                          <a:effectLst/>
                        </a:rPr>
                        <a:t>на </a:t>
                      </a:r>
                      <a:r>
                        <a:rPr lang="ru-RU" sz="1100" dirty="0" smtClean="0">
                          <a:effectLst/>
                        </a:rPr>
                        <a:t>год)</a:t>
                      </a:r>
                      <a:endParaRPr lang="ru-RU" sz="1200" dirty="0">
                        <a:effectLst/>
                        <a:latin typeface="Times New Roman"/>
                        <a:ea typeface="Times New Roman"/>
                      </a:endParaRPr>
                    </a:p>
                  </a:txBody>
                  <a:tcPr marL="12700" marR="12700" marT="12700" marB="0"/>
                </a:tc>
                <a:tc>
                  <a:txBody>
                    <a:bodyPr/>
                    <a:lstStyle/>
                    <a:p>
                      <a:pPr algn="ctr">
                        <a:spcAft>
                          <a:spcPts val="0"/>
                        </a:spcAft>
                      </a:pPr>
                      <a:r>
                        <a:rPr lang="ru-RU" sz="1100" dirty="0">
                          <a:effectLst/>
                        </a:rPr>
                        <a:t> </a:t>
                      </a:r>
                      <a:endParaRPr lang="ru-RU" sz="1200" dirty="0">
                        <a:effectLst/>
                      </a:endParaRPr>
                    </a:p>
                    <a:p>
                      <a:pPr algn="ctr">
                        <a:spcAft>
                          <a:spcPts val="0"/>
                        </a:spcAft>
                      </a:pPr>
                      <a:r>
                        <a:rPr lang="ru-RU" sz="1100" dirty="0">
                          <a:effectLst/>
                        </a:rPr>
                        <a:t>Исполнено</a:t>
                      </a:r>
                      <a:endParaRPr lang="ru-RU" sz="1200" dirty="0">
                        <a:effectLst/>
                        <a:latin typeface="Times New Roman"/>
                        <a:ea typeface="Times New Roman"/>
                      </a:endParaRPr>
                    </a:p>
                  </a:txBody>
                  <a:tcPr marL="0" marR="0" marT="0" marB="0"/>
                </a:tc>
              </a:tr>
              <a:tr h="218744">
                <a:tc>
                  <a:txBody>
                    <a:bodyPr/>
                    <a:lstStyle/>
                    <a:p>
                      <a:pPr algn="ctr">
                        <a:spcAft>
                          <a:spcPts val="0"/>
                        </a:spcAft>
                      </a:pP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outerShdw blurRad="38100" dist="38100" dir="2700000" algn="tl">
                              <a:srgbClr val="000000">
                                <a:alpha val="43137"/>
                              </a:srgbClr>
                            </a:outerShdw>
                          </a:effectLst>
                        </a:rPr>
                        <a:t>Предоставлена</a:t>
                      </a:r>
                      <a:r>
                        <a:rPr lang="ru-RU" sz="1200" baseline="0" dirty="0" smtClean="0">
                          <a:effectLst>
                            <a:outerShdw blurRad="38100" dist="38100" dir="2700000" algn="tl">
                              <a:srgbClr val="000000">
                                <a:alpha val="43137"/>
                              </a:srgbClr>
                            </a:outerShdw>
                          </a:effectLst>
                        </a:rPr>
                        <a:t> финансовая помощь из районного бюджета ,</a:t>
                      </a:r>
                      <a:r>
                        <a:rPr lang="ru-RU" sz="1200" dirty="0" smtClean="0">
                          <a:effectLst>
                            <a:outerShdw blurRad="38100" dist="38100" dir="2700000" algn="tl">
                              <a:srgbClr val="000000">
                                <a:alpha val="43137"/>
                              </a:srgbClr>
                            </a:outerShdw>
                          </a:effectLst>
                        </a:rPr>
                        <a:t> всего</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b"/>
                </a:tc>
                <a:tc>
                  <a:txBody>
                    <a:bodyPr/>
                    <a:lstStyle/>
                    <a:p>
                      <a:pPr marR="75565" algn="r">
                        <a:spcAft>
                          <a:spcPts val="0"/>
                        </a:spcAft>
                      </a:pPr>
                      <a:r>
                        <a:rPr lang="ru-RU" sz="1200" dirty="0">
                          <a:effectLst>
                            <a:outerShdw blurRad="38100" dist="38100" dir="2700000" algn="tl">
                              <a:srgbClr val="000000">
                                <a:alpha val="43137"/>
                              </a:srgbClr>
                            </a:outerShdw>
                          </a:effectLst>
                        </a:rPr>
                        <a:t>6118,1</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outerShdw blurRad="38100" dist="38100" dir="2700000" algn="tl">
                              <a:srgbClr val="000000">
                                <a:alpha val="43137"/>
                              </a:srgbClr>
                            </a:outerShdw>
                          </a:effectLst>
                        </a:rPr>
                        <a:t>6118,1</a:t>
                      </a:r>
                      <a:endParaRPr lang="ru-RU" sz="1200" dirty="0">
                        <a:effectLst>
                          <a:outerShdw blurRad="38100" dist="38100" dir="2700000" algn="tl">
                            <a:srgbClr val="000000">
                              <a:alpha val="43137"/>
                            </a:srgbClr>
                          </a:outerShdw>
                        </a:effectLst>
                        <a:latin typeface="Times New Roman"/>
                        <a:ea typeface="Times New Roman"/>
                      </a:endParaRPr>
                    </a:p>
                  </a:txBody>
                  <a:tcPr marL="0" marR="0" marT="0" marB="0" anchor="ctr"/>
                </a:tc>
              </a:tr>
              <a:tr h="218744">
                <a:tc>
                  <a:txBody>
                    <a:bodyPr/>
                    <a:lstStyle/>
                    <a:p>
                      <a:pPr algn="ctr">
                        <a:spcAft>
                          <a:spcPts val="0"/>
                        </a:spcAft>
                      </a:pP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outerShdw blurRad="38100" dist="38100" dir="2700000" algn="tl">
                              <a:srgbClr val="000000">
                                <a:alpha val="43137"/>
                              </a:srgbClr>
                            </a:outerShdw>
                          </a:effectLst>
                          <a:latin typeface="Times New Roman"/>
                          <a:ea typeface="Times New Roman"/>
                        </a:rPr>
                        <a:t>   в том числе:</a:t>
                      </a: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b"/>
                </a:tc>
                <a:tc>
                  <a:txBody>
                    <a:bodyPr/>
                    <a:lstStyle/>
                    <a:p>
                      <a:pPr marR="75565" algn="r">
                        <a:spcAft>
                          <a:spcPts val="0"/>
                        </a:spcAft>
                      </a:pPr>
                      <a:endParaRPr lang="ru-RU" sz="1200" dirty="0">
                        <a:effectLst>
                          <a:outerShdw blurRad="38100" dist="38100" dir="2700000" algn="tl">
                            <a:srgbClr val="000000">
                              <a:alpha val="43137"/>
                            </a:srgbClr>
                          </a:outerShdw>
                        </a:effectLst>
                        <a:latin typeface="Times New Roman"/>
                        <a:ea typeface="Times New Roman"/>
                      </a:endParaRPr>
                    </a:p>
                  </a:txBody>
                  <a:tcPr marL="12700" marR="12700" marT="12700" marB="0" anchor="ctr"/>
                </a:tc>
                <a:tc>
                  <a:txBody>
                    <a:bodyPr/>
                    <a:lstStyle/>
                    <a:p>
                      <a:pPr marR="75565" algn="r">
                        <a:spcAft>
                          <a:spcPts val="0"/>
                        </a:spcAft>
                      </a:pPr>
                      <a:endParaRPr lang="ru-RU" sz="1200" dirty="0">
                        <a:effectLst>
                          <a:outerShdw blurRad="38100" dist="38100" dir="2700000" algn="tl">
                            <a:srgbClr val="000000">
                              <a:alpha val="43137"/>
                            </a:srgbClr>
                          </a:outerShdw>
                        </a:effectLst>
                        <a:latin typeface="Times New Roman"/>
                        <a:ea typeface="Times New Roman"/>
                      </a:endParaRPr>
                    </a:p>
                  </a:txBody>
                  <a:tcPr marL="0" marR="0" marT="0" marB="0" anchor="ctr"/>
                </a:tc>
              </a:tr>
              <a:tr h="218744">
                <a:tc>
                  <a:txBody>
                    <a:bodyPr/>
                    <a:lstStyle/>
                    <a:p>
                      <a:pPr algn="ctr">
                        <a:spcAft>
                          <a:spcPts val="0"/>
                        </a:spcAft>
                      </a:pPr>
                      <a:r>
                        <a:rPr lang="ru-RU" sz="1200" dirty="0" smtClean="0">
                          <a:effectLst/>
                        </a:rPr>
                        <a:t>1</a:t>
                      </a:r>
                      <a:r>
                        <a:rPr lang="ru-RU" sz="1200" dirty="0">
                          <a:effectLst/>
                        </a:rPr>
                        <a:t> </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Даусузскому</a:t>
                      </a:r>
                      <a:r>
                        <a:rPr lang="ru-RU" sz="1200" dirty="0" smtClean="0">
                          <a:effectLst/>
                        </a:rPr>
                        <a:t> сельскому поселению</a:t>
                      </a:r>
                      <a:endParaRPr lang="ru-RU" sz="1200" dirty="0">
                        <a:effectLst/>
                        <a:latin typeface="Times New Roman"/>
                        <a:ea typeface="Times New Roman"/>
                      </a:endParaRPr>
                    </a:p>
                  </a:txBody>
                  <a:tcPr marL="12700" marR="12700" marT="12700" marB="0"/>
                </a:tc>
                <a:tc>
                  <a:txBody>
                    <a:bodyPr/>
                    <a:lstStyle/>
                    <a:p>
                      <a:pPr marR="75565" algn="r">
                        <a:spcAft>
                          <a:spcPts val="0"/>
                        </a:spcAft>
                      </a:pPr>
                      <a:r>
                        <a:rPr lang="ru-RU" sz="1200">
                          <a:effectLst/>
                        </a:rPr>
                        <a:t>150,0</a:t>
                      </a:r>
                      <a:endParaRPr lang="ru-RU" sz="120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150,0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2</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Зеленчукскому</a:t>
                      </a:r>
                      <a:r>
                        <a:rPr lang="ru-RU" sz="1200" dirty="0" smtClean="0">
                          <a:effectLst/>
                        </a:rPr>
                        <a:t> сельскому поселению</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a:effectLst/>
                        </a:rPr>
                        <a:t>4468,1</a:t>
                      </a:r>
                      <a:endParaRPr lang="ru-RU" sz="120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4468,1</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3</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a:effectLst/>
                        </a:rPr>
                        <a:t>Кардоникского</a:t>
                      </a:r>
                      <a:r>
                        <a:rPr lang="ru-RU" sz="1200" dirty="0">
                          <a:effectLst/>
                        </a:rPr>
                        <a:t> сельского поселения	</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dirty="0">
                          <a:effectLst/>
                        </a:rPr>
                        <a:t>200,0</a:t>
                      </a:r>
                      <a:endParaRPr lang="ru-RU" sz="1200" dirty="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200,0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4</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smtClean="0">
                          <a:effectLst/>
                        </a:rPr>
                        <a:t>Исправненского</a:t>
                      </a:r>
                      <a:r>
                        <a:rPr lang="ru-RU" sz="1200" dirty="0" smtClean="0">
                          <a:effectLst/>
                        </a:rPr>
                        <a:t> </a:t>
                      </a:r>
                      <a:r>
                        <a:rPr lang="ru-RU" sz="1200" dirty="0">
                          <a:effectLst/>
                        </a:rPr>
                        <a:t>сельского поселения</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a:effectLst/>
                        </a:rPr>
                        <a:t>25,0</a:t>
                      </a:r>
                      <a:endParaRPr lang="ru-RU" sz="120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25,0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5</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a:effectLst/>
                        </a:rPr>
                        <a:t>Марухского</a:t>
                      </a:r>
                      <a:r>
                        <a:rPr lang="ru-RU" sz="1200" dirty="0">
                          <a:effectLst/>
                        </a:rPr>
                        <a:t> сельского поселения</a:t>
                      </a:r>
                      <a:endParaRPr lang="ru-RU" sz="1200" dirty="0">
                        <a:effectLst/>
                        <a:latin typeface="Times New Roman"/>
                        <a:ea typeface="Times New Roman"/>
                      </a:endParaRPr>
                    </a:p>
                  </a:txBody>
                  <a:tcPr marL="12700" marR="12700" marT="12700" marB="0"/>
                </a:tc>
                <a:tc>
                  <a:txBody>
                    <a:bodyPr/>
                    <a:lstStyle/>
                    <a:p>
                      <a:pPr marR="75565" algn="r">
                        <a:spcAft>
                          <a:spcPts val="0"/>
                        </a:spcAft>
                      </a:pPr>
                      <a:r>
                        <a:rPr lang="ru-RU" sz="1200">
                          <a:effectLst/>
                        </a:rPr>
                        <a:t>475,0</a:t>
                      </a:r>
                      <a:endParaRPr lang="ru-RU" sz="120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475,0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6</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a:effectLst/>
                        </a:rPr>
                        <a:t>Сторожевского</a:t>
                      </a:r>
                      <a:r>
                        <a:rPr lang="ru-RU" sz="1200" dirty="0">
                          <a:effectLst/>
                        </a:rPr>
                        <a:t> сельского поселения</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a:effectLst/>
                        </a:rPr>
                        <a:t>525,0</a:t>
                      </a:r>
                      <a:endParaRPr lang="ru-RU" sz="120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525,0</a:t>
                      </a:r>
                      <a:endParaRPr lang="ru-RU" sz="1200" dirty="0">
                        <a:effectLst/>
                        <a:latin typeface="Times New Roman"/>
                        <a:ea typeface="Times New Roman"/>
                      </a:endParaRPr>
                    </a:p>
                  </a:txBody>
                  <a:tcPr marL="0" marR="0" marT="0" marB="0" anchor="ctr"/>
                </a:tc>
              </a:tr>
              <a:tr h="218744">
                <a:tc>
                  <a:txBody>
                    <a:bodyPr/>
                    <a:lstStyle/>
                    <a:p>
                      <a:pPr algn="ctr">
                        <a:spcAft>
                          <a:spcPts val="0"/>
                        </a:spcAft>
                      </a:pPr>
                      <a:r>
                        <a:rPr lang="ru-RU" sz="1200" dirty="0">
                          <a:effectLst/>
                        </a:rPr>
                        <a:t> </a:t>
                      </a:r>
                      <a:r>
                        <a:rPr lang="ru-RU" sz="1200" dirty="0" smtClean="0">
                          <a:effectLst/>
                        </a:rPr>
                        <a:t>7</a:t>
                      </a:r>
                      <a:endParaRPr lang="ru-RU" sz="1200" dirty="0">
                        <a:effectLst/>
                        <a:latin typeface="Times New Roman"/>
                        <a:ea typeface="Times New Roman"/>
                      </a:endParaRPr>
                    </a:p>
                  </a:txBody>
                  <a:tcPr marL="12700" marR="12700" marT="12700" marB="0" anchor="b"/>
                </a:tc>
                <a:tc>
                  <a:txBody>
                    <a:bodyPr/>
                    <a:lstStyle/>
                    <a:p>
                      <a:pPr>
                        <a:spcAft>
                          <a:spcPts val="0"/>
                        </a:spcAft>
                      </a:pPr>
                      <a:r>
                        <a:rPr lang="ru-RU" sz="1200" dirty="0" smtClean="0">
                          <a:effectLst/>
                        </a:rPr>
                        <a:t>   </a:t>
                      </a:r>
                      <a:r>
                        <a:rPr lang="ru-RU" sz="1200" dirty="0" err="1">
                          <a:effectLst/>
                        </a:rPr>
                        <a:t>Хасаут</a:t>
                      </a:r>
                      <a:r>
                        <a:rPr lang="ru-RU" sz="1200" dirty="0">
                          <a:effectLst/>
                        </a:rPr>
                        <a:t>-Греческого сельского поселения</a:t>
                      </a:r>
                      <a:endParaRPr lang="ru-RU" sz="1200" dirty="0">
                        <a:effectLst/>
                        <a:latin typeface="Times New Roman"/>
                        <a:ea typeface="Times New Roman"/>
                      </a:endParaRPr>
                    </a:p>
                  </a:txBody>
                  <a:tcPr marL="12700" marR="12700" marT="12700" marB="0" anchor="b"/>
                </a:tc>
                <a:tc>
                  <a:txBody>
                    <a:bodyPr/>
                    <a:lstStyle/>
                    <a:p>
                      <a:pPr marR="75565" algn="r">
                        <a:spcAft>
                          <a:spcPts val="0"/>
                        </a:spcAft>
                      </a:pPr>
                      <a:r>
                        <a:rPr lang="ru-RU" sz="1200">
                          <a:effectLst/>
                        </a:rPr>
                        <a:t>275,0</a:t>
                      </a:r>
                      <a:endParaRPr lang="ru-RU" sz="1200">
                        <a:effectLst/>
                        <a:latin typeface="Times New Roman"/>
                        <a:ea typeface="Times New Roman"/>
                      </a:endParaRPr>
                    </a:p>
                  </a:txBody>
                  <a:tcPr marL="12700" marR="12700" marT="12700" marB="0" anchor="ctr"/>
                </a:tc>
                <a:tc>
                  <a:txBody>
                    <a:bodyPr/>
                    <a:lstStyle/>
                    <a:p>
                      <a:pPr marR="75565" algn="r">
                        <a:spcAft>
                          <a:spcPts val="0"/>
                        </a:spcAft>
                      </a:pPr>
                      <a:r>
                        <a:rPr lang="ru-RU" sz="1200" dirty="0">
                          <a:effectLst/>
                        </a:rPr>
                        <a:t>275,0</a:t>
                      </a:r>
                      <a:endParaRPr lang="ru-RU" sz="12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67467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6304" y="272842"/>
            <a:ext cx="6300192" cy="707886"/>
          </a:xfrm>
          <a:prstGeom prst="rect">
            <a:avLst/>
          </a:prstGeom>
          <a:effectLst>
            <a:innerShdw blurRad="114300">
              <a:prstClr val="black"/>
            </a:innerShdw>
          </a:effectLst>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spcBef>
                <a:spcPct val="50000"/>
              </a:spcBef>
              <a:spcAft>
                <a:spcPct val="0"/>
              </a:spcAft>
            </a:pP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Сведения о средней заработной плате </a:t>
            </a:r>
            <a:r>
              <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rPr>
              <a:t>отдельных категорий работников бюджетной </a:t>
            </a:r>
            <a:r>
              <a:rPr lang="ru-RU" sz="2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rPr>
              <a:t>сферы в 2016 году </a:t>
            </a:r>
            <a:endParaRPr lang="ru-RU" sz="2000" b="1"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6" name="Прямоугольник 15"/>
          <p:cNvSpPr/>
          <p:nvPr/>
        </p:nvSpPr>
        <p:spPr>
          <a:xfrm>
            <a:off x="2915816" y="1124744"/>
            <a:ext cx="5976664" cy="1384995"/>
          </a:xfrm>
          <a:prstGeom prst="rect">
            <a:avLst/>
          </a:prstGeom>
          <a:ln>
            <a:solidFill>
              <a:schemeClr val="accent2">
                <a:lumMod val="50000"/>
              </a:schemeClr>
            </a:solidFill>
          </a:ln>
        </p:spPr>
        <p:txBody>
          <a:bodyPr wrap="square">
            <a:spAutoFit/>
          </a:bodyPr>
          <a:lstStyle/>
          <a:p>
            <a:pPr algn="ctr" fontAlgn="base">
              <a:spcBef>
                <a:spcPct val="50000"/>
              </a:spcBef>
              <a:spcAft>
                <a:spcPct val="0"/>
              </a:spcAft>
            </a:pPr>
            <a:r>
              <a:rPr lang="ru-RU" sz="14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Выплата заработной платы работников </a:t>
            </a:r>
            <a:r>
              <a:rPr lang="ru-RU" sz="1400" b="1" dirty="0">
                <a:solidFill>
                  <a:schemeClr val="accent4">
                    <a:lumMod val="50000"/>
                  </a:schemeClr>
                </a:solidFill>
                <a:effectLst>
                  <a:outerShdw blurRad="38100" dist="38100" dir="2700000" algn="tl">
                    <a:srgbClr val="000000">
                      <a:alpha val="43137"/>
                    </a:srgbClr>
                  </a:outerShdw>
                </a:effectLst>
                <a:latin typeface="Times New Roman" pitchFamily="18" charset="0"/>
              </a:rPr>
              <a:t>бюджетной сферы </a:t>
            </a:r>
            <a:r>
              <a:rPr lang="ru-RU" sz="14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в 2016 году проведена с учетом выполнения «майских» Указов Президента России Постановления </a:t>
            </a:r>
            <a:r>
              <a:rPr lang="ru-RU" sz="1400" b="1" dirty="0">
                <a:solidFill>
                  <a:schemeClr val="accent4">
                    <a:lumMod val="50000"/>
                  </a:schemeClr>
                </a:solidFill>
                <a:effectLst>
                  <a:outerShdw blurRad="38100" dist="38100" dir="2700000" algn="tl">
                    <a:srgbClr val="000000">
                      <a:alpha val="43137"/>
                    </a:srgbClr>
                  </a:outerShdw>
                </a:effectLst>
                <a:latin typeface="Times New Roman" pitchFamily="18" charset="0"/>
              </a:rPr>
              <a:t>РФ от 14.09.2015 №973 «О совершенствовании статистического учета, статистической информации показателя среднемесячной начисленной заработной платы», Указа Главы КЧР </a:t>
            </a:r>
            <a:r>
              <a:rPr lang="ru-RU" sz="14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          от </a:t>
            </a:r>
            <a:r>
              <a:rPr lang="ru-RU" sz="1400" b="1" dirty="0">
                <a:solidFill>
                  <a:schemeClr val="accent4">
                    <a:lumMod val="50000"/>
                  </a:schemeClr>
                </a:solidFill>
                <a:effectLst>
                  <a:outerShdw blurRad="38100" dist="38100" dir="2700000" algn="tl">
                    <a:srgbClr val="000000">
                      <a:alpha val="43137"/>
                    </a:srgbClr>
                  </a:outerShdw>
                </a:effectLst>
                <a:latin typeface="Times New Roman" pitchFamily="18" charset="0"/>
              </a:rPr>
              <a:t>07.05.2013 №130 (дорожная карта</a:t>
            </a:r>
            <a:r>
              <a:rPr lang="ru-RU" sz="1400" b="1" dirty="0" smtClean="0">
                <a:solidFill>
                  <a:schemeClr val="accent4">
                    <a:lumMod val="50000"/>
                  </a:schemeClr>
                </a:solidFill>
                <a:effectLst>
                  <a:outerShdw blurRad="38100" dist="38100" dir="2700000" algn="tl">
                    <a:srgbClr val="000000">
                      <a:alpha val="43137"/>
                    </a:srgbClr>
                  </a:outerShdw>
                </a:effectLst>
                <a:latin typeface="Times New Roman" pitchFamily="18" charset="0"/>
              </a:rPr>
              <a:t>)</a:t>
            </a:r>
            <a:endParaRPr lang="ru-RU" sz="1400" b="1" dirty="0">
              <a:solidFill>
                <a:srgbClr val="FF0000"/>
              </a:solidFill>
              <a:effectLst>
                <a:outerShdw blurRad="38100" dist="38100" dir="2700000" algn="tl">
                  <a:srgbClr val="000000">
                    <a:alpha val="43137"/>
                  </a:srgbClr>
                </a:outerShdw>
              </a:effectLst>
              <a:latin typeface="Times New Roman" pitchFamily="18" charset="0"/>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1517"/>
            <a:ext cx="2409629" cy="213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Таблица 6"/>
          <p:cNvGraphicFramePr>
            <a:graphicFrameLocks noGrp="1"/>
          </p:cNvGraphicFramePr>
          <p:nvPr>
            <p:extLst>
              <p:ext uri="{D42A27DB-BD31-4B8C-83A1-F6EECF244321}">
                <p14:modId xmlns:p14="http://schemas.microsoft.com/office/powerpoint/2010/main" val="1024497513"/>
              </p:ext>
            </p:extLst>
          </p:nvPr>
        </p:nvGraphicFramePr>
        <p:xfrm>
          <a:off x="467546" y="2708919"/>
          <a:ext cx="8424937" cy="3816427"/>
        </p:xfrm>
        <a:graphic>
          <a:graphicData uri="http://schemas.openxmlformats.org/drawingml/2006/table">
            <a:tbl>
              <a:tblPr firstRow="1" bandRow="1">
                <a:effectLst>
                  <a:innerShdw blurRad="114300">
                    <a:prstClr val="black"/>
                  </a:innerShdw>
                </a:effectLst>
                <a:tableStyleId>{5C22544A-7EE6-4342-B048-85BDC9FD1C3A}</a:tableStyleId>
              </a:tblPr>
              <a:tblGrid>
                <a:gridCol w="2808313"/>
                <a:gridCol w="702078"/>
                <a:gridCol w="702078"/>
                <a:gridCol w="702078"/>
                <a:gridCol w="702078"/>
                <a:gridCol w="702078"/>
                <a:gridCol w="702078"/>
                <a:gridCol w="702078"/>
                <a:gridCol w="702078"/>
              </a:tblGrid>
              <a:tr h="814056">
                <a:tc rowSpan="2">
                  <a:txBody>
                    <a:bodyPr/>
                    <a:lstStyle/>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 </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dirty="0">
                          <a:solidFill>
                            <a:schemeClr val="bg1"/>
                          </a:solidFill>
                          <a:effectLst>
                            <a:outerShdw blurRad="38100" dist="38100" dir="2700000" algn="tl">
                              <a:srgbClr val="000000">
                                <a:alpha val="43137"/>
                              </a:srgbClr>
                            </a:outerShdw>
                          </a:effectLst>
                          <a:latin typeface="Times New Roman"/>
                          <a:ea typeface="Arial Unicode MS"/>
                          <a:cs typeface="Mangal"/>
                        </a:rPr>
                        <a:t>Наименование</a:t>
                      </a:r>
                      <a:endParaRPr lang="ru-RU" sz="1200" kern="150" dirty="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solidFill>
                      <a:schemeClr val="accent2">
                        <a:lumMod val="75000"/>
                      </a:schemeClr>
                    </a:solidFill>
                  </a:tcPr>
                </a:tc>
                <a:tc gridSpan="2">
                  <a:txBody>
                    <a:bodyPr/>
                    <a:lstStyle/>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Средняя заработная плата по КЧР (руб.)</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Средняя </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зарплата работников МР </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(руб.)</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по </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дорожной </a:t>
                      </a:r>
                      <a:endParaRPr lang="ru-RU" sz="1200" kern="150" smtClean="0">
                        <a:solidFill>
                          <a:schemeClr val="bg1"/>
                        </a:solidFill>
                        <a:effectLst>
                          <a:outerShdw blurRad="38100" dist="38100" dir="2700000" algn="tl">
                            <a:srgbClr val="000000">
                              <a:alpha val="43137"/>
                            </a:srgbClr>
                          </a:outerShdw>
                        </a:effectLst>
                        <a:latin typeface="Times New Roman"/>
                        <a:ea typeface="Arial Unicode MS"/>
                        <a:cs typeface="Mangal"/>
                      </a:endParaRPr>
                    </a:p>
                    <a:p>
                      <a:pPr algn="ctr">
                        <a:spcAft>
                          <a:spcPts val="0"/>
                        </a:spcAft>
                      </a:pPr>
                      <a:r>
                        <a:rPr lang="ru-RU" sz="1200" kern="150" smtClean="0">
                          <a:solidFill>
                            <a:schemeClr val="bg1"/>
                          </a:solidFill>
                          <a:effectLst>
                            <a:outerShdw blurRad="38100" dist="38100" dir="2700000" algn="tl">
                              <a:srgbClr val="000000">
                                <a:alpha val="43137"/>
                              </a:srgbClr>
                            </a:outerShdw>
                          </a:effectLst>
                          <a:latin typeface="Times New Roman"/>
                          <a:ea typeface="Arial Unicode MS"/>
                          <a:cs typeface="Mangal"/>
                        </a:rPr>
                        <a:t>карте (план)</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smtClean="0">
                          <a:solidFill>
                            <a:schemeClr val="bg1"/>
                          </a:solidFill>
                          <a:effectLst>
                            <a:outerShdw blurRad="38100" dist="38100" dir="2700000" algn="tl">
                              <a:srgbClr val="000000">
                                <a:alpha val="43137"/>
                              </a:srgbClr>
                            </a:outerShdw>
                          </a:effectLst>
                          <a:latin typeface="Times New Roman"/>
                          <a:ea typeface="Arial Unicode MS"/>
                          <a:cs typeface="Mangal"/>
                        </a:rPr>
                        <a:t>%</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200" kern="150" smtClean="0">
                          <a:solidFill>
                            <a:schemeClr val="bg1"/>
                          </a:solidFill>
                          <a:effectLst>
                            <a:outerShdw blurRad="38100" dist="38100" dir="2700000" algn="tl">
                              <a:srgbClr val="000000">
                                <a:alpha val="43137"/>
                              </a:srgbClr>
                            </a:outerShdw>
                          </a:effectLst>
                          <a:latin typeface="Times New Roman"/>
                          <a:ea typeface="Arial Unicode MS"/>
                          <a:cs typeface="Mangal"/>
                        </a:rPr>
                        <a:t>фактическое выполнение</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 </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p>
                      <a:pPr algn="ctr">
                        <a:spcAft>
                          <a:spcPts val="0"/>
                        </a:spcAft>
                      </a:pPr>
                      <a:r>
                        <a:rPr lang="ru-RU" sz="1200" kern="150">
                          <a:solidFill>
                            <a:schemeClr val="bg1"/>
                          </a:solidFill>
                          <a:effectLst>
                            <a:outerShdw blurRad="38100" dist="38100" dir="2700000" algn="tl">
                              <a:srgbClr val="000000">
                                <a:alpha val="43137"/>
                              </a:srgbClr>
                            </a:outerShdw>
                          </a:effectLst>
                          <a:latin typeface="Times New Roman"/>
                          <a:ea typeface="Arial Unicode MS"/>
                          <a:cs typeface="Mangal"/>
                        </a:rPr>
                        <a:t> </a:t>
                      </a:r>
                      <a:endParaRPr lang="ru-RU" sz="1200"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ru-RU"/>
                    </a:p>
                  </a:txBody>
                  <a:tcPr/>
                </a:tc>
              </a:tr>
              <a:tr h="187952">
                <a:tc vMerge="1">
                  <a:txBody>
                    <a:bodyPr/>
                    <a:lstStyle/>
                    <a:p>
                      <a:endParaRPr lang="ru-RU"/>
                    </a:p>
                  </a:txBody>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2016</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2016</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2016</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2015</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75000"/>
                      </a:schemeClr>
                    </a:solidFill>
                  </a:tcPr>
                </a:tc>
                <a:tc>
                  <a:txBody>
                    <a:bodyPr/>
                    <a:lstStyle/>
                    <a:p>
                      <a:pPr algn="ctr">
                        <a:spcAft>
                          <a:spcPts val="0"/>
                        </a:spcAft>
                      </a:pPr>
                      <a:r>
                        <a:rPr lang="ru-RU" sz="1200" b="1" kern="150" smtClean="0">
                          <a:solidFill>
                            <a:schemeClr val="bg1"/>
                          </a:solidFill>
                          <a:effectLst>
                            <a:outerShdw blurRad="38100" dist="38100" dir="2700000" algn="tl">
                              <a:srgbClr val="000000">
                                <a:alpha val="43137"/>
                              </a:srgbClr>
                            </a:outerShdw>
                          </a:effectLst>
                          <a:latin typeface="Arial"/>
                          <a:ea typeface="Arial Unicode MS"/>
                          <a:cs typeface="Mangal"/>
                        </a:rPr>
                        <a:t>2016</a:t>
                      </a:r>
                      <a:endParaRPr lang="ru-RU" sz="1200" b="1" kern="150">
                        <a:solidFill>
                          <a:schemeClr val="bg1"/>
                        </a:solidFill>
                        <a:effectLst>
                          <a:outerShdw blurRad="38100" dist="38100" dir="2700000" algn="tl">
                            <a:srgbClr val="000000">
                              <a:alpha val="43137"/>
                            </a:srgbClr>
                          </a:outerShdw>
                        </a:effectLst>
                        <a:latin typeface="Arial"/>
                        <a:ea typeface="Arial Unicode MS"/>
                        <a:cs typeface="Mangal"/>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75000"/>
                      </a:schemeClr>
                    </a:solidFill>
                  </a:tcPr>
                </a:tc>
              </a:tr>
              <a:tr h="404089">
                <a:tc>
                  <a:txBody>
                    <a:bodyPr/>
                    <a:lstStyle/>
                    <a:p>
                      <a:pPr algn="just">
                        <a:spcAft>
                          <a:spcPts val="0"/>
                        </a:spcAft>
                      </a:pPr>
                      <a:r>
                        <a:rPr lang="ru-RU" sz="1100" kern="150" dirty="0">
                          <a:effectLst/>
                          <a:latin typeface="Times New Roman"/>
                          <a:ea typeface="Arial Unicode MS"/>
                          <a:cs typeface="Mangal"/>
                        </a:rPr>
                        <a:t>Педагогические работники дошкольного образования</a:t>
                      </a:r>
                      <a:endParaRPr lang="ru-RU" sz="1050" kern="150" dirty="0">
                        <a:effectLst/>
                        <a:latin typeface="Arial"/>
                        <a:ea typeface="Arial Unicode MS"/>
                        <a:cs typeface="Mangal"/>
                      </a:endParaRPr>
                    </a:p>
                  </a:txBody>
                  <a:tcPr marL="68580" marR="68580" marT="0" marB="0">
                    <a:solidFill>
                      <a:schemeClr val="accent1">
                        <a:lumMod val="20000"/>
                        <a:lumOff val="80000"/>
                      </a:schemeClr>
                    </a:solidFill>
                  </a:tcPr>
                </a:tc>
                <a:tc>
                  <a:txBody>
                    <a:bodyPr/>
                    <a:lstStyle/>
                    <a:p>
                      <a:pPr algn="r">
                        <a:spcAft>
                          <a:spcPts val="0"/>
                        </a:spcAft>
                      </a:pPr>
                      <a:r>
                        <a:rPr lang="ru-RU" sz="1100" kern="150">
                          <a:effectLst/>
                          <a:latin typeface="Times New Roman" pitchFamily="18" charset="0"/>
                          <a:ea typeface="Arial Unicode MS"/>
                          <a:cs typeface="Times New Roman" pitchFamily="18" charset="0"/>
                        </a:rPr>
                        <a:t>17890,2</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18224,6</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kern="150">
                          <a:effectLst/>
                          <a:latin typeface="Times New Roman" pitchFamily="18" charset="0"/>
                          <a:ea typeface="Arial Unicode MS"/>
                          <a:cs typeface="Times New Roman" pitchFamily="18" charset="0"/>
                        </a:rPr>
                        <a:t>17924,2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18019,9</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100</a:t>
                      </a:r>
                      <a:endParaRPr lang="ru-RU" sz="110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100</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spcAft>
                          <a:spcPts val="0"/>
                        </a:spcAft>
                      </a:pPr>
                      <a:r>
                        <a:rPr lang="ru-RU" sz="1100" kern="150">
                          <a:effectLst/>
                          <a:latin typeface="Times New Roman" pitchFamily="18" charset="0"/>
                          <a:ea typeface="Arial Unicode MS"/>
                          <a:cs typeface="Times New Roman" pitchFamily="18" charset="0"/>
                        </a:rPr>
                        <a:t>100,2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98,9</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r>
              <a:tr h="518036">
                <a:tc>
                  <a:txBody>
                    <a:bodyPr/>
                    <a:lstStyle/>
                    <a:p>
                      <a:pPr algn="just">
                        <a:spcAft>
                          <a:spcPts val="0"/>
                        </a:spcAft>
                      </a:pPr>
                      <a:r>
                        <a:rPr lang="ru-RU" sz="1100" kern="150">
                          <a:effectLst/>
                          <a:latin typeface="Times New Roman"/>
                          <a:ea typeface="Arial Unicode MS"/>
                          <a:cs typeface="Mangal"/>
                        </a:rPr>
                        <a:t>Педагогические работники общего образования</a:t>
                      </a:r>
                      <a:endParaRPr lang="ru-RU" sz="1050" kern="150">
                        <a:effectLst/>
                        <a:latin typeface="Arial"/>
                        <a:ea typeface="Arial Unicode MS"/>
                        <a:cs typeface="Mangal"/>
                      </a:endParaRPr>
                    </a:p>
                  </a:txBody>
                  <a:tcPr marL="68580" marR="68580" marT="0" marB="0"/>
                </a:tc>
                <a:tc>
                  <a:txBody>
                    <a:bodyPr/>
                    <a:lstStyle/>
                    <a:p>
                      <a:pPr algn="r">
                        <a:spcAft>
                          <a:spcPts val="0"/>
                        </a:spcAft>
                      </a:pPr>
                      <a:r>
                        <a:rPr lang="ru-RU" sz="1100" kern="150">
                          <a:effectLst/>
                          <a:latin typeface="Times New Roman" pitchFamily="18" charset="0"/>
                          <a:ea typeface="Arial Unicode MS"/>
                          <a:cs typeface="Times New Roman" pitchFamily="18" charset="0"/>
                        </a:rPr>
                        <a:t>20182,3</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19296,6</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20334,5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19788</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100</a:t>
                      </a:r>
                      <a:endParaRPr lang="ru-RU" sz="110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100</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100,8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102,5</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413615">
                <a:tc>
                  <a:txBody>
                    <a:bodyPr/>
                    <a:lstStyle/>
                    <a:p>
                      <a:pPr algn="just">
                        <a:spcAft>
                          <a:spcPts val="0"/>
                        </a:spcAft>
                      </a:pPr>
                      <a:r>
                        <a:rPr lang="ru-RU" sz="1100" kern="150">
                          <a:effectLst/>
                          <a:latin typeface="Times New Roman"/>
                          <a:ea typeface="Arial Unicode MS"/>
                          <a:cs typeface="Mangal"/>
                        </a:rPr>
                        <a:t>Педагогические работники дополнительного образования детей </a:t>
                      </a:r>
                      <a:endParaRPr lang="ru-RU" sz="1050" kern="150">
                        <a:effectLst/>
                        <a:latin typeface="Arial"/>
                        <a:ea typeface="Arial Unicode MS"/>
                        <a:cs typeface="Mangal"/>
                      </a:endParaRPr>
                    </a:p>
                  </a:txBody>
                  <a:tcPr marL="68580" marR="68580" marT="0" marB="0"/>
                </a:tc>
                <a:tc>
                  <a:txBody>
                    <a:bodyPr/>
                    <a:lstStyle/>
                    <a:p>
                      <a:pPr algn="r">
                        <a:spcAft>
                          <a:spcPts val="0"/>
                        </a:spcAft>
                      </a:pPr>
                      <a:r>
                        <a:rPr lang="ru-RU" sz="1100" kern="150">
                          <a:effectLst/>
                          <a:latin typeface="Times New Roman" pitchFamily="18" charset="0"/>
                          <a:ea typeface="Arial Unicode MS"/>
                          <a:cs typeface="Times New Roman" pitchFamily="18" charset="0"/>
                        </a:rPr>
                        <a:t>21158,2</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20605,5</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17993,9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18849,5</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85</a:t>
                      </a:r>
                      <a:endParaRPr lang="ru-RU" sz="110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90</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91,5</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413615">
                <a:tc>
                  <a:txBody>
                    <a:bodyPr/>
                    <a:lstStyle/>
                    <a:p>
                      <a:pPr algn="just">
                        <a:spcAft>
                          <a:spcPts val="0"/>
                        </a:spcAft>
                      </a:pPr>
                      <a:r>
                        <a:rPr lang="ru-RU" sz="1100" kern="150">
                          <a:effectLst/>
                          <a:latin typeface="Times New Roman"/>
                          <a:ea typeface="Arial Unicode MS"/>
                          <a:cs typeface="Mangal"/>
                        </a:rPr>
                        <a:t>Работники учреждений культуры</a:t>
                      </a:r>
                      <a:endParaRPr lang="ru-RU" sz="1050" kern="150">
                        <a:effectLst/>
                        <a:latin typeface="Arial"/>
                        <a:ea typeface="Arial Unicode MS"/>
                        <a:cs typeface="Mangal"/>
                      </a:endParaRPr>
                    </a:p>
                  </a:txBody>
                  <a:tcPr marL="68580" marR="68580" marT="0" marB="0"/>
                </a:tc>
                <a:tc>
                  <a:txBody>
                    <a:bodyPr/>
                    <a:lstStyle/>
                    <a:p>
                      <a:pPr algn="r">
                        <a:spcAft>
                          <a:spcPts val="0"/>
                        </a:spcAft>
                      </a:pPr>
                      <a:r>
                        <a:rPr lang="ru-RU" sz="1100" kern="150">
                          <a:effectLst/>
                          <a:latin typeface="Times New Roman" pitchFamily="18" charset="0"/>
                          <a:ea typeface="Arial Unicode MS"/>
                          <a:cs typeface="Times New Roman" pitchFamily="18" charset="0"/>
                        </a:rPr>
                        <a:t>20182,3</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19296,6</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13925,2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14120,9</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endParaRPr lang="ru-RU" sz="1100" smtClean="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66,4</a:t>
                      </a:r>
                      <a:endParaRPr lang="ru-RU" sz="1100">
                        <a:effectLst/>
                        <a:latin typeface="Times New Roman" pitchFamily="18" charset="0"/>
                        <a:ea typeface="Times New Roman"/>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endParaRPr lang="ru-RU" sz="1100">
                        <a:effectLst/>
                        <a:latin typeface="Times New Roman" pitchFamily="18" charset="0"/>
                        <a:ea typeface="Times New Roman"/>
                        <a:cs typeface="Times New Roman" pitchFamily="18" charset="0"/>
                      </a:endParaRPr>
                    </a:p>
                    <a:p>
                      <a:pPr algn="r">
                        <a:spcAft>
                          <a:spcPts val="0"/>
                        </a:spcAft>
                      </a:pPr>
                      <a:r>
                        <a:rPr lang="ru-RU" sz="1100" smtClean="0">
                          <a:effectLst/>
                          <a:latin typeface="Times New Roman" pitchFamily="18" charset="0"/>
                          <a:ea typeface="Times New Roman"/>
                          <a:cs typeface="Times New Roman" pitchFamily="18" charset="0"/>
                        </a:rPr>
                        <a:t>66,4</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68,9</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73,2</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266266">
                <a:tc>
                  <a:txBody>
                    <a:bodyPr/>
                    <a:lstStyle/>
                    <a:p>
                      <a:pPr>
                        <a:spcAft>
                          <a:spcPts val="0"/>
                        </a:spcAft>
                      </a:pPr>
                      <a:r>
                        <a:rPr lang="ru-RU" sz="1100" kern="150">
                          <a:effectLst/>
                          <a:latin typeface="Times New Roman"/>
                          <a:ea typeface="Arial Unicode MS"/>
                          <a:cs typeface="Mangal"/>
                        </a:rPr>
                        <a:t>По учреждениям здравоохранения:</a:t>
                      </a:r>
                      <a:endParaRPr lang="ru-RU" sz="1050" kern="150">
                        <a:effectLst/>
                        <a:latin typeface="Arial"/>
                        <a:ea typeface="Arial Unicode MS"/>
                        <a:cs typeface="Mangal"/>
                      </a:endParaRPr>
                    </a:p>
                  </a:txBody>
                  <a:tcPr marL="68580" marR="68580" marT="0" marB="0"/>
                </a:tc>
                <a:tc>
                  <a:txBody>
                    <a:bodyPr/>
                    <a:lstStyle/>
                    <a:p>
                      <a:pPr algn="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ru-RU" sz="11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ru-RU" sz="11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r"/>
                      <a:endParaRPr lang="ru-RU" sz="11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r"/>
                      <a:endParaRPr lang="ru-RU" sz="11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266266">
                <a:tc>
                  <a:txBody>
                    <a:bodyPr/>
                    <a:lstStyle/>
                    <a:p>
                      <a:pPr>
                        <a:spcAft>
                          <a:spcPts val="0"/>
                        </a:spcAft>
                      </a:pPr>
                      <a:r>
                        <a:rPr lang="ru-RU" sz="1100" kern="150" smtClean="0">
                          <a:effectLst/>
                          <a:latin typeface="Times New Roman"/>
                          <a:ea typeface="Arial Unicode MS"/>
                          <a:cs typeface="Mangal"/>
                        </a:rPr>
                        <a:t>врачи</a:t>
                      </a:r>
                      <a:endParaRPr lang="ru-RU" sz="1050" kern="150">
                        <a:effectLst/>
                        <a:latin typeface="Arial"/>
                        <a:ea typeface="Arial Unicode MS"/>
                        <a:cs typeface="Mangal"/>
                      </a:endParaRPr>
                    </a:p>
                  </a:txBody>
                  <a:tcPr marL="68580" marR="68580" marT="0" marB="0"/>
                </a:tc>
                <a:tc>
                  <a:txBody>
                    <a:bodyPr/>
                    <a:lstStyle/>
                    <a:p>
                      <a:pPr algn="r">
                        <a:spcAft>
                          <a:spcPts val="0"/>
                        </a:spcAft>
                      </a:pPr>
                      <a:r>
                        <a:rPr lang="ru-RU" sz="1100" kern="150">
                          <a:effectLst/>
                          <a:latin typeface="Times New Roman" pitchFamily="18" charset="0"/>
                          <a:ea typeface="Arial Unicode MS"/>
                          <a:cs typeface="Times New Roman" pitchFamily="18" charset="0"/>
                        </a:rPr>
                        <a:t>20182,3</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19296,6</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28596,1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29923,9</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a:effectLst/>
                          <a:latin typeface="Times New Roman" pitchFamily="18" charset="0"/>
                          <a:ea typeface="Times New Roman"/>
                          <a:cs typeface="Times New Roman" pitchFamily="18" charset="0"/>
                        </a:rPr>
                        <a:t>137</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smtClean="0">
                          <a:effectLst/>
                          <a:latin typeface="Times New Roman" pitchFamily="18" charset="0"/>
                          <a:ea typeface="Times New Roman"/>
                          <a:cs typeface="Times New Roman" pitchFamily="18" charset="0"/>
                        </a:rPr>
                        <a:t>159,6</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141,7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155,1</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266266">
                <a:tc>
                  <a:txBody>
                    <a:bodyPr/>
                    <a:lstStyle/>
                    <a:p>
                      <a:pPr>
                        <a:spcAft>
                          <a:spcPts val="0"/>
                        </a:spcAft>
                      </a:pPr>
                      <a:r>
                        <a:rPr lang="ru-RU" sz="1100" kern="150">
                          <a:effectLst/>
                          <a:latin typeface="Times New Roman"/>
                          <a:ea typeface="Arial Unicode MS"/>
                          <a:cs typeface="Mangal"/>
                        </a:rPr>
                        <a:t>средний медицинский персонал</a:t>
                      </a:r>
                      <a:endParaRPr lang="ru-RU" sz="1050" kern="150">
                        <a:effectLst/>
                        <a:latin typeface="Arial"/>
                        <a:ea typeface="Arial Unicode MS"/>
                        <a:cs typeface="Mangal"/>
                      </a:endParaRPr>
                    </a:p>
                  </a:txBody>
                  <a:tcPr marL="68580" marR="68580" marT="0" marB="0"/>
                </a:tc>
                <a:tc>
                  <a:txBody>
                    <a:bodyPr/>
                    <a:lstStyle/>
                    <a:p>
                      <a:pPr algn="r">
                        <a:spcAft>
                          <a:spcPts val="0"/>
                        </a:spcAft>
                      </a:pPr>
                      <a:r>
                        <a:rPr lang="ru-RU" sz="1100" kern="150">
                          <a:effectLst/>
                          <a:latin typeface="Times New Roman" pitchFamily="18" charset="0"/>
                          <a:ea typeface="Arial Unicode MS"/>
                          <a:cs typeface="Times New Roman" pitchFamily="18" charset="0"/>
                        </a:rPr>
                        <a:t>20182,3</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19296,6</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16313,0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16499,1</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a:effectLst/>
                          <a:latin typeface="Times New Roman" pitchFamily="18" charset="0"/>
                          <a:ea typeface="Times New Roman"/>
                          <a:cs typeface="Times New Roman" pitchFamily="18" charset="0"/>
                        </a:rPr>
                        <a:t>79,3</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smtClean="0">
                          <a:effectLst/>
                          <a:latin typeface="Times New Roman" pitchFamily="18" charset="0"/>
                          <a:ea typeface="Times New Roman"/>
                          <a:cs typeface="Times New Roman" pitchFamily="18" charset="0"/>
                        </a:rPr>
                        <a:t>86,3</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80,8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85,5</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r h="266266">
                <a:tc>
                  <a:txBody>
                    <a:bodyPr/>
                    <a:lstStyle/>
                    <a:p>
                      <a:pPr>
                        <a:spcAft>
                          <a:spcPts val="0"/>
                        </a:spcAft>
                      </a:pPr>
                      <a:r>
                        <a:rPr lang="ru-RU" sz="1100" kern="150">
                          <a:effectLst/>
                          <a:latin typeface="Times New Roman"/>
                          <a:ea typeface="Arial Unicode MS"/>
                          <a:cs typeface="Mangal"/>
                        </a:rPr>
                        <a:t>младший медицинский персонал</a:t>
                      </a:r>
                      <a:endParaRPr lang="ru-RU" sz="1050" kern="150">
                        <a:effectLst/>
                        <a:latin typeface="Arial"/>
                        <a:ea typeface="Arial Unicode MS"/>
                        <a:cs typeface="Mangal"/>
                      </a:endParaRPr>
                    </a:p>
                  </a:txBody>
                  <a:tcPr marL="68580" marR="68580" marT="0" marB="0"/>
                </a:tc>
                <a:tc>
                  <a:txBody>
                    <a:bodyPr/>
                    <a:lstStyle/>
                    <a:p>
                      <a:pPr algn="r">
                        <a:spcAft>
                          <a:spcPts val="0"/>
                        </a:spcAft>
                      </a:pPr>
                      <a:r>
                        <a:rPr lang="ru-RU" sz="1100" kern="150">
                          <a:effectLst/>
                          <a:latin typeface="Times New Roman" pitchFamily="18" charset="0"/>
                          <a:ea typeface="Arial Unicode MS"/>
                          <a:cs typeface="Times New Roman" pitchFamily="18" charset="0"/>
                        </a:rPr>
                        <a:t>20182,3</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19296,6</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10880,2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smtClean="0">
                          <a:effectLst/>
                          <a:latin typeface="Times New Roman" pitchFamily="18" charset="0"/>
                          <a:ea typeface="Arial Unicode MS"/>
                          <a:cs typeface="Times New Roman" pitchFamily="18" charset="0"/>
                        </a:rPr>
                        <a:t>13057,7</a:t>
                      </a:r>
                      <a:endParaRPr lang="ru-RU" sz="1100" kern="15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r">
                        <a:spcAft>
                          <a:spcPts val="0"/>
                        </a:spcAft>
                      </a:pPr>
                      <a:r>
                        <a:rPr lang="ru-RU" sz="1100">
                          <a:effectLst/>
                          <a:latin typeface="Times New Roman" pitchFamily="18" charset="0"/>
                          <a:ea typeface="Times New Roman"/>
                          <a:cs typeface="Times New Roman" pitchFamily="18" charset="0"/>
                        </a:rPr>
                        <a:t>52,4</a:t>
                      </a:r>
                    </a:p>
                  </a:txBody>
                  <a:tcPr marL="68580" marR="68580" marT="0" marB="0">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smtClean="0">
                          <a:effectLst/>
                          <a:latin typeface="Times New Roman" pitchFamily="18" charset="0"/>
                          <a:ea typeface="Times New Roman"/>
                          <a:cs typeface="Times New Roman" pitchFamily="18" charset="0"/>
                        </a:rPr>
                        <a:t>70,5</a:t>
                      </a:r>
                      <a:endParaRPr lang="ru-RU" sz="11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a:effectLst/>
                          <a:latin typeface="Times New Roman" pitchFamily="18" charset="0"/>
                          <a:ea typeface="Arial Unicode MS"/>
                          <a:cs typeface="Times New Roman" pitchFamily="18" charset="0"/>
                        </a:rPr>
                        <a:t>53,9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ru-RU" sz="1100" kern="150" dirty="0" smtClean="0">
                          <a:effectLst/>
                          <a:latin typeface="Times New Roman" pitchFamily="18" charset="0"/>
                          <a:ea typeface="Arial Unicode MS"/>
                          <a:cs typeface="Times New Roman" pitchFamily="18" charset="0"/>
                        </a:rPr>
                        <a:t>67,7</a:t>
                      </a:r>
                      <a:endParaRPr lang="ru-RU" sz="1100" kern="150" dirty="0">
                        <a:effectLst/>
                        <a:latin typeface="Times New Roman" pitchFamily="18" charset="0"/>
                        <a:ea typeface="Arial Unicode MS"/>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554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5856" y="427311"/>
            <a:ext cx="5544616" cy="830997"/>
          </a:xfrm>
          <a:prstGeom prst="rect">
            <a:avLst/>
          </a:prstGeom>
          <a:effectLst>
            <a:innerShdw blurRad="114300">
              <a:prstClr val="black"/>
            </a:innerShdw>
          </a:effectLst>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300" b="1" dirty="0" smtClean="0">
                <a:solidFill>
                  <a:schemeClr val="tx2">
                    <a:lumMod val="50000"/>
                  </a:schemeClr>
                </a:solidFill>
                <a:effectLst>
                  <a:outerShdw blurRad="38100" dist="38100" dir="2700000" algn="tl">
                    <a:srgbClr val="000000">
                      <a:alpha val="43137"/>
                    </a:srgbClr>
                  </a:outerShdw>
                </a:effectLst>
              </a:rPr>
              <a:t>Меры </a:t>
            </a:r>
            <a:r>
              <a:rPr lang="ru-RU" sz="2300" b="1" dirty="0">
                <a:solidFill>
                  <a:schemeClr val="tx2">
                    <a:lumMod val="50000"/>
                  </a:schemeClr>
                </a:solidFill>
                <a:effectLst>
                  <a:outerShdw blurRad="38100" dist="38100" dir="2700000" algn="tl">
                    <a:srgbClr val="000000">
                      <a:alpha val="43137"/>
                    </a:srgbClr>
                  </a:outerShdw>
                </a:effectLst>
              </a:rPr>
              <a:t>социальной поддержки </a:t>
            </a:r>
            <a:r>
              <a:rPr lang="ru-RU" sz="2300" b="1" dirty="0" smtClean="0">
                <a:solidFill>
                  <a:schemeClr val="tx2">
                    <a:lumMod val="50000"/>
                  </a:schemeClr>
                </a:solidFill>
                <a:effectLst>
                  <a:outerShdw blurRad="38100" dist="38100" dir="2700000" algn="tl">
                    <a:srgbClr val="000000">
                      <a:alpha val="43137"/>
                    </a:srgbClr>
                  </a:outerShdw>
                </a:effectLst>
              </a:rPr>
              <a:t>граждан</a:t>
            </a:r>
            <a:r>
              <a:rPr lang="ru-RU" sz="1400" b="1" dirty="0" smtClean="0">
                <a:solidFill>
                  <a:schemeClr val="tx2">
                    <a:lumMod val="50000"/>
                  </a:schemeClr>
                </a:solidFill>
                <a:effectLst>
                  <a:outerShdw blurRad="38100" dist="38100" dir="2700000" algn="tl">
                    <a:srgbClr val="000000">
                      <a:alpha val="43137"/>
                    </a:srgbClr>
                  </a:outerShdw>
                </a:effectLst>
              </a:rPr>
              <a:t>,</a:t>
            </a:r>
          </a:p>
          <a:p>
            <a:pPr algn="ctr"/>
            <a:r>
              <a:rPr lang="ru-RU" sz="2300" b="1" dirty="0" smtClean="0">
                <a:solidFill>
                  <a:schemeClr val="tx2">
                    <a:lumMod val="50000"/>
                  </a:schemeClr>
                </a:solidFill>
                <a:effectLst>
                  <a:outerShdw blurRad="38100" dist="38100" dir="2700000" algn="tl">
                    <a:srgbClr val="000000">
                      <a:alpha val="43137"/>
                    </a:srgbClr>
                  </a:outerShdw>
                </a:effectLst>
              </a:rPr>
              <a:t>направленные в 2016 году</a:t>
            </a:r>
            <a:endParaRPr lang="ru-RU" sz="2300" b="1" dirty="0">
              <a:solidFill>
                <a:schemeClr val="tx2">
                  <a:lumMod val="50000"/>
                </a:schemeClr>
              </a:solidFill>
              <a:effectLst>
                <a:outerShdw blurRad="38100" dist="38100" dir="2700000" algn="tl">
                  <a:srgbClr val="000000">
                    <a:alpha val="43137"/>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776165176"/>
              </p:ext>
            </p:extLst>
          </p:nvPr>
        </p:nvGraphicFramePr>
        <p:xfrm>
          <a:off x="467544" y="1957282"/>
          <a:ext cx="8280920" cy="4784086"/>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4774585"/>
                <a:gridCol w="1083749"/>
                <a:gridCol w="1226002"/>
                <a:gridCol w="1196584"/>
              </a:tblGrid>
              <a:tr h="582291">
                <a:tc>
                  <a:txBody>
                    <a:bodyPr/>
                    <a:lstStyle/>
                    <a:p>
                      <a:pPr algn="ctr">
                        <a:spcAft>
                          <a:spcPts val="0"/>
                        </a:spcAft>
                      </a:pPr>
                      <a:endParaRPr lang="ru-RU" sz="1000" dirty="0" smtClean="0">
                        <a:effectLst/>
                      </a:endParaRPr>
                    </a:p>
                    <a:p>
                      <a:pPr algn="ctr">
                        <a:spcAft>
                          <a:spcPts val="0"/>
                        </a:spcAft>
                      </a:pPr>
                      <a:r>
                        <a:rPr lang="ru-RU" sz="1000" dirty="0" smtClean="0">
                          <a:effectLst/>
                        </a:rPr>
                        <a:t>Целевая группа</a:t>
                      </a:r>
                    </a:p>
                    <a:p>
                      <a:pPr algn="ctr">
                        <a:spcAft>
                          <a:spcPts val="0"/>
                        </a:spcAft>
                      </a:pPr>
                      <a:r>
                        <a:rPr lang="ru-RU" sz="1000" dirty="0" smtClean="0">
                          <a:effectLst/>
                        </a:rPr>
                        <a:t> </a:t>
                      </a:r>
                      <a:endParaRPr lang="ru-RU" sz="1000" dirty="0">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Численность представителей целевой группы, </a:t>
                      </a:r>
                      <a:r>
                        <a:rPr lang="ru-RU" sz="1000" smtClean="0">
                          <a:effectLst/>
                        </a:rPr>
                        <a:t>чел</a:t>
                      </a: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План</a:t>
                      </a:r>
                    </a:p>
                    <a:p>
                      <a:pPr algn="ctr">
                        <a:spcAft>
                          <a:spcPts val="0"/>
                        </a:spcAft>
                      </a:pPr>
                      <a:r>
                        <a:rPr lang="ru-RU" sz="1000">
                          <a:effectLst/>
                        </a:rPr>
                        <a:t>тыс</a:t>
                      </a:r>
                      <a:r>
                        <a:rPr lang="ru-RU" sz="1000" smtClean="0">
                          <a:effectLst/>
                        </a:rPr>
                        <a:t>.  руб.</a:t>
                      </a:r>
                      <a:endParaRPr lang="ru-RU" sz="1000">
                        <a:effectLst/>
                      </a:endParaRPr>
                    </a:p>
                    <a:p>
                      <a:pPr algn="ctr">
                        <a:spcAft>
                          <a:spcPts val="0"/>
                        </a:spcAft>
                      </a:pP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r>
                        <a:rPr lang="ru-RU" sz="1000">
                          <a:effectLst/>
                        </a:rPr>
                        <a:t>Факт</a:t>
                      </a:r>
                    </a:p>
                    <a:p>
                      <a:pPr algn="ctr">
                        <a:spcAft>
                          <a:spcPts val="0"/>
                        </a:spcAft>
                      </a:pPr>
                      <a:r>
                        <a:rPr lang="ru-RU" sz="1000">
                          <a:effectLst/>
                        </a:rPr>
                        <a:t>тыс</a:t>
                      </a:r>
                      <a:r>
                        <a:rPr lang="ru-RU" sz="1000" smtClean="0">
                          <a:effectLst/>
                        </a:rPr>
                        <a:t>.  руб.</a:t>
                      </a:r>
                      <a:endParaRPr lang="ru-RU" sz="1000">
                        <a:effectLst/>
                      </a:endParaRPr>
                    </a:p>
                    <a:p>
                      <a:pPr algn="ctr">
                        <a:spcAft>
                          <a:spcPts val="0"/>
                        </a:spcAft>
                      </a:pPr>
                      <a:r>
                        <a:rPr lang="ru-RU" sz="1000">
                          <a:effectLst/>
                        </a:rPr>
                        <a:t> </a:t>
                      </a:r>
                      <a:endParaRPr lang="ru-RU" sz="1000">
                        <a:solidFill>
                          <a:schemeClr val="tx2">
                            <a:lumMod val="50000"/>
                          </a:schemeClr>
                        </a:solidFill>
                        <a:effectLst/>
                        <a:latin typeface="Times New Roman"/>
                        <a:ea typeface="Times New Roman"/>
                        <a:cs typeface="Times New Roman"/>
                      </a:endParaRPr>
                    </a:p>
                  </a:txBody>
                  <a:tcPr marL="68580" marR="68580" marT="0" marB="0"/>
                </a:tc>
              </a:tr>
              <a:tr h="182320">
                <a:tc>
                  <a:txBody>
                    <a:bodyPr/>
                    <a:lstStyle/>
                    <a:p>
                      <a:pPr algn="ctr">
                        <a:spcAft>
                          <a:spcPts val="0"/>
                        </a:spcAft>
                      </a:pPr>
                      <a:r>
                        <a:rPr lang="ru-RU" sz="1100" smtClean="0">
                          <a:effectLst>
                            <a:outerShdw blurRad="38100" dist="38100" dir="2700000" algn="tl">
                              <a:srgbClr val="000000">
                                <a:alpha val="43137"/>
                              </a:srgbClr>
                            </a:outerShdw>
                          </a:effectLst>
                        </a:rPr>
                        <a:t>отдельных категорий граждан:</a:t>
                      </a:r>
                      <a:endParaRPr lang="ru-RU" sz="1100">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spcAft>
                          <a:spcPts val="0"/>
                        </a:spcAft>
                      </a:pPr>
                      <a:endParaRPr lang="ru-RU" sz="1000">
                        <a:solidFill>
                          <a:schemeClr val="tx2">
                            <a:lumMod val="50000"/>
                          </a:schemeClr>
                        </a:solidFill>
                        <a:effectLst/>
                        <a:latin typeface="Times New Roman"/>
                        <a:ea typeface="Times New Roman"/>
                        <a:cs typeface="Times New Roman"/>
                      </a:endParaRPr>
                    </a:p>
                  </a:txBody>
                  <a:tcPr marL="68580" marR="68580" marT="0" marB="0"/>
                </a:tc>
              </a:tr>
              <a:tr h="305703">
                <a:tc>
                  <a:txBody>
                    <a:bodyPr/>
                    <a:lstStyle/>
                    <a:p>
                      <a:pPr algn="l">
                        <a:spcAft>
                          <a:spcPts val="0"/>
                        </a:spcAft>
                      </a:pPr>
                      <a:r>
                        <a:rPr lang="ru-RU" sz="1050" dirty="0" smtClean="0">
                          <a:effectLst/>
                        </a:rPr>
                        <a:t>Обеспечение мер социальной поддержки реабилитированных лиц </a:t>
                      </a:r>
                      <a:r>
                        <a:rPr lang="ru-RU" sz="1050" dirty="0">
                          <a:effectLst/>
                        </a:rPr>
                        <a:t>и </a:t>
                      </a:r>
                      <a:r>
                        <a:rPr lang="ru-RU" sz="1050" dirty="0" smtClean="0">
                          <a:effectLst/>
                        </a:rPr>
                        <a:t>лиц, признанных </a:t>
                      </a:r>
                      <a:r>
                        <a:rPr lang="ru-RU" sz="1050" dirty="0">
                          <a:effectLst/>
                        </a:rPr>
                        <a:t>пострадавшими от политических </a:t>
                      </a:r>
                      <a:r>
                        <a:rPr lang="ru-RU" sz="1050" dirty="0" smtClean="0">
                          <a:effectLst/>
                        </a:rPr>
                        <a:t>репрессий </a:t>
                      </a:r>
                      <a:endParaRPr lang="ru-RU" sz="105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5166</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rPr>
                        <a:t>36601,1</a:t>
                      </a:r>
                    </a:p>
                  </a:txBody>
                  <a:tcPr marL="68580" marR="68580" marT="0" marB="0"/>
                </a:tc>
                <a:tc>
                  <a:txBody>
                    <a:bodyPr/>
                    <a:lstStyle/>
                    <a:p>
                      <a:pPr algn="ctr">
                        <a:spcAft>
                          <a:spcPts val="0"/>
                        </a:spcAft>
                      </a:pPr>
                      <a:r>
                        <a:rPr lang="ru-RU" sz="1050" b="0" smtClean="0">
                          <a:effectLst/>
                          <a:latin typeface="Times New Roman"/>
                          <a:ea typeface="Times New Roman"/>
                          <a:cs typeface="Times New Roman"/>
                        </a:rPr>
                        <a:t>35356,6</a:t>
                      </a:r>
                      <a:endParaRPr lang="ru-RU" sz="1050" b="0">
                        <a:effectLst/>
                        <a:latin typeface="Times New Roman"/>
                        <a:ea typeface="Times New Roman"/>
                        <a:cs typeface="Times New Roman"/>
                      </a:endParaRPr>
                    </a:p>
                  </a:txBody>
                  <a:tcPr marL="68580" marR="68580" marT="0" marB="0"/>
                </a:tc>
              </a:tr>
              <a:tr h="167764">
                <a:tc>
                  <a:txBody>
                    <a:bodyPr/>
                    <a:lstStyle/>
                    <a:p>
                      <a:pPr>
                        <a:spcAft>
                          <a:spcPts val="0"/>
                        </a:spcAft>
                      </a:pPr>
                      <a:r>
                        <a:rPr lang="ru-RU" sz="1050" smtClean="0">
                          <a:effectLst/>
                        </a:rPr>
                        <a:t>Обеспечение мер социальной</a:t>
                      </a:r>
                      <a:r>
                        <a:rPr lang="ru-RU" sz="1050" baseline="0" smtClean="0">
                          <a:effectLst/>
                        </a:rPr>
                        <a:t> поддержки в</a:t>
                      </a:r>
                      <a:r>
                        <a:rPr lang="ru-RU" sz="1050" smtClean="0">
                          <a:effectLst/>
                        </a:rPr>
                        <a:t>етеранов </a:t>
                      </a:r>
                      <a:r>
                        <a:rPr lang="ru-RU" sz="1050">
                          <a:effectLst/>
                        </a:rPr>
                        <a:t>труда и труженики тыла</a:t>
                      </a:r>
                      <a:endParaRPr lang="ru-RU" sz="1050" b="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1706</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24629,0</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24537,8</a:t>
                      </a:r>
                      <a:endParaRPr lang="ru-RU" sz="1050" b="0">
                        <a:effectLst/>
                        <a:latin typeface="Times New Roman"/>
                        <a:ea typeface="Times New Roman"/>
                        <a:cs typeface="Times New Roman"/>
                      </a:endParaRPr>
                    </a:p>
                  </a:txBody>
                  <a:tcPr marL="68580" marR="68580" marT="0" marB="0"/>
                </a:tc>
              </a:tr>
              <a:tr h="152852">
                <a:tc>
                  <a:txBody>
                    <a:bodyPr/>
                    <a:lstStyle/>
                    <a:p>
                      <a:pPr>
                        <a:spcAft>
                          <a:spcPts val="0"/>
                        </a:spcAft>
                      </a:pPr>
                      <a:r>
                        <a:rPr lang="ru-RU" sz="1050" dirty="0" smtClean="0">
                          <a:effectLst/>
                        </a:rPr>
                        <a:t>Субсидии на оплату жилищно-коммунальных услуг </a:t>
                      </a:r>
                      <a:r>
                        <a:rPr lang="ru-RU" sz="1050" baseline="0" dirty="0" smtClean="0">
                          <a:effectLst/>
                        </a:rPr>
                        <a:t> отд. категориям граждан</a:t>
                      </a:r>
                      <a:endParaRPr lang="ru-RU" sz="1050" b="0" dirty="0">
                        <a:solidFill>
                          <a:schemeClr val="tx2">
                            <a:lumMod val="50000"/>
                          </a:schemeClr>
                        </a:solidFill>
                        <a:effectLst/>
                        <a:latin typeface="Times New Roman" pitchFamily="18" charset="0"/>
                        <a:ea typeface="Calibri"/>
                        <a:cs typeface="Times New Roman" pitchFamily="18" charset="0"/>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4685</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33850,0</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33802,6</a:t>
                      </a:r>
                      <a:endParaRPr lang="ru-RU" sz="1050" b="0">
                        <a:effectLst/>
                        <a:latin typeface="Times New Roman"/>
                        <a:ea typeface="Times New Roman"/>
                        <a:cs typeface="Times New Roman"/>
                      </a:endParaRPr>
                    </a:p>
                  </a:txBody>
                  <a:tcPr marL="68580" marR="68580" marT="0" marB="0"/>
                </a:tc>
              </a:tr>
              <a:tr h="160130">
                <a:tc>
                  <a:txBody>
                    <a:bodyPr/>
                    <a:lstStyle/>
                    <a:p>
                      <a:pPr algn="ctr">
                        <a:spcAft>
                          <a:spcPts val="0"/>
                        </a:spcAft>
                      </a:pPr>
                      <a:r>
                        <a:rPr lang="ru-RU" sz="1100" smtClean="0">
                          <a:effectLst>
                            <a:outerShdw blurRad="38100" dist="38100" dir="2700000" algn="tl">
                              <a:srgbClr val="000000">
                                <a:alpha val="43137"/>
                              </a:srgbClr>
                            </a:outerShdw>
                          </a:effectLst>
                        </a:rPr>
                        <a:t>социальная</a:t>
                      </a:r>
                      <a:r>
                        <a:rPr lang="ru-RU" sz="1100" baseline="0" smtClean="0">
                          <a:effectLst>
                            <a:outerShdw blurRad="38100" dist="38100" dir="2700000" algn="tl">
                              <a:srgbClr val="000000">
                                <a:alpha val="43137"/>
                              </a:srgbClr>
                            </a:outerShdw>
                          </a:effectLst>
                        </a:rPr>
                        <a:t> поддержка семьи и детей:</a:t>
                      </a:r>
                      <a:endParaRPr lang="ru-RU" sz="1100">
                        <a:solidFill>
                          <a:schemeClr val="tx2">
                            <a:lumMod val="50000"/>
                          </a:schemeClr>
                        </a:solidFill>
                        <a:effectLst>
                          <a:outerShdw blurRad="38100" dist="38100" dir="2700000" algn="tl">
                            <a:srgbClr val="000000">
                              <a:alpha val="43137"/>
                            </a:srgbClr>
                          </a:outerShdw>
                        </a:effectLst>
                        <a:latin typeface="Times New Roman"/>
                        <a:ea typeface="Calibri"/>
                        <a:cs typeface="Times New Roman"/>
                      </a:endParaRPr>
                    </a:p>
                  </a:txBody>
                  <a:tcPr marL="68580" marR="68580" marT="0" marB="0"/>
                </a:tc>
                <a:tc>
                  <a:txBody>
                    <a:bodyPr/>
                    <a:lstStyle/>
                    <a:p>
                      <a:pPr>
                        <a:spcAft>
                          <a:spcPts val="0"/>
                        </a:spcAft>
                      </a:pPr>
                      <a:endParaRPr lang="ru-RU" sz="1050">
                        <a:effectLst/>
                        <a:latin typeface="Times New Roman"/>
                        <a:ea typeface="Times New Roman"/>
                        <a:cs typeface="Times New Roman"/>
                      </a:endParaRPr>
                    </a:p>
                  </a:txBody>
                  <a:tcPr marL="68580" marR="68580" marT="0" marB="0"/>
                </a:tc>
                <a:tc>
                  <a:txBody>
                    <a:bodyPr/>
                    <a:lstStyle/>
                    <a:p>
                      <a:pPr>
                        <a:spcAft>
                          <a:spcPts val="0"/>
                        </a:spcAft>
                      </a:pPr>
                      <a:endParaRPr lang="ru-RU" sz="1050">
                        <a:effectLst/>
                        <a:latin typeface="Times New Roman"/>
                        <a:ea typeface="Times New Roman"/>
                        <a:cs typeface="Times New Roman"/>
                      </a:endParaRPr>
                    </a:p>
                  </a:txBody>
                  <a:tcPr marL="68580" marR="68580" marT="0" marB="0"/>
                </a:tc>
                <a:tc>
                  <a:txBody>
                    <a:bodyPr/>
                    <a:lstStyle/>
                    <a:p>
                      <a:pPr>
                        <a:spcAft>
                          <a:spcPts val="0"/>
                        </a:spcAft>
                      </a:pPr>
                      <a:endParaRPr lang="ru-RU" sz="1050">
                        <a:effectLst/>
                        <a:latin typeface="Times New Roman"/>
                        <a:ea typeface="Times New Roman"/>
                        <a:cs typeface="Times New Roman"/>
                      </a:endParaRPr>
                    </a:p>
                  </a:txBody>
                  <a:tcPr marL="68580" marR="68580" marT="0" marB="0"/>
                </a:tc>
              </a:tr>
              <a:tr h="321347">
                <a:tc>
                  <a:txBody>
                    <a:bodyPr/>
                    <a:lstStyle/>
                    <a:p>
                      <a:pPr algn="l">
                        <a:spcAft>
                          <a:spcPts val="0"/>
                        </a:spcAft>
                      </a:pPr>
                      <a:r>
                        <a:rPr lang="ru-RU" sz="1050" smtClean="0">
                          <a:effectLst/>
                        </a:rPr>
                        <a:t>Ежемесячная</a:t>
                      </a:r>
                      <a:r>
                        <a:rPr lang="ru-RU" sz="1050" baseline="0" smtClean="0">
                          <a:effectLst/>
                        </a:rPr>
                        <a:t> денежная выплата, в случае рождения третьего ребенка или последующих детей до достижения трех лет</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441</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41821,4</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41821,4</a:t>
                      </a:r>
                      <a:endParaRPr lang="ru-RU" sz="1050" b="0">
                        <a:effectLst/>
                        <a:latin typeface="Times New Roman"/>
                        <a:ea typeface="Times New Roman"/>
                        <a:cs typeface="Times New Roman"/>
                      </a:endParaRPr>
                    </a:p>
                  </a:txBody>
                  <a:tcPr marL="68580" marR="68580" marT="0" marB="0"/>
                </a:tc>
              </a:tr>
              <a:tr h="177496">
                <a:tc>
                  <a:txBody>
                    <a:bodyPr/>
                    <a:lstStyle/>
                    <a:p>
                      <a:pPr>
                        <a:spcAft>
                          <a:spcPts val="0"/>
                        </a:spcAft>
                      </a:pPr>
                      <a:r>
                        <a:rPr lang="ru-RU" sz="1050" smtClean="0">
                          <a:effectLst/>
                        </a:rPr>
                        <a:t>Обеспечение меры социальной поддержки многодетных семей</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2100</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16037,2</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16036,7</a:t>
                      </a:r>
                      <a:endParaRPr lang="ru-RU" sz="1050" b="0">
                        <a:effectLst/>
                        <a:latin typeface="Times New Roman"/>
                        <a:ea typeface="Times New Roman"/>
                        <a:cs typeface="Times New Roman"/>
                      </a:endParaRPr>
                    </a:p>
                  </a:txBody>
                  <a:tcPr marL="68580" marR="68580" marT="0" marB="0"/>
                </a:tc>
              </a:tr>
              <a:tr h="186317">
                <a:tc>
                  <a:txBody>
                    <a:bodyPr/>
                    <a:lstStyle/>
                    <a:p>
                      <a:pPr>
                        <a:spcAft>
                          <a:spcPts val="0"/>
                        </a:spcAft>
                      </a:pPr>
                      <a:r>
                        <a:rPr lang="ru-RU" sz="1050" smtClean="0">
                          <a:effectLst/>
                        </a:rPr>
                        <a:t>Ежемесячное</a:t>
                      </a:r>
                      <a:r>
                        <a:rPr lang="ru-RU" sz="1050" baseline="0" smtClean="0">
                          <a:effectLst/>
                        </a:rPr>
                        <a:t> социальное пособие на ребенка </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6681</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14942,4</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14942,4</a:t>
                      </a:r>
                      <a:endParaRPr lang="ru-RU" sz="1050" b="0">
                        <a:effectLst/>
                        <a:latin typeface="Times New Roman"/>
                        <a:ea typeface="Times New Roman"/>
                        <a:cs typeface="Times New Roman"/>
                      </a:endParaRPr>
                    </a:p>
                  </a:txBody>
                  <a:tcPr marL="68580" marR="68580" marT="0" marB="0"/>
                </a:tc>
              </a:tr>
              <a:tr h="458555">
                <a:tc>
                  <a:txBody>
                    <a:bodyPr/>
                    <a:lstStyle/>
                    <a:p>
                      <a:pPr>
                        <a:spcAft>
                          <a:spcPts val="0"/>
                        </a:spcAft>
                      </a:pPr>
                      <a:r>
                        <a:rPr lang="ru-RU" sz="1050" smtClean="0">
                          <a:effectLst/>
                        </a:rPr>
                        <a:t>Ежемесячное</a:t>
                      </a:r>
                      <a:r>
                        <a:rPr lang="ru-RU" sz="1050" baseline="0" smtClean="0">
                          <a:effectLst/>
                        </a:rPr>
                        <a:t> пособие по уходу за </a:t>
                      </a:r>
                      <a:r>
                        <a:rPr lang="ru-RU" sz="1050" smtClean="0">
                          <a:effectLst/>
                        </a:rPr>
                        <a:t> ребенком до достижения им возраста  полутора лет, гражданам не подлежащим обязательному  страхов. на случай временной нетрудоспособности  и  в  связи  с  материнством</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499</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40497,8</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40497,8</a:t>
                      </a:r>
                      <a:endParaRPr lang="ru-RU" sz="1050" b="0">
                        <a:effectLst/>
                        <a:latin typeface="Times New Roman"/>
                        <a:ea typeface="Times New Roman"/>
                        <a:cs typeface="Times New Roman"/>
                      </a:endParaRPr>
                    </a:p>
                  </a:txBody>
                  <a:tcPr marL="68580" marR="68580" marT="0" marB="0"/>
                </a:tc>
              </a:tr>
              <a:tr h="603472">
                <a:tc>
                  <a:txBody>
                    <a:bodyPr/>
                    <a:lstStyle/>
                    <a:p>
                      <a:pPr>
                        <a:spcAft>
                          <a:spcPts val="0"/>
                        </a:spcAft>
                      </a:pPr>
                      <a:r>
                        <a:rPr lang="ru-RU" sz="1050" smtClean="0">
                          <a:effectLst/>
                        </a:rPr>
                        <a:t>Содержание ребенка в семье опекуна и приемной семье, а также,</a:t>
                      </a:r>
                      <a:r>
                        <a:rPr lang="ru-RU" sz="1050" baseline="0" smtClean="0">
                          <a:effectLst/>
                        </a:rPr>
                        <a:t> вознаграждение, причитающееся приемному родителю в рамках подпрограммы «Развитие общего образования» гос программы  «Развитие  образования КЧР на 2014-2016 годы»</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116</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11981,4</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11981,4</a:t>
                      </a:r>
                      <a:endParaRPr lang="ru-RU" sz="1050" b="0">
                        <a:effectLst/>
                        <a:latin typeface="Times New Roman"/>
                        <a:ea typeface="Times New Roman"/>
                        <a:cs typeface="Times New Roman"/>
                      </a:endParaRPr>
                    </a:p>
                  </a:txBody>
                  <a:tcPr marL="68580" marR="68580" marT="0" marB="0"/>
                </a:tc>
              </a:tr>
              <a:tr h="603472">
                <a:tc>
                  <a:txBody>
                    <a:bodyPr/>
                    <a:lstStyle/>
                    <a:p>
                      <a:pPr>
                        <a:spcAft>
                          <a:spcPts val="0"/>
                        </a:spcAft>
                      </a:pPr>
                      <a:r>
                        <a:rPr lang="ru-RU" sz="1050" smtClean="0">
                          <a:effectLst/>
                        </a:rPr>
                        <a:t>Компенсация части</a:t>
                      </a:r>
                      <a:r>
                        <a:rPr lang="ru-RU" sz="1050" baseline="0" smtClean="0">
                          <a:effectLst/>
                        </a:rPr>
                        <a:t> родительской платы за содержание ребенка в образовательном учреждении  в рамках подпрограммы  «Развитие дошкольного образования государственной программы  «Развитие  образования КЧР на 2014-2016 годы»</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1460</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881,2</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881,2</a:t>
                      </a:r>
                      <a:endParaRPr lang="ru-RU" sz="1050" b="0">
                        <a:effectLst/>
                        <a:latin typeface="Times New Roman"/>
                        <a:ea typeface="Times New Roman"/>
                        <a:cs typeface="Times New Roman"/>
                      </a:endParaRPr>
                    </a:p>
                  </a:txBody>
                  <a:tcPr marL="68580" marR="68580" marT="0" marB="0"/>
                </a:tc>
              </a:tr>
              <a:tr h="160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smtClean="0">
                          <a:effectLst>
                            <a:outerShdw blurRad="38100" dist="38100" dir="2700000" algn="tl">
                              <a:srgbClr val="000000">
                                <a:alpha val="43137"/>
                              </a:srgbClr>
                            </a:outerShdw>
                          </a:effectLst>
                        </a:rPr>
                        <a:t>иные меры социальной поддержки:</a:t>
                      </a:r>
                      <a:endParaRPr lang="ru-RU" sz="1100">
                        <a:solidFill>
                          <a:schemeClr val="tx2">
                            <a:lumMod val="50000"/>
                          </a:schemeClr>
                        </a:solidFill>
                        <a:effectLst/>
                        <a:latin typeface="Times New Roman"/>
                        <a:ea typeface="Calibri"/>
                        <a:cs typeface="Times New Roman"/>
                      </a:endParaRPr>
                    </a:p>
                  </a:txBody>
                  <a:tcPr marL="68580" marR="68580" marT="0" marB="0"/>
                </a:tc>
                <a:tc>
                  <a:txBody>
                    <a:bodyPr/>
                    <a:lstStyle/>
                    <a:p>
                      <a:pPr>
                        <a:spcAft>
                          <a:spcPts val="0"/>
                        </a:spcAft>
                      </a:pPr>
                      <a:endParaRPr lang="ru-RU" sz="1050">
                        <a:effectLst/>
                        <a:latin typeface="Times New Roman"/>
                        <a:ea typeface="Times New Roman"/>
                        <a:cs typeface="Times New Roman"/>
                      </a:endParaRPr>
                    </a:p>
                  </a:txBody>
                  <a:tcPr marL="68580" marR="68580" marT="0" marB="0"/>
                </a:tc>
                <a:tc>
                  <a:txBody>
                    <a:bodyPr/>
                    <a:lstStyle/>
                    <a:p>
                      <a:pPr>
                        <a:spcAft>
                          <a:spcPts val="0"/>
                        </a:spcAft>
                      </a:pPr>
                      <a:endParaRPr lang="ru-RU" sz="1050">
                        <a:effectLst/>
                        <a:latin typeface="Times New Roman"/>
                        <a:ea typeface="Times New Roman"/>
                        <a:cs typeface="Times New Roman"/>
                      </a:endParaRPr>
                    </a:p>
                  </a:txBody>
                  <a:tcPr marL="68580" marR="68580" marT="0" marB="0"/>
                </a:tc>
                <a:tc>
                  <a:txBody>
                    <a:bodyPr/>
                    <a:lstStyle/>
                    <a:p>
                      <a:pPr>
                        <a:spcAft>
                          <a:spcPts val="0"/>
                        </a:spcAft>
                      </a:pPr>
                      <a:endParaRPr lang="ru-RU" sz="1050">
                        <a:effectLst/>
                        <a:latin typeface="Times New Roman"/>
                        <a:ea typeface="Times New Roman"/>
                        <a:cs typeface="Times New Roman"/>
                      </a:endParaRPr>
                    </a:p>
                  </a:txBody>
                  <a:tcPr marL="68580" marR="68580" marT="0" marB="0"/>
                </a:tc>
              </a:tr>
              <a:tr h="186702">
                <a:tc>
                  <a:txBody>
                    <a:bodyPr/>
                    <a:lstStyle/>
                    <a:p>
                      <a:pPr>
                        <a:spcAft>
                          <a:spcPts val="0"/>
                        </a:spcAft>
                      </a:pPr>
                      <a:r>
                        <a:rPr lang="ru-RU" sz="1050" smtClean="0">
                          <a:effectLst/>
                        </a:rPr>
                        <a:t>Субсидии населению на оплату жилищно</a:t>
                      </a:r>
                      <a:r>
                        <a:rPr lang="ru-RU" sz="1050" baseline="0" smtClean="0">
                          <a:effectLst/>
                        </a:rPr>
                        <a:t>-коммунальных услуг</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170</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3276,5</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3276,2</a:t>
                      </a:r>
                    </a:p>
                  </a:txBody>
                  <a:tcPr marL="68580" marR="68580" marT="0" marB="0"/>
                </a:tc>
              </a:tr>
              <a:tr h="175527">
                <a:tc>
                  <a:txBody>
                    <a:bodyPr/>
                    <a:lstStyle/>
                    <a:p>
                      <a:pPr>
                        <a:spcAft>
                          <a:spcPts val="0"/>
                        </a:spcAft>
                      </a:pPr>
                      <a:r>
                        <a:rPr lang="ru-RU" sz="1050" smtClean="0">
                          <a:effectLst/>
                        </a:rPr>
                        <a:t>Обеспечение  мер социальной поддержки ветеранов труда КЧР</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1337</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6848,2</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6846,6</a:t>
                      </a:r>
                    </a:p>
                  </a:txBody>
                  <a:tcPr marL="68580" marR="68580" marT="0" marB="0"/>
                </a:tc>
              </a:tr>
              <a:tr h="201453">
                <a:tc>
                  <a:txBody>
                    <a:bodyPr/>
                    <a:lstStyle/>
                    <a:p>
                      <a:pPr>
                        <a:spcAft>
                          <a:spcPts val="0"/>
                        </a:spcAft>
                      </a:pPr>
                      <a:r>
                        <a:rPr lang="ru-RU" sz="1050" smtClean="0">
                          <a:effectLst/>
                        </a:rPr>
                        <a:t>Социальное</a:t>
                      </a:r>
                      <a:r>
                        <a:rPr lang="ru-RU" sz="1050" baseline="0" smtClean="0">
                          <a:effectLst/>
                        </a:rPr>
                        <a:t> пособие на п</a:t>
                      </a:r>
                      <a:r>
                        <a:rPr lang="ru-RU" sz="1050" smtClean="0">
                          <a:effectLst/>
                        </a:rPr>
                        <a:t>огребение</a:t>
                      </a:r>
                      <a:endParaRPr lang="ru-RU" sz="1050" b="0">
                        <a:solidFill>
                          <a:schemeClr val="tx2">
                            <a:lumMod val="50000"/>
                          </a:schemeClr>
                        </a:solidFill>
                        <a:effectLst/>
                        <a:latin typeface="Times New Roman"/>
                        <a:ea typeface="Calibri"/>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76</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smtClean="0">
                          <a:effectLst/>
                          <a:latin typeface="Times New Roman"/>
                          <a:ea typeface="Times New Roman"/>
                          <a:cs typeface="Times New Roman"/>
                        </a:rPr>
                        <a:t>398,0</a:t>
                      </a:r>
                      <a:endParaRPr lang="ru-RU" sz="1050" b="0">
                        <a:effectLst/>
                        <a:latin typeface="Times New Roman"/>
                        <a:ea typeface="Times New Roman"/>
                        <a:cs typeface="Times New Roman"/>
                      </a:endParaRPr>
                    </a:p>
                  </a:txBody>
                  <a:tcPr marL="68580" marR="68580" marT="0" marB="0"/>
                </a:tc>
                <a:tc>
                  <a:txBody>
                    <a:bodyPr/>
                    <a:lstStyle/>
                    <a:p>
                      <a:pPr algn="ctr">
                        <a:spcAft>
                          <a:spcPts val="0"/>
                        </a:spcAft>
                      </a:pPr>
                      <a:r>
                        <a:rPr lang="ru-RU" sz="1050" b="0" dirty="0" smtClean="0">
                          <a:effectLst/>
                          <a:latin typeface="Times New Roman"/>
                          <a:ea typeface="Times New Roman"/>
                          <a:cs typeface="Times New Roman"/>
                        </a:rPr>
                        <a:t>398,0</a:t>
                      </a:r>
                    </a:p>
                  </a:txBody>
                  <a:tcPr marL="68580" marR="68580" marT="0" marB="0"/>
                </a:tc>
              </a:tr>
            </a:tbl>
          </a:graphicData>
        </a:graphic>
      </p:graphicFrame>
      <p:pic>
        <p:nvPicPr>
          <p:cNvPr id="4" name="Рисунок 3" descr="C:\Documents and Settings\Aminat\Local Settings\Temporary Internet Files\Content.Word\10.111.bmp"/>
          <p:cNvPicPr/>
          <p:nvPr/>
        </p:nvPicPr>
        <p:blipFill>
          <a:blip r:embed="rId2">
            <a:extLst>
              <a:ext uri="{28A0092B-C50C-407E-A947-70E740481C1C}">
                <a14:useLocalDpi xmlns:a14="http://schemas.microsoft.com/office/drawing/2010/main" val="0"/>
              </a:ext>
            </a:extLst>
          </a:blip>
          <a:srcRect/>
          <a:stretch>
            <a:fillRect/>
          </a:stretch>
        </p:blipFill>
        <p:spPr bwMode="auto">
          <a:xfrm>
            <a:off x="357669" y="0"/>
            <a:ext cx="2774171" cy="1844824"/>
          </a:xfrm>
          <a:prstGeom prst="rect">
            <a:avLst/>
          </a:prstGeom>
          <a:noFill/>
          <a:ln>
            <a:noFill/>
          </a:ln>
        </p:spPr>
      </p:pic>
    </p:spTree>
    <p:extLst>
      <p:ext uri="{BB962C8B-B14F-4D97-AF65-F5344CB8AC3E}">
        <p14:creationId xmlns:p14="http://schemas.microsoft.com/office/powerpoint/2010/main" val="1675615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Documents and Settings\Aminat\Local Settings\Temporary Internet Files\Content.Word\10.2..bmp"/>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624"/>
            <a:ext cx="3116580" cy="576064"/>
          </a:xfrm>
          <a:prstGeom prst="rect">
            <a:avLst/>
          </a:prstGeom>
          <a:noFill/>
          <a:ln>
            <a:noFill/>
          </a:ln>
        </p:spPr>
      </p:pic>
      <p:pic>
        <p:nvPicPr>
          <p:cNvPr id="4" name="Рисунок 3" descr="C:\Documents and Settings\Aminat\Local Settings\Temporary Internet Files\Content.Word\10.122.bmp"/>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56463"/>
            <a:ext cx="2408548" cy="1776393"/>
          </a:xfrm>
          <a:prstGeom prst="rect">
            <a:avLst/>
          </a:prstGeom>
          <a:noFill/>
          <a:ln>
            <a:noFill/>
          </a:ln>
        </p:spPr>
      </p:pic>
      <p:pic>
        <p:nvPicPr>
          <p:cNvPr id="6" name="Рисунок 5" descr="C:\Documents and Settings\Aminat\Local Settings\Temporary Internet Files\Content.Word\10.6..bmp"/>
          <p:cNvPicPr/>
          <p:nvPr/>
        </p:nvPicPr>
        <p:blipFill>
          <a:blip r:embed="rId4">
            <a:extLst>
              <a:ext uri="{28A0092B-C50C-407E-A947-70E740481C1C}">
                <a14:useLocalDpi xmlns:a14="http://schemas.microsoft.com/office/drawing/2010/main" val="0"/>
              </a:ext>
            </a:extLst>
          </a:blip>
          <a:srcRect/>
          <a:stretch>
            <a:fillRect/>
          </a:stretch>
        </p:blipFill>
        <p:spPr bwMode="auto">
          <a:xfrm>
            <a:off x="35496" y="260648"/>
            <a:ext cx="2376264" cy="1848401"/>
          </a:xfrm>
          <a:prstGeom prst="rect">
            <a:avLst/>
          </a:prstGeom>
          <a:noFill/>
          <a:ln>
            <a:noFill/>
          </a:ln>
        </p:spPr>
      </p:pic>
      <p:sp>
        <p:nvSpPr>
          <p:cNvPr id="3" name="Rectangle 8"/>
          <p:cNvSpPr>
            <a:spLocks noChangeArrowheads="1"/>
          </p:cNvSpPr>
          <p:nvPr/>
        </p:nvSpPr>
        <p:spPr bwMode="auto">
          <a:xfrm>
            <a:off x="2555776" y="788511"/>
            <a:ext cx="3888432" cy="1384995"/>
          </a:xfrm>
          <a:prstGeom prst="rect">
            <a:avLst/>
          </a:prstGeom>
          <a:ln/>
          <a:effectLst>
            <a:innerShdw blurRad="114300">
              <a:prstClr val="black"/>
            </a:innerShdw>
          </a:effectLst>
          <a:scene3d>
            <a:camera prst="orthographicFront"/>
            <a:lightRig rig="threePt" dir="t"/>
          </a:scene3d>
          <a:sp3d>
            <a:bevelT prst="slope"/>
          </a:sp3d>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ru-RU" sz="2800" b="1" dirty="0">
                <a:solidFill>
                  <a:schemeClr val="tx2">
                    <a:lumMod val="50000"/>
                  </a:schemeClr>
                </a:solidFill>
                <a:effectLst>
                  <a:outerShdw blurRad="38100" dist="38100" dir="2700000" algn="tl">
                    <a:srgbClr val="C0C0C0"/>
                  </a:outerShdw>
                </a:effectLst>
              </a:rPr>
              <a:t>Муниципальные </a:t>
            </a:r>
            <a:r>
              <a:rPr lang="ru-RU" sz="2800" b="1" dirty="0" smtClean="0">
                <a:solidFill>
                  <a:schemeClr val="tx2">
                    <a:lumMod val="50000"/>
                  </a:schemeClr>
                </a:solidFill>
                <a:effectLst>
                  <a:outerShdw blurRad="38100" dist="38100" dir="2700000" algn="tl">
                    <a:srgbClr val="C0C0C0"/>
                  </a:outerShdw>
                </a:effectLst>
              </a:rPr>
              <a:t>услуги профинансированные</a:t>
            </a:r>
          </a:p>
          <a:p>
            <a:pPr algn="ctr">
              <a:defRPr/>
            </a:pPr>
            <a:r>
              <a:rPr lang="ru-RU" sz="2800" b="1" dirty="0" smtClean="0">
                <a:solidFill>
                  <a:schemeClr val="tx2">
                    <a:lumMod val="50000"/>
                  </a:schemeClr>
                </a:solidFill>
                <a:effectLst>
                  <a:outerShdw blurRad="38100" dist="38100" dir="2700000" algn="tl">
                    <a:srgbClr val="C0C0C0"/>
                  </a:outerShdw>
                </a:effectLst>
              </a:rPr>
              <a:t> </a:t>
            </a:r>
            <a:r>
              <a:rPr lang="ru-RU" sz="2800" b="1" dirty="0">
                <a:solidFill>
                  <a:schemeClr val="tx2">
                    <a:lumMod val="50000"/>
                  </a:schemeClr>
                </a:solidFill>
                <a:effectLst>
                  <a:outerShdw blurRad="38100" dist="38100" dir="2700000" algn="tl">
                    <a:srgbClr val="C0C0C0"/>
                  </a:outerShdw>
                </a:effectLst>
              </a:rPr>
              <a:t>в </a:t>
            </a:r>
            <a:r>
              <a:rPr lang="ru-RU" sz="2800" b="1" dirty="0" smtClean="0">
                <a:solidFill>
                  <a:schemeClr val="tx2">
                    <a:lumMod val="50000"/>
                  </a:schemeClr>
                </a:solidFill>
                <a:effectLst>
                  <a:outerShdw blurRad="38100" dist="38100" dir="2700000" algn="tl">
                    <a:srgbClr val="C0C0C0"/>
                  </a:outerShdw>
                </a:effectLst>
              </a:rPr>
              <a:t>2016 году</a:t>
            </a:r>
            <a:endParaRPr lang="ru-RU" sz="2800" b="1" dirty="0">
              <a:solidFill>
                <a:schemeClr val="tx2">
                  <a:lumMod val="50000"/>
                </a:schemeClr>
              </a:solidFill>
              <a:effectLst>
                <a:outerShdw blurRad="38100" dist="38100" dir="2700000" algn="tl">
                  <a:srgbClr val="C0C0C0"/>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3988394"/>
              </p:ext>
            </p:extLst>
          </p:nvPr>
        </p:nvGraphicFramePr>
        <p:xfrm>
          <a:off x="683570" y="2236232"/>
          <a:ext cx="7848870" cy="4458148"/>
        </p:xfrm>
        <a:graphic>
          <a:graphicData uri="http://schemas.openxmlformats.org/drawingml/2006/table">
            <a:tbl>
              <a:tblPr>
                <a:effectLst>
                  <a:innerShdw blurRad="114300">
                    <a:prstClr val="black"/>
                  </a:innerShdw>
                </a:effectLst>
                <a:tableStyleId>{8A107856-5554-42FB-B03E-39F5DBC370BA}</a:tableStyleId>
              </a:tblPr>
              <a:tblGrid>
                <a:gridCol w="4641070"/>
                <a:gridCol w="828429"/>
                <a:gridCol w="1120258"/>
                <a:gridCol w="1259113"/>
              </a:tblGrid>
              <a:tr h="726460">
                <a:tc>
                  <a:txBody>
                    <a:bodyPr/>
                    <a:lstStyle/>
                    <a:p>
                      <a:pPr algn="ctr" eaLnBrk="0" fontAlgn="base" hangingPunct="0">
                        <a:lnSpc>
                          <a:spcPct val="115000"/>
                        </a:lnSpc>
                        <a:spcAft>
                          <a:spcPts val="0"/>
                        </a:spcAft>
                        <a:tabLst>
                          <a:tab pos="3429000" algn="l"/>
                        </a:tabLst>
                      </a:pPr>
                      <a:r>
                        <a:rPr lang="ru-RU" sz="1050" kern="1200" dirty="0">
                          <a:effectLst/>
                        </a:rPr>
                        <a:t>Наименование услуги</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a:effectLst/>
                        </a:rPr>
                        <a:t>Единицы измерения</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a:effectLst/>
                        </a:rPr>
                        <a:t>Фактически предоставлено муниципальных услуг</a:t>
                      </a:r>
                      <a:endParaRPr lang="ru-RU" sz="1050" b="1"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050" kern="1200" dirty="0" smtClean="0">
                          <a:effectLst/>
                        </a:rPr>
                        <a:t>Предоставлено средств из </a:t>
                      </a:r>
                      <a:r>
                        <a:rPr lang="ru-RU" sz="1050" kern="1200" dirty="0">
                          <a:effectLst/>
                        </a:rPr>
                        <a:t>бюджета </a:t>
                      </a:r>
                      <a:endParaRPr lang="ru-RU" sz="1050" kern="1200" dirty="0" smtClean="0">
                        <a:effectLst/>
                      </a:endParaRPr>
                    </a:p>
                    <a:p>
                      <a:pPr algn="ctr" eaLnBrk="0" fontAlgn="base" hangingPunct="0">
                        <a:lnSpc>
                          <a:spcPct val="115000"/>
                        </a:lnSpc>
                        <a:spcAft>
                          <a:spcPts val="0"/>
                        </a:spcAft>
                        <a:tabLst>
                          <a:tab pos="3429000" algn="l"/>
                        </a:tabLst>
                      </a:pPr>
                      <a:r>
                        <a:rPr lang="ru-RU" sz="1050" kern="1200" dirty="0" smtClean="0">
                          <a:effectLst/>
                        </a:rPr>
                        <a:t>(</a:t>
                      </a:r>
                      <a:r>
                        <a:rPr lang="ru-RU" sz="1050" kern="1200" dirty="0">
                          <a:effectLst/>
                        </a:rPr>
                        <a:t>тыс</a:t>
                      </a:r>
                      <a:r>
                        <a:rPr lang="ru-RU" sz="1050" kern="1200" dirty="0" smtClean="0">
                          <a:effectLst/>
                        </a:rPr>
                        <a:t>. руб</a:t>
                      </a:r>
                      <a:r>
                        <a:rPr lang="ru-RU" sz="1050" kern="1200" dirty="0">
                          <a:effectLst/>
                        </a:rPr>
                        <a:t>.)</a:t>
                      </a:r>
                      <a:endParaRPr lang="ru-RU" sz="1050" b="1" dirty="0">
                        <a:effectLst/>
                        <a:latin typeface="Calibri"/>
                        <a:ea typeface="Calibri"/>
                        <a:cs typeface="Times New Roman"/>
                      </a:endParaRPr>
                    </a:p>
                  </a:txBody>
                  <a:tcPr marL="70923" marR="70923" marT="35461" marB="35461"/>
                </a:tc>
              </a:tr>
              <a:tr h="821013">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начального общего, основного общего и среднего (полного) общего образования в общеобразовательных </a:t>
                      </a:r>
                      <a:r>
                        <a:rPr lang="ru-RU" sz="1200" kern="1200" dirty="0" smtClean="0">
                          <a:effectLst/>
                        </a:rPr>
                        <a:t>учреждениях(с учетом субвенции на общеобразовательный процесс)</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dirty="0">
                          <a:effectLst/>
                        </a:rPr>
                        <a:t>человек</a:t>
                      </a:r>
                      <a:endParaRPr lang="ru-RU" sz="9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5165</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314166</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дошкольного </a:t>
                      </a:r>
                      <a:r>
                        <a:rPr lang="ru-RU" sz="1200" kern="1200" dirty="0" smtClean="0">
                          <a:effectLst/>
                        </a:rPr>
                        <a:t>образования(с учетом субвенций на дошкольное образование)</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smtClean="0">
                          <a:effectLst/>
                        </a:rPr>
                        <a:t>1669</a:t>
                      </a:r>
                      <a:endParaRPr lang="ru-RU" sz="120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108297,3</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и молодежи в учреждениях дополнительного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smtClean="0">
                          <a:effectLst/>
                        </a:rPr>
                        <a:t>1800</a:t>
                      </a:r>
                      <a:endParaRPr lang="ru-RU" sz="120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29264,7</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Услуги по предоставлению </a:t>
                      </a:r>
                      <a:r>
                        <a:rPr lang="ru-RU" sz="1200" kern="1200" dirty="0" smtClean="0">
                          <a:effectLst/>
                        </a:rPr>
                        <a:t>информационно-методической </a:t>
                      </a:r>
                      <a:r>
                        <a:rPr lang="ru-RU" sz="1200" kern="1200" dirty="0">
                          <a:effectLst/>
                        </a:rPr>
                        <a:t>деятельности по вопросам образования</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информации</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smtClean="0">
                          <a:effectLst/>
                        </a:rPr>
                        <a:t>176</a:t>
                      </a:r>
                      <a:endParaRPr lang="ru-RU" sz="120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3192</a:t>
                      </a:r>
                      <a:endParaRPr lang="ru-RU" sz="1200" dirty="0">
                        <a:effectLst/>
                        <a:latin typeface="Calibri"/>
                        <a:ea typeface="Calibri"/>
                        <a:cs typeface="Times New Roman"/>
                      </a:endParaRPr>
                    </a:p>
                  </a:txBody>
                  <a:tcPr marL="70923" marR="70923" marT="35461" marB="35461"/>
                </a:tc>
              </a:tr>
              <a:tr h="437241">
                <a:tc>
                  <a:txBody>
                    <a:bodyPr/>
                    <a:lstStyle/>
                    <a:p>
                      <a:pPr algn="just" eaLnBrk="0" fontAlgn="base" hangingPunct="0">
                        <a:lnSpc>
                          <a:spcPct val="115000"/>
                        </a:lnSpc>
                        <a:spcAft>
                          <a:spcPts val="0"/>
                        </a:spcAft>
                        <a:tabLst>
                          <a:tab pos="3429000" algn="l"/>
                        </a:tabLst>
                      </a:pPr>
                      <a:r>
                        <a:rPr lang="ru-RU" sz="1200" kern="1200" dirty="0">
                          <a:effectLst/>
                        </a:rPr>
                        <a:t>Создание условий для организации досуга и обеспечения населения услугами организаций культуры</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посещения</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smtClean="0">
                          <a:effectLst/>
                        </a:rPr>
                        <a:t>47450</a:t>
                      </a:r>
                      <a:endParaRPr lang="ru-RU" sz="120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6289,1</a:t>
                      </a:r>
                      <a:endParaRPr lang="ru-RU" sz="1200" dirty="0">
                        <a:effectLst/>
                        <a:latin typeface="Calibri"/>
                        <a:ea typeface="Calibri"/>
                        <a:cs typeface="Times New Roman"/>
                      </a:endParaRPr>
                    </a:p>
                  </a:txBody>
                  <a:tcPr marL="70923" marR="70923" marT="35461" marB="35461"/>
                </a:tc>
              </a:tr>
              <a:tr h="245355">
                <a:tc>
                  <a:txBody>
                    <a:bodyPr/>
                    <a:lstStyle/>
                    <a:p>
                      <a:pPr algn="just" eaLnBrk="0" fontAlgn="base" hangingPunct="0">
                        <a:lnSpc>
                          <a:spcPct val="115000"/>
                        </a:lnSpc>
                        <a:spcAft>
                          <a:spcPts val="0"/>
                        </a:spcAft>
                        <a:tabLst>
                          <a:tab pos="3429000" algn="l"/>
                        </a:tabLst>
                      </a:pPr>
                      <a:r>
                        <a:rPr lang="ru-RU" sz="1200" kern="1200" dirty="0">
                          <a:effectLst/>
                        </a:rPr>
                        <a:t>Предоставление доступа к музейным </a:t>
                      </a:r>
                      <a:r>
                        <a:rPr lang="ru-RU" sz="1200" kern="1200" dirty="0" smtClean="0">
                          <a:effectLst/>
                        </a:rPr>
                        <a:t>коллекциям</a:t>
                      </a:r>
                      <a:r>
                        <a:rPr lang="ru-RU" sz="1200" kern="1200" baseline="0" dirty="0" smtClean="0">
                          <a:effectLst/>
                        </a:rPr>
                        <a:t> и </a:t>
                      </a:r>
                      <a:r>
                        <a:rPr lang="ru-RU" sz="1200" kern="1200" dirty="0" smtClean="0">
                          <a:effectLst/>
                        </a:rPr>
                        <a:t>ценностям</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посещения</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smtClean="0">
                          <a:effectLst/>
                        </a:rPr>
                        <a:t>12837</a:t>
                      </a:r>
                      <a:endParaRPr lang="ru-RU" sz="120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3383,0</a:t>
                      </a:r>
                      <a:endParaRPr lang="ru-RU" sz="1200" dirty="0">
                        <a:effectLst/>
                        <a:latin typeface="Calibri"/>
                        <a:ea typeface="Calibri"/>
                        <a:cs typeface="Times New Roman"/>
                      </a:endParaRPr>
                    </a:p>
                  </a:txBody>
                  <a:tcPr marL="70923" marR="70923" marT="35461" marB="35461"/>
                </a:tc>
              </a:tr>
              <a:tr h="437241">
                <a:tc>
                  <a:txBody>
                    <a:bodyPr/>
                    <a:lstStyle/>
                    <a:p>
                      <a:pPr eaLnBrk="0" fontAlgn="base" hangingPunct="0">
                        <a:lnSpc>
                          <a:spcPct val="115000"/>
                        </a:lnSpc>
                        <a:spcAft>
                          <a:spcPts val="0"/>
                        </a:spcAft>
                        <a:tabLst>
                          <a:tab pos="3429000" algn="l"/>
                        </a:tabLst>
                      </a:pPr>
                      <a:r>
                        <a:rPr lang="ru-RU" sz="1200" kern="1200" dirty="0">
                          <a:effectLst/>
                        </a:rPr>
                        <a:t>Услуги по предоставлению дополнительного образования детям  в сфере музыкального искусства</a:t>
                      </a:r>
                      <a:endParaRPr lang="ru-RU" sz="1200" dirty="0">
                        <a:effectLst/>
                        <a:latin typeface="Calibri"/>
                        <a:ea typeface="Calibri"/>
                        <a:cs typeface="Times New Roman"/>
                      </a:endParaRPr>
                    </a:p>
                  </a:txBody>
                  <a:tcPr marL="70923" marR="70923" marT="35461" marB="35461"/>
                </a:tc>
                <a:tc>
                  <a:txBody>
                    <a:bodyPr/>
                    <a:lstStyle/>
                    <a:p>
                      <a:pPr algn="just" eaLnBrk="0" fontAlgn="base" hangingPunct="0">
                        <a:lnSpc>
                          <a:spcPct val="115000"/>
                        </a:lnSpc>
                        <a:spcAft>
                          <a:spcPts val="0"/>
                        </a:spcAft>
                        <a:tabLst>
                          <a:tab pos="3429000" algn="l"/>
                        </a:tabLst>
                      </a:pPr>
                      <a:r>
                        <a:rPr lang="ru-RU" sz="900" kern="1200">
                          <a:effectLst/>
                        </a:rPr>
                        <a:t>человек</a:t>
                      </a:r>
                      <a:endParaRPr lang="ru-RU" sz="900">
                        <a:effectLst/>
                        <a:latin typeface="Calibri"/>
                        <a:ea typeface="Calibri"/>
                        <a:cs typeface="Times New Roman"/>
                      </a:endParaRPr>
                    </a:p>
                  </a:txBody>
                  <a:tcPr marL="70923" marR="70923" marT="35461" marB="35461"/>
                </a:tc>
                <a:tc>
                  <a:txBody>
                    <a:bodyPr/>
                    <a:lstStyle/>
                    <a:p>
                      <a:pPr algn="ctr" eaLnBrk="0" fontAlgn="base" hangingPunct="0">
                        <a:lnSpc>
                          <a:spcPct val="115000"/>
                        </a:lnSpc>
                        <a:spcAft>
                          <a:spcPts val="0"/>
                        </a:spcAft>
                        <a:tabLst>
                          <a:tab pos="3429000" algn="l"/>
                        </a:tabLst>
                      </a:pPr>
                      <a:r>
                        <a:rPr lang="ru-RU" sz="1200" dirty="0" smtClean="0">
                          <a:effectLst/>
                        </a:rPr>
                        <a:t>861</a:t>
                      </a:r>
                      <a:endParaRPr lang="ru-RU" sz="1200" dirty="0">
                        <a:effectLst/>
                        <a:latin typeface="Calibri"/>
                        <a:ea typeface="Calibri"/>
                        <a:cs typeface="Times New Roman"/>
                      </a:endParaRPr>
                    </a:p>
                  </a:txBody>
                  <a:tcPr marL="70923" marR="70923" marT="35461" marB="35461"/>
                </a:tc>
                <a:tc>
                  <a:txBody>
                    <a:bodyPr/>
                    <a:lstStyle/>
                    <a:p>
                      <a:pPr algn="ctr" eaLnBrk="0" fontAlgn="base" hangingPunct="0">
                        <a:lnSpc>
                          <a:spcPct val="115000"/>
                        </a:lnSpc>
                        <a:spcBef>
                          <a:spcPts val="290"/>
                        </a:spcBef>
                        <a:spcAft>
                          <a:spcPts val="0"/>
                        </a:spcAft>
                      </a:pPr>
                      <a:r>
                        <a:rPr lang="ru-RU" sz="1200" dirty="0" smtClean="0">
                          <a:effectLst/>
                        </a:rPr>
                        <a:t>29855,5</a:t>
                      </a:r>
                      <a:endParaRPr lang="ru-RU" sz="1200" dirty="0">
                        <a:effectLst/>
                        <a:latin typeface="Calibri"/>
                        <a:ea typeface="Calibri"/>
                        <a:cs typeface="Times New Roman"/>
                      </a:endParaRPr>
                    </a:p>
                  </a:txBody>
                  <a:tcPr marL="70923" marR="70923" marT="35461" marB="35461"/>
                </a:tc>
              </a:tr>
            </a:tbl>
          </a:graphicData>
        </a:graphic>
      </p:graphicFrame>
    </p:spTree>
    <p:extLst>
      <p:ext uri="{BB962C8B-B14F-4D97-AF65-F5344CB8AC3E}">
        <p14:creationId xmlns:p14="http://schemas.microsoft.com/office/powerpoint/2010/main" val="436227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7"/>
          <p:cNvSpPr>
            <a:spLocks noChangeArrowheads="1"/>
          </p:cNvSpPr>
          <p:nvPr/>
        </p:nvSpPr>
        <p:spPr bwMode="auto">
          <a:xfrm>
            <a:off x="467544" y="1052736"/>
            <a:ext cx="8208912" cy="1944216"/>
          </a:xfrm>
          <a:prstGeom prst="roundRect">
            <a:avLst>
              <a:gd name="adj" fmla="val 16667"/>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fontAlgn="base" hangingPunct="0">
              <a:spcBef>
                <a:spcPct val="0"/>
              </a:spcBef>
              <a:spcAft>
                <a:spcPct val="0"/>
              </a:spcAft>
              <a:defRPr/>
            </a:pPr>
            <a:r>
              <a:rPr lang="ru-RU" sz="1400" dirty="0">
                <a:solidFill>
                  <a:prstClr val="black"/>
                </a:solidFill>
                <a:latin typeface="Times New Roman" pitchFamily="18" charset="0"/>
              </a:rPr>
              <a:t>Основная цель программного бюджета</a:t>
            </a:r>
            <a:r>
              <a:rPr lang="ru-RU" sz="1400" dirty="0">
                <a:solidFill>
                  <a:prstClr val="black"/>
                </a:solidFill>
                <a:latin typeface="Arial" charset="0"/>
              </a:rPr>
              <a:t> </a:t>
            </a:r>
            <a:r>
              <a:rPr lang="ru-RU" sz="1400" dirty="0" smtClean="0">
                <a:solidFill>
                  <a:prstClr val="black"/>
                </a:solidFill>
                <a:latin typeface="Arial" charset="0"/>
              </a:rPr>
              <a:t>– </a:t>
            </a:r>
            <a:r>
              <a:rPr lang="ru-RU" sz="1400" dirty="0" smtClean="0">
                <a:solidFill>
                  <a:prstClr val="black"/>
                </a:solidFill>
                <a:latin typeface="Times New Roman" pitchFamily="18" charset="0"/>
              </a:rPr>
              <a:t>повышение </a:t>
            </a:r>
            <a:r>
              <a:rPr lang="ru-RU" sz="1400" dirty="0">
                <a:solidFill>
                  <a:prstClr val="black"/>
                </a:solidFill>
                <a:latin typeface="Times New Roman" pitchFamily="18" charset="0"/>
              </a:rPr>
              <a:t>результативности бюджетных </a:t>
            </a:r>
            <a:r>
              <a:rPr lang="ru-RU" sz="1400" dirty="0" smtClean="0">
                <a:solidFill>
                  <a:prstClr val="black"/>
                </a:solidFill>
                <a:latin typeface="Times New Roman" pitchFamily="18" charset="0"/>
              </a:rPr>
              <a:t>расходов. </a:t>
            </a:r>
          </a:p>
          <a:p>
            <a:pPr algn="ctr" eaLnBrk="0" fontAlgn="base" hangingPunct="0">
              <a:spcBef>
                <a:spcPct val="0"/>
              </a:spcBef>
              <a:spcAft>
                <a:spcPct val="0"/>
              </a:spcAft>
              <a:defRPr/>
            </a:pPr>
            <a:r>
              <a:rPr lang="ru-RU" sz="1400" dirty="0" smtClean="0">
                <a:solidFill>
                  <a:prstClr val="black"/>
                </a:solidFill>
                <a:latin typeface="Times New Roman" pitchFamily="18" charset="0"/>
              </a:rPr>
              <a:t> </a:t>
            </a:r>
            <a:r>
              <a:rPr lang="ru-RU" sz="1400" dirty="0">
                <a:solidFill>
                  <a:prstClr val="black"/>
                </a:solidFill>
                <a:latin typeface="Times New Roman" pitchFamily="18" charset="0"/>
              </a:rPr>
              <a:t>Преимуществом программного бюджета является распределение </a:t>
            </a:r>
            <a:r>
              <a:rPr lang="ru-RU" sz="1400" dirty="0" smtClean="0">
                <a:solidFill>
                  <a:prstClr val="black"/>
                </a:solidFill>
                <a:latin typeface="Times New Roman" pitchFamily="18" charset="0"/>
              </a:rPr>
              <a:t>расходов  не </a:t>
            </a:r>
            <a:r>
              <a:rPr lang="ru-RU" sz="1400" dirty="0">
                <a:solidFill>
                  <a:prstClr val="black"/>
                </a:solidFill>
                <a:latin typeface="Times New Roman" pitchFamily="18" charset="0"/>
              </a:rPr>
              <a:t>по ведомственному </a:t>
            </a:r>
            <a:endParaRPr lang="ru-RU" sz="1400" dirty="0" smtClean="0">
              <a:solidFill>
                <a:prstClr val="black"/>
              </a:solidFill>
              <a:latin typeface="Times New Roman" pitchFamily="18" charset="0"/>
            </a:endParaRPr>
          </a:p>
          <a:p>
            <a:pPr algn="ctr" eaLnBrk="0" fontAlgn="base" hangingPunct="0">
              <a:spcBef>
                <a:spcPct val="0"/>
              </a:spcBef>
              <a:spcAft>
                <a:spcPct val="0"/>
              </a:spcAft>
              <a:defRPr/>
            </a:pPr>
            <a:r>
              <a:rPr lang="ru-RU" sz="1400" dirty="0" smtClean="0">
                <a:solidFill>
                  <a:prstClr val="black"/>
                </a:solidFill>
                <a:latin typeface="Times New Roman" pitchFamily="18" charset="0"/>
              </a:rPr>
              <a:t>принципу, а </a:t>
            </a:r>
            <a:r>
              <a:rPr lang="ru-RU" sz="1400" dirty="0">
                <a:solidFill>
                  <a:prstClr val="black"/>
                </a:solidFill>
                <a:latin typeface="Times New Roman" pitchFamily="18" charset="0"/>
              </a:rPr>
              <a:t>по программам</a:t>
            </a:r>
            <a:r>
              <a:rPr lang="ru-RU" sz="1400" dirty="0" smtClean="0">
                <a:solidFill>
                  <a:prstClr val="black"/>
                </a:solidFill>
                <a:latin typeface="Times New Roman" pitchFamily="18" charset="0"/>
              </a:rPr>
              <a:t>. Муниципальная </a:t>
            </a:r>
            <a:r>
              <a:rPr lang="ru-RU" sz="1400" dirty="0">
                <a:solidFill>
                  <a:prstClr val="black"/>
                </a:solidFill>
                <a:latin typeface="Times New Roman" pitchFamily="18" charset="0"/>
              </a:rPr>
              <a:t>программа имеет цель, задачи и показатели эффективности, </a:t>
            </a:r>
            <a:endParaRPr lang="ru-RU" sz="1400" dirty="0" smtClean="0">
              <a:solidFill>
                <a:prstClr val="black"/>
              </a:solidFill>
              <a:latin typeface="Times New Roman" pitchFamily="18" charset="0"/>
            </a:endParaRPr>
          </a:p>
          <a:p>
            <a:pPr algn="ctr" eaLnBrk="0" fontAlgn="base" hangingPunct="0">
              <a:spcBef>
                <a:spcPct val="0"/>
              </a:spcBef>
              <a:spcAft>
                <a:spcPct val="0"/>
              </a:spcAft>
              <a:defRPr/>
            </a:pPr>
            <a:r>
              <a:rPr lang="ru-RU" sz="1400" dirty="0" smtClean="0">
                <a:solidFill>
                  <a:prstClr val="black"/>
                </a:solidFill>
                <a:latin typeface="Times New Roman" pitchFamily="18" charset="0"/>
              </a:rPr>
              <a:t>которые </a:t>
            </a:r>
            <a:r>
              <a:rPr lang="ru-RU" sz="1400" dirty="0">
                <a:solidFill>
                  <a:prstClr val="black"/>
                </a:solidFill>
                <a:latin typeface="Times New Roman" pitchFamily="18" charset="0"/>
              </a:rPr>
              <a:t>отражают степень их достижения (решения), то есть действия и бюджетные средства направлены </a:t>
            </a:r>
            <a:endParaRPr lang="ru-RU" sz="1400" dirty="0" smtClean="0">
              <a:solidFill>
                <a:prstClr val="black"/>
              </a:solidFill>
              <a:latin typeface="Times New Roman" pitchFamily="18" charset="0"/>
            </a:endParaRPr>
          </a:p>
          <a:p>
            <a:pPr algn="ctr" eaLnBrk="0" fontAlgn="base" hangingPunct="0">
              <a:spcBef>
                <a:spcPct val="0"/>
              </a:spcBef>
              <a:spcAft>
                <a:spcPct val="0"/>
              </a:spcAft>
              <a:defRPr/>
            </a:pPr>
            <a:r>
              <a:rPr lang="ru-RU" sz="1400" dirty="0" smtClean="0">
                <a:solidFill>
                  <a:prstClr val="black"/>
                </a:solidFill>
                <a:latin typeface="Times New Roman" pitchFamily="18" charset="0"/>
              </a:rPr>
              <a:t>на </a:t>
            </a:r>
            <a:r>
              <a:rPr lang="ru-RU" sz="1400" dirty="0">
                <a:solidFill>
                  <a:prstClr val="black"/>
                </a:solidFill>
                <a:latin typeface="Times New Roman" pitchFamily="18" charset="0"/>
              </a:rPr>
              <a:t>достижение заданного результата</a:t>
            </a:r>
            <a:r>
              <a:rPr lang="ru-RU" sz="1400" dirty="0" smtClean="0">
                <a:solidFill>
                  <a:prstClr val="black"/>
                </a:solidFill>
                <a:latin typeface="Times New Roman" pitchFamily="18" charset="0"/>
              </a:rPr>
              <a:t>.  </a:t>
            </a:r>
            <a:r>
              <a:rPr lang="ru-RU" sz="1400" dirty="0">
                <a:solidFill>
                  <a:prstClr val="black"/>
                </a:solidFill>
                <a:latin typeface="Times New Roman" pitchFamily="18" charset="0"/>
              </a:rPr>
              <a:t>При этом значение показателей является индикатором </a:t>
            </a:r>
            <a:endParaRPr lang="ru-RU" sz="1400" dirty="0" smtClean="0">
              <a:solidFill>
                <a:prstClr val="black"/>
              </a:solidFill>
              <a:latin typeface="Times New Roman" pitchFamily="18" charset="0"/>
            </a:endParaRPr>
          </a:p>
          <a:p>
            <a:pPr algn="ctr" eaLnBrk="0" fontAlgn="base" hangingPunct="0">
              <a:spcBef>
                <a:spcPct val="0"/>
              </a:spcBef>
              <a:spcAft>
                <a:spcPct val="0"/>
              </a:spcAft>
              <a:defRPr/>
            </a:pPr>
            <a:r>
              <a:rPr lang="ru-RU" sz="1400" dirty="0" smtClean="0">
                <a:solidFill>
                  <a:prstClr val="black"/>
                </a:solidFill>
                <a:latin typeface="Times New Roman" pitchFamily="18" charset="0"/>
              </a:rPr>
              <a:t>по </a:t>
            </a:r>
            <a:r>
              <a:rPr lang="ru-RU" sz="1400" dirty="0">
                <a:solidFill>
                  <a:prstClr val="black"/>
                </a:solidFill>
                <a:latin typeface="Times New Roman" pitchFamily="18" charset="0"/>
              </a:rPr>
              <a:t>данному направлению </a:t>
            </a:r>
            <a:r>
              <a:rPr lang="ru-RU" sz="1400" dirty="0" smtClean="0">
                <a:solidFill>
                  <a:prstClr val="black"/>
                </a:solidFill>
                <a:latin typeface="Times New Roman" pitchFamily="18" charset="0"/>
              </a:rPr>
              <a:t>деятельности  </a:t>
            </a:r>
            <a:r>
              <a:rPr lang="ru-RU" sz="1400" dirty="0">
                <a:solidFill>
                  <a:prstClr val="black"/>
                </a:solidFill>
                <a:latin typeface="Times New Roman" pitchFamily="18" charset="0"/>
              </a:rPr>
              <a:t>и сигнализирует о плохом или хорошем результате, </a:t>
            </a:r>
            <a:endParaRPr lang="ru-RU" sz="1400" dirty="0" smtClean="0">
              <a:solidFill>
                <a:prstClr val="black"/>
              </a:solidFill>
              <a:latin typeface="Times New Roman" pitchFamily="18" charset="0"/>
            </a:endParaRPr>
          </a:p>
          <a:p>
            <a:pPr algn="ctr" eaLnBrk="0" fontAlgn="base" hangingPunct="0">
              <a:spcBef>
                <a:spcPct val="0"/>
              </a:spcBef>
              <a:spcAft>
                <a:spcPct val="0"/>
              </a:spcAft>
              <a:defRPr/>
            </a:pPr>
            <a:r>
              <a:rPr lang="ru-RU" sz="1400" dirty="0" smtClean="0">
                <a:solidFill>
                  <a:prstClr val="black"/>
                </a:solidFill>
                <a:latin typeface="Times New Roman" pitchFamily="18" charset="0"/>
              </a:rPr>
              <a:t>необходимости </a:t>
            </a:r>
            <a:r>
              <a:rPr lang="ru-RU" sz="1400" dirty="0">
                <a:solidFill>
                  <a:prstClr val="black"/>
                </a:solidFill>
                <a:latin typeface="Times New Roman" pitchFamily="18" charset="0"/>
              </a:rPr>
              <a:t>принятия новых решений</a:t>
            </a:r>
            <a:r>
              <a:rPr lang="ru-RU" sz="1400" dirty="0" smtClean="0">
                <a:solidFill>
                  <a:prstClr val="black"/>
                </a:solidFill>
                <a:latin typeface="Times New Roman" pitchFamily="18" charset="0"/>
              </a:rPr>
              <a:t>. </a:t>
            </a:r>
            <a:r>
              <a:rPr lang="ru-RU" sz="1400" dirty="0" smtClean="0">
                <a:solidFill>
                  <a:prstClr val="black"/>
                </a:solidFill>
                <a:latin typeface="Times New Roman" pitchFamily="18" charset="0"/>
                <a:cs typeface="Arial" charset="0"/>
              </a:rPr>
              <a:t>Программный </a:t>
            </a:r>
            <a:r>
              <a:rPr lang="ru-RU" sz="1400" dirty="0">
                <a:solidFill>
                  <a:prstClr val="black"/>
                </a:solidFill>
                <a:latin typeface="Times New Roman" pitchFamily="18" charset="0"/>
                <a:cs typeface="Arial" charset="0"/>
              </a:rPr>
              <a:t>бюджет позволит обеспечить</a:t>
            </a:r>
          </a:p>
          <a:p>
            <a:pPr algn="ctr" fontAlgn="base">
              <a:spcBef>
                <a:spcPct val="0"/>
              </a:spcBef>
              <a:spcAft>
                <a:spcPct val="0"/>
              </a:spcAft>
              <a:defRPr/>
            </a:pPr>
            <a:r>
              <a:rPr lang="ru-RU" sz="1400" dirty="0">
                <a:solidFill>
                  <a:prstClr val="black"/>
                </a:solidFill>
                <a:latin typeface="Times New Roman" pitchFamily="18" charset="0"/>
                <a:cs typeface="Arial" charset="0"/>
              </a:rPr>
              <a:t>повышение прозрачности и понятности бюджетных расходов </a:t>
            </a:r>
            <a:endParaRPr lang="ru-RU" sz="1400" dirty="0" smtClean="0">
              <a:solidFill>
                <a:prstClr val="black"/>
              </a:solidFill>
              <a:latin typeface="Times New Roman" pitchFamily="18" charset="0"/>
              <a:cs typeface="Arial" charset="0"/>
            </a:endParaRPr>
          </a:p>
          <a:p>
            <a:pPr algn="ctr" fontAlgn="base">
              <a:spcBef>
                <a:spcPct val="0"/>
              </a:spcBef>
              <a:spcAft>
                <a:spcPct val="0"/>
              </a:spcAft>
              <a:defRPr/>
            </a:pPr>
            <a:r>
              <a:rPr lang="ru-RU" sz="1400" dirty="0" smtClean="0">
                <a:solidFill>
                  <a:prstClr val="black"/>
                </a:solidFill>
                <a:latin typeface="Times New Roman" pitchFamily="18" charset="0"/>
                <a:cs typeface="Arial" charset="0"/>
              </a:rPr>
              <a:t>не </a:t>
            </a:r>
            <a:r>
              <a:rPr lang="ru-RU" sz="1400" dirty="0">
                <a:solidFill>
                  <a:prstClr val="black"/>
                </a:solidFill>
                <a:latin typeface="Times New Roman" pitchFamily="18" charset="0"/>
                <a:cs typeface="Arial" charset="0"/>
              </a:rPr>
              <a:t>только </a:t>
            </a:r>
            <a:r>
              <a:rPr lang="ru-RU" sz="1400" dirty="0" smtClean="0">
                <a:solidFill>
                  <a:prstClr val="black"/>
                </a:solidFill>
                <a:latin typeface="Times New Roman" pitchFamily="18" charset="0"/>
                <a:cs typeface="Arial" charset="0"/>
              </a:rPr>
              <a:t>для специалистов</a:t>
            </a:r>
            <a:r>
              <a:rPr lang="ru-RU" sz="1400" dirty="0">
                <a:solidFill>
                  <a:prstClr val="black"/>
                </a:solidFill>
                <a:latin typeface="Times New Roman" pitchFamily="18" charset="0"/>
                <a:cs typeface="Arial" charset="0"/>
              </a:rPr>
              <a:t>, а для широкого круга </a:t>
            </a:r>
            <a:r>
              <a:rPr lang="ru-RU" sz="1400" dirty="0" smtClean="0">
                <a:solidFill>
                  <a:prstClr val="black"/>
                </a:solidFill>
                <a:latin typeface="Times New Roman" pitchFamily="18" charset="0"/>
                <a:cs typeface="Arial" charset="0"/>
              </a:rPr>
              <a:t>лиц</a:t>
            </a:r>
            <a:endParaRPr lang="ru-RU" sz="1400" dirty="0">
              <a:solidFill>
                <a:prstClr val="black"/>
              </a:solidFill>
              <a:latin typeface="Times New Roman" pitchFamily="18" charset="0"/>
              <a:cs typeface="Arial" charset="0"/>
            </a:endParaRPr>
          </a:p>
        </p:txBody>
      </p:sp>
      <p:sp>
        <p:nvSpPr>
          <p:cNvPr id="10" name="Заголовок 1"/>
          <p:cNvSpPr txBox="1">
            <a:spLocks/>
          </p:cNvSpPr>
          <p:nvPr/>
        </p:nvSpPr>
        <p:spPr>
          <a:xfrm>
            <a:off x="1043608" y="107557"/>
            <a:ext cx="7100156" cy="801163"/>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smtClean="0">
                <a:effectLst>
                  <a:outerShdw blurRad="38100" dist="38100" dir="2700000" algn="tl">
                    <a:srgbClr val="000000">
                      <a:alpha val="43137"/>
                    </a:srgbClr>
                  </a:outerShdw>
                </a:effectLst>
              </a:rPr>
              <a:t>Структура расходов по </a:t>
            </a:r>
            <a:r>
              <a:rPr lang="ru-RU" sz="2400" b="1" dirty="0">
                <a:effectLst>
                  <a:outerShdw blurRad="38100" dist="38100" dir="2700000" algn="tl">
                    <a:srgbClr val="000000">
                      <a:alpha val="43137"/>
                    </a:srgbClr>
                  </a:outerShdw>
                </a:effectLst>
              </a:rPr>
              <a:t>направлению </a:t>
            </a:r>
            <a:r>
              <a:rPr lang="ru-RU" sz="2400" b="1" dirty="0" smtClean="0">
                <a:effectLst>
                  <a:outerShdw blurRad="38100" dist="38100" dir="2700000" algn="tl">
                    <a:srgbClr val="000000">
                      <a:alpha val="43137"/>
                    </a:srgbClr>
                  </a:outerShdw>
                </a:effectLst>
              </a:rPr>
              <a:t>программ                   </a:t>
            </a:r>
            <a:r>
              <a:rPr lang="ru-RU" sz="2000" b="1" dirty="0" smtClean="0">
                <a:effectLst>
                  <a:outerShdw blurRad="38100" dist="38100" dir="2700000" algn="tl">
                    <a:srgbClr val="000000">
                      <a:alpha val="43137"/>
                    </a:srgbClr>
                  </a:outerShdw>
                </a:effectLst>
              </a:rPr>
              <a:t>(программных и непрограммных расходов)</a:t>
            </a:r>
            <a:endParaRPr lang="ru-RU" sz="2000" b="1" dirty="0">
              <a:effectLst>
                <a:outerShdw blurRad="38100" dist="38100" dir="2700000" algn="tl">
                  <a:srgbClr val="000000">
                    <a:alpha val="43137"/>
                  </a:srgbClr>
                </a:outerShdw>
              </a:effectLst>
            </a:endParaRPr>
          </a:p>
        </p:txBody>
      </p:sp>
      <p:graphicFrame>
        <p:nvGraphicFramePr>
          <p:cNvPr id="11" name="Group 58"/>
          <p:cNvGraphicFramePr>
            <a:graphicFrameLocks noGrp="1"/>
          </p:cNvGraphicFramePr>
          <p:nvPr>
            <p:extLst>
              <p:ext uri="{D42A27DB-BD31-4B8C-83A1-F6EECF244321}">
                <p14:modId xmlns:p14="http://schemas.microsoft.com/office/powerpoint/2010/main" val="3711918547"/>
              </p:ext>
            </p:extLst>
          </p:nvPr>
        </p:nvGraphicFramePr>
        <p:xfrm>
          <a:off x="325489" y="3212976"/>
          <a:ext cx="4102496" cy="3312368"/>
        </p:xfrm>
        <a:graphic>
          <a:graphicData uri="http://schemas.openxmlformats.org/drawingml/2006/table">
            <a:tbl>
              <a:tblPr/>
              <a:tblGrid>
                <a:gridCol w="1619067"/>
                <a:gridCol w="1382012"/>
                <a:gridCol w="1101417"/>
              </a:tblGrid>
              <a:tr h="85444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расходов</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Сумма</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(тыс. руб.)</a:t>
                      </a:r>
                      <a:endParaRPr kumimoji="0" lang="ru-RU" sz="12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Удельный вес %</a:t>
                      </a:r>
                      <a:endParaRPr kumimoji="0" lang="ru-RU" sz="1200" b="0"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r>
              <a:tr h="4216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ВСЕГО </a:t>
                      </a:r>
                      <a:endParaRPr kumimoji="0" lang="ru-RU" sz="1400" b="0" i="0" u="none" strike="noStrike" cap="none" normalizeH="0" baseline="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925437,4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r>
              <a:tr h="34054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в том числе:</a:t>
                      </a:r>
                      <a:endParaRPr kumimoji="0" lang="ru-RU"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hMerge="1">
                  <a:txBody>
                    <a:bodyPr/>
                    <a:lstStyle/>
                    <a:p>
                      <a:endParaRPr lang="ru-RU"/>
                    </a:p>
                  </a:txBody>
                  <a:tcPr/>
                </a:tc>
                <a:tc hMerge="1">
                  <a:txBody>
                    <a:bodyPr/>
                    <a:lstStyle/>
                    <a:p>
                      <a:endParaRPr lang="ru-RU"/>
                    </a:p>
                  </a:txBody>
                  <a:tcPr/>
                </a:tc>
              </a:tr>
              <a:tr h="9124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Программные мероприятия</a:t>
                      </a:r>
                      <a:endParaRPr kumimoji="0" lang="ru-RU" sz="1200" b="0" i="0" u="none" strike="noStrike" cap="none" normalizeH="0" baseline="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691487,3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74,7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r>
              <a:tr h="7832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Непрограммные мероприятия</a:t>
                      </a:r>
                      <a:endParaRPr kumimoji="0" lang="ru-RU" sz="1200" b="0" i="0" u="none" strike="noStrike" cap="none" normalizeH="0" baseline="0" smtClean="0">
                        <a:ln>
                          <a:noFill/>
                        </a:ln>
                        <a:solidFill>
                          <a:schemeClr val="tx2">
                            <a:lumMod val="50000"/>
                          </a:schemeClr>
                        </a:solidFill>
                        <a:effectLst>
                          <a:outerShdw blurRad="38100" dist="38100" dir="2700000" algn="tl">
                            <a:srgbClr val="000000">
                              <a:alpha val="43137"/>
                            </a:srgbClr>
                          </a:outerShdw>
                        </a:effectLst>
                        <a:latin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233950,1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25,3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0"/>
                      <a:tileRect/>
                    </a:gradFill>
                  </a:tcPr>
                </a:tc>
              </a:tr>
            </a:tbl>
          </a:graphicData>
        </a:graphic>
      </p:graphicFrame>
      <p:graphicFrame>
        <p:nvGraphicFramePr>
          <p:cNvPr id="3" name="Объект 1"/>
          <p:cNvGraphicFramePr>
            <a:graphicFrameLocks noChangeAspect="1"/>
          </p:cNvGraphicFramePr>
          <p:nvPr>
            <p:extLst>
              <p:ext uri="{D42A27DB-BD31-4B8C-83A1-F6EECF244321}">
                <p14:modId xmlns:p14="http://schemas.microsoft.com/office/powerpoint/2010/main" val="2061933612"/>
              </p:ext>
            </p:extLst>
          </p:nvPr>
        </p:nvGraphicFramePr>
        <p:xfrm>
          <a:off x="4838824" y="3343691"/>
          <a:ext cx="3963988" cy="275748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7"/>
          <p:cNvSpPr>
            <a:spLocks noChangeArrowheads="1"/>
          </p:cNvSpPr>
          <p:nvPr/>
        </p:nvSpPr>
        <p:spPr bwMode="auto">
          <a:xfrm>
            <a:off x="7308304" y="5236332"/>
            <a:ext cx="1290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fontAlgn="base">
              <a:spcBef>
                <a:spcPct val="50000"/>
              </a:spcBef>
              <a:spcAft>
                <a:spcPct val="0"/>
              </a:spcAft>
            </a:pPr>
            <a:r>
              <a:rPr lang="ru-RU" sz="1100" b="1" dirty="0">
                <a:solidFill>
                  <a:srgbClr val="000000"/>
                </a:solidFill>
                <a:latin typeface="Times New Roman" pitchFamily="18" charset="0"/>
                <a:cs typeface="Times New Roman" pitchFamily="18" charset="0"/>
              </a:rPr>
              <a:t>Программные </a:t>
            </a:r>
            <a:r>
              <a:rPr lang="ru-RU" sz="1100" b="1" dirty="0" smtClean="0">
                <a:solidFill>
                  <a:srgbClr val="000000"/>
                </a:solidFill>
                <a:latin typeface="Times New Roman" pitchFamily="18" charset="0"/>
                <a:cs typeface="Times New Roman" pitchFamily="18" charset="0"/>
              </a:rPr>
              <a:t>мероприятия </a:t>
            </a:r>
            <a:r>
              <a:rPr lang="ru-RU" b="1" dirty="0" smtClean="0">
                <a:latin typeface="Times New Roman" pitchFamily="18" charset="0"/>
              </a:rPr>
              <a:t>74,7</a:t>
            </a:r>
            <a:r>
              <a:rPr lang="ru-RU" b="1" dirty="0" smtClean="0">
                <a:solidFill>
                  <a:prstClr val="black"/>
                </a:solidFill>
                <a:latin typeface="Times New Roman" pitchFamily="18" charset="0"/>
              </a:rPr>
              <a:t>%</a:t>
            </a:r>
          </a:p>
        </p:txBody>
      </p:sp>
      <p:sp>
        <p:nvSpPr>
          <p:cNvPr id="13" name="Text Box 35"/>
          <p:cNvSpPr txBox="1">
            <a:spLocks noChangeArrowheads="1"/>
          </p:cNvSpPr>
          <p:nvPr/>
        </p:nvSpPr>
        <p:spPr bwMode="auto">
          <a:xfrm>
            <a:off x="4984448" y="3352740"/>
            <a:ext cx="14806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ru-RU" sz="1100" b="1" dirty="0" smtClean="0">
                <a:solidFill>
                  <a:prstClr val="black"/>
                </a:solidFill>
                <a:latin typeface="Times New Roman" pitchFamily="18" charset="0"/>
              </a:rPr>
              <a:t>Непрограммные мероприятия                     25,3%</a:t>
            </a:r>
          </a:p>
        </p:txBody>
      </p:sp>
    </p:spTree>
    <p:extLst>
      <p:ext uri="{BB962C8B-B14F-4D97-AF65-F5344CB8AC3E}">
        <p14:creationId xmlns:p14="http://schemas.microsoft.com/office/powerpoint/2010/main" val="1123631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Объект 20"/>
          <p:cNvSpPr>
            <a:spLocks noGrp="1"/>
          </p:cNvSpPr>
          <p:nvPr>
            <p:ph sz="quarter" idx="4294967295"/>
          </p:nvPr>
        </p:nvSpPr>
        <p:spPr>
          <a:xfrm>
            <a:off x="539552" y="3789040"/>
            <a:ext cx="8064896" cy="2736304"/>
          </a:xfrm>
          <a:prstGeom prst="rect">
            <a:avLst/>
          </a:prstGeom>
          <a:solidFill>
            <a:schemeClr val="accent3">
              <a:lumMod val="20000"/>
              <a:lumOff val="80000"/>
            </a:schemeClr>
          </a:solidFill>
          <a:ln>
            <a:solidFill>
              <a:schemeClr val="accent4">
                <a:lumMod val="50000"/>
              </a:schemeClr>
            </a:solidFill>
          </a:ln>
          <a:effectLst>
            <a:innerShdw blurRad="114300">
              <a:prstClr val="black"/>
            </a:innerShdw>
          </a:effectLst>
        </p:spPr>
        <p:txBody>
          <a:bodyPr>
            <a:normAutofit fontScale="92500" lnSpcReduction="20000"/>
          </a:bodyPr>
          <a:lstStyle/>
          <a:p>
            <a:pPr marL="0" indent="0" algn="ctr">
              <a:buNone/>
            </a:pPr>
            <a:r>
              <a:rPr lang="ru-RU" sz="1600" dirty="0">
                <a:solidFill>
                  <a:schemeClr val="tx2">
                    <a:lumMod val="50000"/>
                  </a:schemeClr>
                </a:solidFill>
              </a:rPr>
              <a:t>Структура кода целевой статьи расходов бюджета представлена в виде трёх составных частей</a:t>
            </a:r>
            <a:r>
              <a:rPr lang="ru-RU" sz="1600" dirty="0" smtClean="0">
                <a:solidFill>
                  <a:schemeClr val="tx2">
                    <a:lumMod val="50000"/>
                  </a:schemeClr>
                </a:solidFill>
              </a:rPr>
              <a:t>:</a:t>
            </a:r>
          </a:p>
          <a:p>
            <a:pPr marL="0" indent="0" algn="just">
              <a:buNone/>
            </a:pPr>
            <a:endParaRPr lang="ru-RU" sz="1600" dirty="0">
              <a:solidFill>
                <a:schemeClr val="tx2">
                  <a:lumMod val="50000"/>
                </a:schemeClr>
              </a:solidFill>
            </a:endParaRPr>
          </a:p>
          <a:p>
            <a:pPr marL="0" indent="0" algn="just">
              <a:buNone/>
            </a:pPr>
            <a:r>
              <a:rPr lang="ru-RU" sz="1600" dirty="0" smtClean="0">
                <a:solidFill>
                  <a:schemeClr val="tx2">
                    <a:lumMod val="50000"/>
                  </a:schemeClr>
                </a:solidFill>
              </a:rPr>
              <a:t>= код </a:t>
            </a:r>
            <a:r>
              <a:rPr lang="ru-RU" sz="1600" dirty="0">
                <a:solidFill>
                  <a:schemeClr val="tx2">
                    <a:lumMod val="50000"/>
                  </a:schemeClr>
                </a:solidFill>
              </a:rPr>
              <a:t>муниципальной программы </a:t>
            </a:r>
            <a:r>
              <a:rPr lang="ru-RU" sz="1600" dirty="0" smtClean="0">
                <a:solidFill>
                  <a:schemeClr val="tx2">
                    <a:lumMod val="50000"/>
                  </a:schemeClr>
                </a:solidFill>
              </a:rPr>
              <a:t>(8-9 разряды </a:t>
            </a:r>
            <a:r>
              <a:rPr lang="ru-RU" sz="1600" dirty="0">
                <a:solidFill>
                  <a:schemeClr val="tx2">
                    <a:lumMod val="50000"/>
                  </a:schemeClr>
                </a:solidFill>
              </a:rPr>
              <a:t>кода классификации расходов </a:t>
            </a:r>
            <a:r>
              <a:rPr lang="ru-RU" sz="1600" dirty="0" smtClean="0">
                <a:solidFill>
                  <a:schemeClr val="tx2">
                    <a:lumMod val="50000"/>
                  </a:schemeClr>
                </a:solidFill>
              </a:rPr>
              <a:t>бюджетов);</a:t>
            </a:r>
          </a:p>
          <a:p>
            <a:pPr marL="0" indent="0" algn="just">
              <a:buNone/>
            </a:pPr>
            <a:endParaRPr lang="ru-RU" sz="1600" dirty="0">
              <a:solidFill>
                <a:schemeClr val="tx2">
                  <a:lumMod val="50000"/>
                </a:schemeClr>
              </a:solidFill>
            </a:endParaRPr>
          </a:p>
          <a:p>
            <a:pPr marL="0" indent="0" algn="just">
              <a:buNone/>
            </a:pPr>
            <a:r>
              <a:rPr lang="ru-RU" sz="1600" dirty="0" smtClean="0">
                <a:solidFill>
                  <a:schemeClr val="tx2">
                    <a:lumMod val="50000"/>
                  </a:schemeClr>
                </a:solidFill>
              </a:rPr>
              <a:t>= код  подпрограммы  </a:t>
            </a:r>
            <a:r>
              <a:rPr lang="ru-RU" sz="1600" dirty="0">
                <a:solidFill>
                  <a:schemeClr val="tx2">
                    <a:lumMod val="50000"/>
                  </a:schemeClr>
                </a:solidFill>
              </a:rPr>
              <a:t>муниципальной </a:t>
            </a:r>
            <a:r>
              <a:rPr lang="ru-RU" sz="1600" dirty="0" smtClean="0">
                <a:solidFill>
                  <a:schemeClr val="tx2">
                    <a:lumMod val="50000"/>
                  </a:schemeClr>
                </a:solidFill>
              </a:rPr>
              <a:t> программы </a:t>
            </a:r>
            <a:r>
              <a:rPr lang="ru-RU" sz="1600" dirty="0">
                <a:solidFill>
                  <a:schemeClr val="tx2">
                    <a:lumMod val="50000"/>
                  </a:schemeClr>
                </a:solidFill>
              </a:rPr>
              <a:t>(10 разряд кода классификации расходов </a:t>
            </a:r>
            <a:r>
              <a:rPr lang="ru-RU" sz="1600" dirty="0" smtClean="0">
                <a:solidFill>
                  <a:schemeClr val="tx2">
                    <a:lumMod val="50000"/>
                  </a:schemeClr>
                </a:solidFill>
              </a:rPr>
              <a:t>  </a:t>
            </a:r>
          </a:p>
          <a:p>
            <a:pPr marL="0" indent="0" algn="just">
              <a:buNone/>
            </a:pPr>
            <a:r>
              <a:rPr lang="ru-RU" sz="1600" dirty="0">
                <a:solidFill>
                  <a:schemeClr val="tx2">
                    <a:lumMod val="50000"/>
                  </a:schemeClr>
                </a:solidFill>
              </a:rPr>
              <a:t> </a:t>
            </a:r>
            <a:r>
              <a:rPr lang="ru-RU" sz="1600" dirty="0" smtClean="0">
                <a:solidFill>
                  <a:schemeClr val="tx2">
                    <a:lumMod val="50000"/>
                  </a:schemeClr>
                </a:solidFill>
              </a:rPr>
              <a:t>  бюджетов);</a:t>
            </a:r>
          </a:p>
          <a:p>
            <a:pPr marL="0" indent="0" algn="just">
              <a:buNone/>
            </a:pPr>
            <a:endParaRPr lang="ru-RU" sz="1600" dirty="0" smtClean="0">
              <a:solidFill>
                <a:schemeClr val="tx2">
                  <a:lumMod val="50000"/>
                </a:schemeClr>
              </a:solidFill>
            </a:endParaRPr>
          </a:p>
          <a:p>
            <a:pPr marL="0" indent="0" algn="just">
              <a:buNone/>
            </a:pPr>
            <a:r>
              <a:rPr lang="ru-RU" sz="1600" dirty="0" smtClean="0">
                <a:solidFill>
                  <a:schemeClr val="tx2">
                    <a:lumMod val="50000"/>
                  </a:schemeClr>
                </a:solidFill>
              </a:rPr>
              <a:t>= код </a:t>
            </a:r>
            <a:r>
              <a:rPr lang="ru-RU" sz="1600" dirty="0">
                <a:solidFill>
                  <a:schemeClr val="tx2">
                    <a:lumMod val="50000"/>
                  </a:schemeClr>
                </a:solidFill>
              </a:rPr>
              <a:t>основного мероприятия (11-12  разряды кода классификации расходов бюджетов</a:t>
            </a:r>
            <a:r>
              <a:rPr lang="ru-RU" sz="1600" dirty="0" smtClean="0">
                <a:solidFill>
                  <a:schemeClr val="tx2">
                    <a:lumMod val="50000"/>
                  </a:schemeClr>
                </a:solidFill>
              </a:rPr>
              <a:t>);</a:t>
            </a:r>
          </a:p>
          <a:p>
            <a:pPr marL="0" indent="0" algn="just">
              <a:buNone/>
            </a:pPr>
            <a:endParaRPr lang="ru-RU" sz="1600" dirty="0">
              <a:solidFill>
                <a:schemeClr val="tx2">
                  <a:lumMod val="50000"/>
                </a:schemeClr>
              </a:solidFill>
            </a:endParaRPr>
          </a:p>
          <a:p>
            <a:pPr marL="0" indent="0" algn="just">
              <a:buNone/>
            </a:pPr>
            <a:r>
              <a:rPr lang="ru-RU" sz="1600" dirty="0" smtClean="0">
                <a:solidFill>
                  <a:schemeClr val="tx2">
                    <a:lumMod val="50000"/>
                  </a:schemeClr>
                </a:solidFill>
              </a:rPr>
              <a:t>= код </a:t>
            </a:r>
            <a:r>
              <a:rPr lang="ru-RU" sz="1600" dirty="0">
                <a:solidFill>
                  <a:schemeClr val="tx2">
                    <a:lumMod val="50000"/>
                  </a:schemeClr>
                </a:solidFill>
              </a:rPr>
              <a:t>направления расходов (</a:t>
            </a:r>
            <a:r>
              <a:rPr lang="ru-RU" sz="1600" dirty="0" smtClean="0">
                <a:solidFill>
                  <a:schemeClr val="tx2">
                    <a:lumMod val="50000"/>
                  </a:schemeClr>
                </a:solidFill>
              </a:rPr>
              <a:t>13 </a:t>
            </a:r>
            <a:r>
              <a:rPr lang="ru-RU" sz="1600" dirty="0">
                <a:solidFill>
                  <a:schemeClr val="tx2">
                    <a:lumMod val="50000"/>
                  </a:schemeClr>
                </a:solidFill>
              </a:rPr>
              <a:t>- </a:t>
            </a:r>
            <a:r>
              <a:rPr lang="ru-RU" sz="1600" dirty="0" smtClean="0">
                <a:solidFill>
                  <a:schemeClr val="tx2">
                    <a:lumMod val="50000"/>
                  </a:schemeClr>
                </a:solidFill>
              </a:rPr>
              <a:t>17 </a:t>
            </a:r>
            <a:r>
              <a:rPr lang="ru-RU" sz="1600" dirty="0">
                <a:solidFill>
                  <a:schemeClr val="tx2">
                    <a:lumMod val="50000"/>
                  </a:schemeClr>
                </a:solidFill>
              </a:rPr>
              <a:t>разряды кода классификации расходов бюджетов): </a:t>
            </a:r>
            <a:endParaRPr lang="ru-RU" sz="1600" dirty="0" smtClean="0">
              <a:solidFill>
                <a:schemeClr val="tx2">
                  <a:lumMod val="50000"/>
                </a:schemeClr>
              </a:solidFill>
            </a:endParaRPr>
          </a:p>
          <a:p>
            <a:pPr marL="0" indent="0" algn="just">
              <a:buNone/>
            </a:pPr>
            <a:r>
              <a:rPr lang="ru-RU" sz="1600" dirty="0" smtClean="0">
                <a:solidFill>
                  <a:schemeClr val="tx2">
                    <a:lumMod val="50000"/>
                  </a:schemeClr>
                </a:solidFill>
              </a:rPr>
              <a:t>   основные </a:t>
            </a:r>
            <a:r>
              <a:rPr lang="ru-RU" sz="1600" dirty="0">
                <a:solidFill>
                  <a:schemeClr val="tx2">
                    <a:lumMod val="50000"/>
                  </a:schemeClr>
                </a:solidFill>
              </a:rPr>
              <a:t>мероприятия муниципальных  </a:t>
            </a:r>
            <a:r>
              <a:rPr lang="ru-RU" sz="1600" dirty="0" smtClean="0">
                <a:solidFill>
                  <a:schemeClr val="tx2">
                    <a:lumMod val="50000"/>
                  </a:schemeClr>
                </a:solidFill>
              </a:rPr>
              <a:t>программ</a:t>
            </a:r>
            <a:endParaRPr lang="ru-RU" sz="1800" dirty="0">
              <a:solidFill>
                <a:schemeClr val="tx2">
                  <a:lumMod val="50000"/>
                </a:schemeClr>
              </a:solidFill>
            </a:endParaRPr>
          </a:p>
        </p:txBody>
      </p:sp>
      <p:graphicFrame>
        <p:nvGraphicFramePr>
          <p:cNvPr id="23" name="Объект 22"/>
          <p:cNvGraphicFramePr>
            <a:graphicFrameLocks noGrp="1"/>
          </p:cNvGraphicFramePr>
          <p:nvPr>
            <p:ph sz="quarter" idx="4294967295"/>
            <p:extLst>
              <p:ext uri="{D42A27DB-BD31-4B8C-83A1-F6EECF244321}">
                <p14:modId xmlns:p14="http://schemas.microsoft.com/office/powerpoint/2010/main" val="691985749"/>
              </p:ext>
            </p:extLst>
          </p:nvPr>
        </p:nvGraphicFramePr>
        <p:xfrm>
          <a:off x="611559" y="1628800"/>
          <a:ext cx="7920881" cy="2088232"/>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1320556"/>
                <a:gridCol w="1055709"/>
                <a:gridCol w="1296144"/>
                <a:gridCol w="710274"/>
                <a:gridCol w="580251"/>
                <a:gridCol w="647691"/>
                <a:gridCol w="594066"/>
                <a:gridCol w="594066"/>
                <a:gridCol w="528058"/>
                <a:gridCol w="594066"/>
              </a:tblGrid>
              <a:tr h="582699">
                <a:tc gridSpan="10">
                  <a:txBody>
                    <a:bodyPr/>
                    <a:lstStyle/>
                    <a:p>
                      <a:pPr algn="ctr">
                        <a:lnSpc>
                          <a:spcPct val="107000"/>
                        </a:lnSpc>
                        <a:spcAft>
                          <a:spcPts val="0"/>
                        </a:spcAft>
                      </a:pPr>
                      <a:r>
                        <a:rPr lang="ru-RU" sz="1400" b="1" dirty="0">
                          <a:solidFill>
                            <a:schemeClr val="tx2">
                              <a:lumMod val="75000"/>
                            </a:schemeClr>
                          </a:solidFill>
                          <a:effectLst>
                            <a:outerShdw blurRad="38100" dist="38100" dir="2700000" algn="tl">
                              <a:srgbClr val="000000">
                                <a:alpha val="43137"/>
                              </a:srgbClr>
                            </a:outerShdw>
                          </a:effectLst>
                        </a:rPr>
                        <a:t>Целевая статья</a:t>
                      </a:r>
                      <a:endParaRPr lang="ru-RU" sz="14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45241">
                <a:tc gridSpan="2">
                  <a:txBody>
                    <a:bodyPr/>
                    <a:lstStyle/>
                    <a:p>
                      <a:pPr algn="ctr">
                        <a:lnSpc>
                          <a:spcPct val="107000"/>
                        </a:lnSpc>
                        <a:spcAft>
                          <a:spcPts val="0"/>
                        </a:spcAft>
                      </a:pPr>
                      <a:r>
                        <a:rPr lang="ru-RU" sz="1200" b="1" dirty="0">
                          <a:solidFill>
                            <a:schemeClr val="tx2">
                              <a:lumMod val="75000"/>
                            </a:schemeClr>
                          </a:solidFill>
                          <a:effectLst>
                            <a:outerShdw blurRad="38100" dist="38100" dir="2700000" algn="tl">
                              <a:srgbClr val="000000">
                                <a:alpha val="43137"/>
                              </a:srgbClr>
                            </a:outerShdw>
                          </a:effectLst>
                        </a:rPr>
                        <a:t>Муниципальная программа</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3">
                        <a:lumMod val="20000"/>
                        <a:lumOff val="80000"/>
                      </a:schemeClr>
                    </a:solidFill>
                  </a:tcPr>
                </a:tc>
                <a:tc hMerge="1">
                  <a:txBody>
                    <a:bodyPr/>
                    <a:lstStyle/>
                    <a:p>
                      <a:endParaRPr lang="ru-RU"/>
                    </a:p>
                  </a:txBody>
                  <a:tcPr/>
                </a:tc>
                <a:tc>
                  <a:txBody>
                    <a:bodyPr/>
                    <a:lstStyle/>
                    <a:p>
                      <a:pPr algn="ctr">
                        <a:lnSpc>
                          <a:spcPct val="107000"/>
                        </a:lnSpc>
                        <a:spcAft>
                          <a:spcPts val="0"/>
                        </a:spcAft>
                      </a:pPr>
                      <a:r>
                        <a:rPr lang="ru-RU" sz="1200" b="1" dirty="0">
                          <a:solidFill>
                            <a:schemeClr val="tx2">
                              <a:lumMod val="75000"/>
                            </a:schemeClr>
                          </a:solidFill>
                          <a:effectLst>
                            <a:outerShdw blurRad="38100" dist="38100" dir="2700000" algn="tl">
                              <a:srgbClr val="000000">
                                <a:alpha val="43137"/>
                              </a:srgbClr>
                            </a:outerShdw>
                          </a:effectLst>
                        </a:rPr>
                        <a:t>Подпрограмма муниципальной программы</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3">
                        <a:lumMod val="20000"/>
                        <a:lumOff val="80000"/>
                      </a:schemeClr>
                    </a:solidFill>
                  </a:tcPr>
                </a:tc>
                <a:tc gridSpan="2">
                  <a:txBody>
                    <a:bodyPr/>
                    <a:lstStyle/>
                    <a:p>
                      <a:pPr marL="0" algn="ctr" defTabSz="914400" rtl="0" eaLnBrk="1" latinLnBrk="0" hangingPunct="1">
                        <a:lnSpc>
                          <a:spcPct val="107000"/>
                        </a:lnSpc>
                        <a:spcAft>
                          <a:spcPts val="0"/>
                        </a:spcAft>
                      </a:pPr>
                      <a:r>
                        <a:rPr lang="ru-RU" sz="1200" b="1" kern="1200" dirty="0" smtClean="0">
                          <a:solidFill>
                            <a:schemeClr val="tx2">
                              <a:lumMod val="75000"/>
                            </a:schemeClr>
                          </a:solidFill>
                          <a:effectLst>
                            <a:outerShdw blurRad="38100" dist="38100" dir="2700000" algn="tl">
                              <a:srgbClr val="000000">
                                <a:alpha val="43137"/>
                              </a:srgbClr>
                            </a:outerShdw>
                          </a:effectLst>
                          <a:latin typeface="+mn-lt"/>
                          <a:ea typeface="+mn-ea"/>
                          <a:cs typeface="+mn-cs"/>
                        </a:rPr>
                        <a:t>Основные мероприятия муниципальной программы</a:t>
                      </a:r>
                      <a:endParaRPr lang="ru-RU" sz="1200" b="1" kern="1200" dirty="0">
                        <a:solidFill>
                          <a:schemeClr val="tx2">
                            <a:lumMod val="75000"/>
                          </a:schemeClr>
                        </a:solidFill>
                        <a:effectLst>
                          <a:outerShdw blurRad="38100" dist="38100" dir="2700000" algn="tl">
                            <a:srgbClr val="000000">
                              <a:alpha val="43137"/>
                            </a:srgbClr>
                          </a:outerShdw>
                        </a:effectLst>
                        <a:latin typeface="+mn-lt"/>
                        <a:ea typeface="+mn-ea"/>
                        <a:cs typeface="+mn-cs"/>
                      </a:endParaRPr>
                    </a:p>
                  </a:txBody>
                  <a:tcPr marL="68580" marR="68580" marT="0" marB="0" anchor="ctr">
                    <a:solidFill>
                      <a:schemeClr val="accent3">
                        <a:lumMod val="20000"/>
                        <a:lumOff val="80000"/>
                      </a:schemeClr>
                    </a:solidFill>
                  </a:tcPr>
                </a:tc>
                <a:tc hMerge="1">
                  <a:txBody>
                    <a:bodyPr/>
                    <a:lstStyle/>
                    <a:p>
                      <a:endParaRPr lang="ru-RU"/>
                    </a:p>
                  </a:txBody>
                  <a:tcPr/>
                </a:tc>
                <a:tc gridSpan="5">
                  <a:txBody>
                    <a:bodyPr/>
                    <a:lstStyle/>
                    <a:p>
                      <a:pPr algn="ctr">
                        <a:lnSpc>
                          <a:spcPct val="107000"/>
                        </a:lnSpc>
                        <a:spcAft>
                          <a:spcPts val="0"/>
                        </a:spcAft>
                      </a:pPr>
                      <a:r>
                        <a:rPr lang="ru-RU" sz="1200" b="1" dirty="0">
                          <a:solidFill>
                            <a:schemeClr val="tx2">
                              <a:lumMod val="75000"/>
                            </a:schemeClr>
                          </a:solidFill>
                          <a:effectLst>
                            <a:outerShdw blurRad="38100" dist="38100" dir="2700000" algn="tl">
                              <a:srgbClr val="000000">
                                <a:alpha val="43137"/>
                              </a:srgbClr>
                            </a:outerShdw>
                          </a:effectLst>
                        </a:rPr>
                        <a:t>Направление расходов (основное мероприятие муниципальной программы)</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0292">
                <a:tc>
                  <a:txBody>
                    <a:bodyPr/>
                    <a:lstStyle/>
                    <a:p>
                      <a:pPr algn="ctr">
                        <a:lnSpc>
                          <a:spcPct val="107000"/>
                        </a:lnSpc>
                        <a:spcAft>
                          <a:spcPts val="0"/>
                        </a:spcAft>
                      </a:pPr>
                      <a:r>
                        <a:rPr lang="ru-RU" sz="1200" b="1" dirty="0">
                          <a:solidFill>
                            <a:schemeClr val="tx2">
                              <a:lumMod val="75000"/>
                            </a:schemeClr>
                          </a:solidFill>
                          <a:effectLst>
                            <a:outerShdw blurRad="38100" dist="38100" dir="2700000" algn="tl">
                              <a:srgbClr val="000000">
                                <a:alpha val="43137"/>
                              </a:srgbClr>
                            </a:outerShdw>
                          </a:effectLst>
                        </a:rPr>
                        <a:t>8</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a:solidFill>
                            <a:schemeClr val="tx2">
                              <a:lumMod val="75000"/>
                            </a:schemeClr>
                          </a:solidFill>
                          <a:effectLst>
                            <a:outerShdw blurRad="38100" dist="38100" dir="2700000" algn="tl">
                              <a:srgbClr val="000000">
                                <a:alpha val="43137"/>
                              </a:srgbClr>
                            </a:outerShdw>
                          </a:effectLst>
                        </a:rPr>
                        <a:t>9</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a:solidFill>
                            <a:schemeClr val="tx2">
                              <a:lumMod val="75000"/>
                            </a:schemeClr>
                          </a:solidFill>
                          <a:effectLst>
                            <a:outerShdw blurRad="38100" dist="38100" dir="2700000" algn="tl">
                              <a:srgbClr val="000000">
                                <a:alpha val="43137"/>
                              </a:srgbClr>
                            </a:outerShdw>
                          </a:effectLst>
                        </a:rPr>
                        <a:t>10</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marL="0" algn="ctr" defTabSz="914400" rtl="0" eaLnBrk="1" latinLnBrk="0" hangingPunct="1">
                        <a:lnSpc>
                          <a:spcPct val="107000"/>
                        </a:lnSpc>
                        <a:spcAft>
                          <a:spcPts val="0"/>
                        </a:spcAft>
                      </a:pPr>
                      <a:r>
                        <a:rPr lang="ru-RU" sz="1200" b="1" kern="1200" dirty="0" smtClean="0">
                          <a:solidFill>
                            <a:schemeClr val="tx2">
                              <a:lumMod val="75000"/>
                            </a:schemeClr>
                          </a:solidFill>
                          <a:effectLst>
                            <a:outerShdw blurRad="38100" dist="38100" dir="2700000" algn="tl">
                              <a:srgbClr val="000000">
                                <a:alpha val="43137"/>
                              </a:srgbClr>
                            </a:outerShdw>
                          </a:effectLst>
                          <a:latin typeface="+mn-lt"/>
                          <a:ea typeface="+mn-ea"/>
                          <a:cs typeface="+mn-cs"/>
                        </a:rPr>
                        <a:t>11</a:t>
                      </a:r>
                      <a:endParaRPr lang="ru-RU" sz="1200" b="1" kern="1200" dirty="0">
                        <a:solidFill>
                          <a:schemeClr val="tx2">
                            <a:lumMod val="75000"/>
                          </a:schemeClr>
                        </a:solidFill>
                        <a:effectLst>
                          <a:outerShdw blurRad="38100" dist="38100" dir="2700000" algn="tl">
                            <a:srgbClr val="000000">
                              <a:alpha val="43137"/>
                            </a:srgbClr>
                          </a:outerShdw>
                        </a:effectLst>
                        <a:latin typeface="+mn-lt"/>
                        <a:ea typeface="+mn-ea"/>
                        <a:cs typeface="+mn-cs"/>
                      </a:endParaRPr>
                    </a:p>
                  </a:txBody>
                  <a:tcPr marL="68580" marR="68580" marT="0" marB="0" anchor="ctr">
                    <a:solidFill>
                      <a:schemeClr val="accent4">
                        <a:lumMod val="20000"/>
                        <a:lumOff val="80000"/>
                      </a:schemeClr>
                    </a:solidFill>
                  </a:tcPr>
                </a:tc>
                <a:tc>
                  <a:txBody>
                    <a:bodyPr/>
                    <a:lstStyle/>
                    <a:p>
                      <a:pPr marL="0" algn="ctr" defTabSz="914400" rtl="0" eaLnBrk="1" latinLnBrk="0" hangingPunct="1">
                        <a:lnSpc>
                          <a:spcPct val="107000"/>
                        </a:lnSpc>
                        <a:spcAft>
                          <a:spcPts val="0"/>
                        </a:spcAft>
                      </a:pPr>
                      <a:r>
                        <a:rPr lang="ru-RU" sz="1200" b="1" kern="1200" dirty="0" smtClean="0">
                          <a:solidFill>
                            <a:schemeClr val="tx2">
                              <a:lumMod val="75000"/>
                            </a:schemeClr>
                          </a:solidFill>
                          <a:effectLst>
                            <a:outerShdw blurRad="38100" dist="38100" dir="2700000" algn="tl">
                              <a:srgbClr val="000000">
                                <a:alpha val="43137"/>
                              </a:srgbClr>
                            </a:outerShdw>
                          </a:effectLst>
                          <a:latin typeface="+mn-lt"/>
                          <a:ea typeface="+mn-ea"/>
                          <a:cs typeface="+mn-cs"/>
                        </a:rPr>
                        <a:t>12</a:t>
                      </a:r>
                      <a:endParaRPr lang="ru-RU" sz="1200" b="1" kern="1200" dirty="0">
                        <a:solidFill>
                          <a:schemeClr val="tx2">
                            <a:lumMod val="75000"/>
                          </a:schemeClr>
                        </a:solidFill>
                        <a:effectLst>
                          <a:outerShdw blurRad="38100" dist="38100" dir="2700000" algn="tl">
                            <a:srgbClr val="000000">
                              <a:alpha val="43137"/>
                            </a:srgbClr>
                          </a:outerShdw>
                        </a:effectLst>
                        <a:latin typeface="+mn-lt"/>
                        <a:ea typeface="+mn-ea"/>
                        <a:cs typeface="+mn-cs"/>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smtClean="0">
                          <a:solidFill>
                            <a:schemeClr val="tx2">
                              <a:lumMod val="75000"/>
                            </a:schemeClr>
                          </a:solidFill>
                          <a:effectLst>
                            <a:outerShdw blurRad="38100" dist="38100" dir="2700000" algn="tl">
                              <a:srgbClr val="000000">
                                <a:alpha val="43137"/>
                              </a:srgbClr>
                            </a:outerShdw>
                          </a:effectLst>
                        </a:rPr>
                        <a:t>13</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smtClean="0">
                          <a:solidFill>
                            <a:schemeClr val="tx2">
                              <a:lumMod val="75000"/>
                            </a:schemeClr>
                          </a:solidFill>
                          <a:effectLst>
                            <a:outerShdw blurRad="38100" dist="38100" dir="2700000" algn="tl">
                              <a:srgbClr val="000000">
                                <a:alpha val="43137"/>
                              </a:srgbClr>
                            </a:outerShdw>
                          </a:effectLst>
                        </a:rPr>
                        <a:t>14</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smtClean="0">
                          <a:solidFill>
                            <a:schemeClr val="tx2">
                              <a:lumMod val="75000"/>
                            </a:schemeClr>
                          </a:solidFill>
                          <a:effectLst>
                            <a:outerShdw blurRad="38100" dist="38100" dir="2700000" algn="tl">
                              <a:srgbClr val="000000">
                                <a:alpha val="43137"/>
                              </a:srgbClr>
                            </a:outerShdw>
                          </a:effectLst>
                        </a:rPr>
                        <a:t>15</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smtClean="0">
                          <a:solidFill>
                            <a:schemeClr val="tx2">
                              <a:lumMod val="75000"/>
                            </a:schemeClr>
                          </a:solidFill>
                          <a:effectLst>
                            <a:outerShdw blurRad="38100" dist="38100" dir="2700000" algn="tl">
                              <a:srgbClr val="000000">
                                <a:alpha val="43137"/>
                              </a:srgbClr>
                            </a:outerShdw>
                          </a:effectLst>
                        </a:rPr>
                        <a:t>16</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ru-RU" sz="1200" b="1" dirty="0" smtClean="0">
                          <a:solidFill>
                            <a:schemeClr val="tx2">
                              <a:lumMod val="75000"/>
                            </a:schemeClr>
                          </a:solidFill>
                          <a:effectLst>
                            <a:outerShdw blurRad="38100" dist="38100" dir="2700000" algn="tl">
                              <a:srgbClr val="000000">
                                <a:alpha val="43137"/>
                              </a:srgbClr>
                            </a:outerShdw>
                          </a:effectLst>
                          <a:latin typeface="Times New Roman"/>
                          <a:ea typeface="Times New Roman"/>
                        </a:rPr>
                        <a:t>17</a:t>
                      </a:r>
                      <a:endParaRPr lang="ru-RU" sz="1200" b="1" dirty="0">
                        <a:solidFill>
                          <a:schemeClr val="tx2">
                            <a:lumMod val="75000"/>
                          </a:schemeClr>
                        </a:solidFill>
                        <a:effectLst>
                          <a:outerShdw blurRad="38100" dist="38100" dir="2700000" algn="tl">
                            <a:srgbClr val="000000">
                              <a:alpha val="43137"/>
                            </a:srgbClr>
                          </a:outerShdw>
                        </a:effectLst>
                        <a:latin typeface="Times New Roman"/>
                        <a:ea typeface="Times New Roman"/>
                      </a:endParaRPr>
                    </a:p>
                  </a:txBody>
                  <a:tcPr marL="68580" marR="68580" marT="0" marB="0" anchor="ctr">
                    <a:solidFill>
                      <a:schemeClr val="accent4">
                        <a:lumMod val="20000"/>
                        <a:lumOff val="80000"/>
                      </a:schemeClr>
                    </a:solidFill>
                  </a:tcPr>
                </a:tc>
              </a:tr>
            </a:tbl>
          </a:graphicData>
        </a:graphic>
      </p:graphicFrame>
      <p:sp>
        <p:nvSpPr>
          <p:cNvPr id="6" name="Прямоугольник 5"/>
          <p:cNvSpPr/>
          <p:nvPr/>
        </p:nvSpPr>
        <p:spPr>
          <a:xfrm>
            <a:off x="1115616" y="344923"/>
            <a:ext cx="7128792" cy="830997"/>
          </a:xfrm>
          <a:prstGeom prst="rect">
            <a:avLst/>
          </a:prstGeom>
          <a:effectLst>
            <a:innerShdw blurRad="114300">
              <a:prstClr val="black"/>
            </a:innerShdw>
          </a:effectLst>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300" b="1" dirty="0">
                <a:solidFill>
                  <a:schemeClr val="tx2">
                    <a:lumMod val="50000"/>
                  </a:schemeClr>
                </a:solidFill>
                <a:effectLst>
                  <a:outerShdw blurRad="38100" dist="38100" dir="2700000" algn="tl">
                    <a:srgbClr val="000000">
                      <a:alpha val="43137"/>
                    </a:srgbClr>
                  </a:outerShdw>
                </a:effectLst>
              </a:rPr>
              <a:t>Структура целевой статьи расходов бюджета </a:t>
            </a:r>
            <a:r>
              <a:rPr lang="ru-RU" sz="2300" b="1" dirty="0" smtClean="0">
                <a:solidFill>
                  <a:schemeClr val="tx2">
                    <a:lumMod val="50000"/>
                  </a:schemeClr>
                </a:solidFill>
                <a:effectLst>
                  <a:outerShdw blurRad="38100" dist="38100" dir="2700000" algn="tl">
                    <a:srgbClr val="000000">
                      <a:alpha val="43137"/>
                    </a:srgbClr>
                  </a:outerShdw>
                </a:effectLst>
              </a:rPr>
              <a:t>                   на </a:t>
            </a:r>
            <a:r>
              <a:rPr lang="ru-RU" sz="2300" b="1" dirty="0">
                <a:solidFill>
                  <a:schemeClr val="tx2">
                    <a:lumMod val="50000"/>
                  </a:schemeClr>
                </a:solidFill>
                <a:effectLst>
                  <a:outerShdw blurRad="38100" dist="38100" dir="2700000" algn="tl">
                    <a:srgbClr val="000000">
                      <a:alpha val="43137"/>
                    </a:srgbClr>
                  </a:outerShdw>
                </a:effectLst>
              </a:rPr>
              <a:t>2016 год выглядит следующим </a:t>
            </a:r>
            <a:r>
              <a:rPr lang="ru-RU" sz="2300" b="1" dirty="0" smtClean="0">
                <a:solidFill>
                  <a:schemeClr val="tx2">
                    <a:lumMod val="50000"/>
                  </a:schemeClr>
                </a:solidFill>
                <a:effectLst>
                  <a:outerShdw blurRad="38100" dist="38100" dir="2700000" algn="tl">
                    <a:srgbClr val="000000">
                      <a:alpha val="43137"/>
                    </a:srgbClr>
                  </a:outerShdw>
                </a:effectLst>
              </a:rPr>
              <a:t>образом</a:t>
            </a:r>
            <a:endParaRPr lang="ru-RU" sz="23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471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43790399"/>
              </p:ext>
            </p:extLst>
          </p:nvPr>
        </p:nvGraphicFramePr>
        <p:xfrm>
          <a:off x="251521" y="1124744"/>
          <a:ext cx="8640962" cy="5590240"/>
        </p:xfrm>
        <a:graphic>
          <a:graphicData uri="http://schemas.openxmlformats.org/drawingml/2006/table">
            <a:tbl>
              <a:tblPr firstRow="1" bandRow="1">
                <a:effectLst>
                  <a:innerShdw blurRad="114300">
                    <a:prstClr val="black"/>
                  </a:innerShdw>
                </a:effectLst>
                <a:tableStyleId>{46F890A9-2807-4EBB-B81D-B2AA78EC7F39}</a:tableStyleId>
              </a:tblPr>
              <a:tblGrid>
                <a:gridCol w="6336703"/>
                <a:gridCol w="1008113"/>
                <a:gridCol w="1296146"/>
              </a:tblGrid>
              <a:tr h="480586">
                <a:tc rowSpan="2">
                  <a:txBody>
                    <a:bodyPr/>
                    <a:lstStyle/>
                    <a:p>
                      <a:pPr algn="ctr"/>
                      <a:r>
                        <a:rPr lang="ru-RU" sz="1800" b="1" dirty="0" smtClean="0">
                          <a:effectLst>
                            <a:outerShdw blurRad="38100" dist="38100" dir="2700000" algn="tl">
                              <a:srgbClr val="000000">
                                <a:alpha val="43137"/>
                              </a:srgbClr>
                            </a:outerShdw>
                          </a:effectLst>
                        </a:rPr>
                        <a:t>Наименование программы</a:t>
                      </a:r>
                      <a:endParaRPr lang="ru-RU" sz="1800" b="1" dirty="0">
                        <a:solidFill>
                          <a:srgbClr val="002060"/>
                        </a:solidFill>
                        <a:effectLst>
                          <a:outerShdw blurRad="38100" dist="38100" dir="2700000" algn="tl">
                            <a:srgbClr val="000000">
                              <a:alpha val="43137"/>
                            </a:srgbClr>
                          </a:outerShdw>
                        </a:effectLst>
                      </a:endParaRPr>
                    </a:p>
                  </a:txBody>
                  <a:tcPr>
                    <a:cell3D prstMaterial="dkEdge">
                      <a:bevel prst="artDeco"/>
                      <a:lightRig rig="flood" dir="t"/>
                    </a:cell3D>
                    <a:solidFill>
                      <a:schemeClr val="accent6">
                        <a:lumMod val="60000"/>
                        <a:lumOff val="40000"/>
                      </a:schemeClr>
                    </a:solidFill>
                  </a:tcPr>
                </a:tc>
                <a:tc gridSpan="2">
                  <a:txBody>
                    <a:bodyPr/>
                    <a:lstStyle/>
                    <a:p>
                      <a:pPr algn="ctr"/>
                      <a:r>
                        <a:rPr lang="ru-RU" sz="1400" b="1" dirty="0" smtClean="0">
                          <a:effectLst>
                            <a:outerShdw blurRad="38100" dist="38100" dir="2700000" algn="tl">
                              <a:srgbClr val="000000">
                                <a:alpha val="43137"/>
                              </a:srgbClr>
                            </a:outerShdw>
                          </a:effectLst>
                        </a:rPr>
                        <a:t> Объем</a:t>
                      </a:r>
                      <a:r>
                        <a:rPr lang="ru-RU" sz="1400" b="1" baseline="0" dirty="0" smtClean="0">
                          <a:effectLst>
                            <a:outerShdw blurRad="38100" dist="38100" dir="2700000" algn="tl">
                              <a:srgbClr val="000000">
                                <a:alpha val="43137"/>
                              </a:srgbClr>
                            </a:outerShdw>
                          </a:effectLst>
                        </a:rPr>
                        <a:t> бюджетных ассигнований </a:t>
                      </a:r>
                      <a:r>
                        <a:rPr lang="ru-RU" sz="1200" b="1" baseline="0" dirty="0" smtClean="0">
                          <a:effectLst>
                            <a:outerShdw blurRad="38100" dist="38100" dir="2700000" algn="tl">
                              <a:srgbClr val="000000">
                                <a:alpha val="43137"/>
                              </a:srgbClr>
                            </a:outerShdw>
                          </a:effectLst>
                        </a:rPr>
                        <a:t>(в тыс. руб.)</a:t>
                      </a:r>
                      <a:endParaRPr lang="ru-RU" sz="1200" b="1" dirty="0">
                        <a:solidFill>
                          <a:srgbClr val="002060"/>
                        </a:solidFill>
                        <a:effectLst>
                          <a:outerShdw blurRad="38100" dist="38100" dir="2700000" algn="tl">
                            <a:srgbClr val="000000">
                              <a:alpha val="43137"/>
                            </a:srgbClr>
                          </a:outerShdw>
                        </a:effectLst>
                      </a:endParaRPr>
                    </a:p>
                  </a:txBody>
                  <a:tcPr>
                    <a:lnB w="12700" cap="flat" cmpd="sng" algn="ctr">
                      <a:solidFill>
                        <a:schemeClr val="tx1"/>
                      </a:solidFill>
                      <a:prstDash val="solid"/>
                      <a:round/>
                      <a:headEnd type="none" w="med" len="med"/>
                      <a:tailEnd type="none" w="med" len="med"/>
                    </a:lnB>
                    <a:cell3D prstMaterial="dkEdge">
                      <a:bevel prst="artDeco"/>
                      <a:lightRig rig="flood" dir="t"/>
                    </a:cell3D>
                    <a:solidFill>
                      <a:schemeClr val="accent6">
                        <a:lumMod val="60000"/>
                        <a:lumOff val="40000"/>
                      </a:schemeClr>
                    </a:solidFill>
                  </a:tcPr>
                </a:tc>
                <a:tc hMerge="1">
                  <a:txBody>
                    <a:bodyPr/>
                    <a:lstStyle/>
                    <a:p>
                      <a:endParaRPr lang="ru-RU"/>
                    </a:p>
                  </a:txBody>
                  <a:tcPr/>
                </a:tc>
              </a:tr>
              <a:tr h="282697">
                <a:tc vMerge="1">
                  <a:txBody>
                    <a:bodyPr/>
                    <a:lstStyle/>
                    <a:p>
                      <a:endParaRPr lang="ru-RU"/>
                    </a:p>
                  </a:txBody>
                  <a:tcPr/>
                </a:tc>
                <a:tc>
                  <a:txBody>
                    <a:bodyPr/>
                    <a:lstStyle/>
                    <a:p>
                      <a:pPr algn="ctr"/>
                      <a:r>
                        <a:rPr lang="ru-RU" sz="1400" b="1" dirty="0" smtClean="0">
                          <a:solidFill>
                            <a:schemeClr val="bg1"/>
                          </a:solidFill>
                          <a:effectLst>
                            <a:outerShdw blurRad="38100" dist="38100" dir="2700000" algn="tl">
                              <a:srgbClr val="000000">
                                <a:alpha val="43137"/>
                              </a:srgbClr>
                            </a:outerShdw>
                          </a:effectLst>
                        </a:rPr>
                        <a:t>принятых</a:t>
                      </a:r>
                      <a:endParaRPr lang="ru-RU" sz="1400" b="1" dirty="0">
                        <a:solidFill>
                          <a:schemeClr val="bg1"/>
                        </a:solidFill>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artDeco"/>
                      <a:lightRig rig="flood" dir="t"/>
                    </a:cell3D>
                    <a:solidFill>
                      <a:schemeClr val="accent6">
                        <a:lumMod val="60000"/>
                        <a:lumOff val="40000"/>
                      </a:schemeClr>
                    </a:solidFill>
                  </a:tcPr>
                </a:tc>
                <a:tc>
                  <a:txBody>
                    <a:bodyPr/>
                    <a:lstStyle/>
                    <a:p>
                      <a:pPr algn="ctr"/>
                      <a:r>
                        <a:rPr lang="ru-RU" sz="1400" b="1" dirty="0" smtClean="0">
                          <a:solidFill>
                            <a:schemeClr val="bg1"/>
                          </a:solidFill>
                          <a:effectLst>
                            <a:outerShdw blurRad="38100" dist="38100" dir="2700000" algn="tl">
                              <a:srgbClr val="000000">
                                <a:alpha val="43137"/>
                              </a:srgbClr>
                            </a:outerShdw>
                          </a:effectLst>
                        </a:rPr>
                        <a:t>исполненных</a:t>
                      </a:r>
                      <a:endParaRPr lang="ru-RU" sz="1400" b="1"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prst="artDeco"/>
                      <a:lightRig rig="flood" dir="t"/>
                    </a:cell3D>
                    <a:solidFill>
                      <a:schemeClr val="accent6">
                        <a:lumMod val="60000"/>
                        <a:lumOff val="40000"/>
                      </a:schemeClr>
                    </a:solidFill>
                  </a:tcPr>
                </a:tc>
              </a:tr>
              <a:tr h="404611">
                <a:tc>
                  <a:txBody>
                    <a:bodyPr/>
                    <a:lstStyle/>
                    <a:p>
                      <a:pPr algn="l" fontAlgn="ctr"/>
                      <a:r>
                        <a:rPr lang="ru-RU" sz="1400" b="1" i="0" u="none" strike="noStrike" dirty="0" smtClean="0">
                          <a:solidFill>
                            <a:schemeClr val="tx2">
                              <a:lumMod val="50000"/>
                            </a:schemeClr>
                          </a:solidFill>
                          <a:effectLst/>
                          <a:latin typeface="Times New Roman"/>
                        </a:rPr>
                        <a:t>      </a:t>
                      </a:r>
                      <a:r>
                        <a:rPr lang="en-US" sz="1400" b="1" i="0" u="none" strike="noStrike" dirty="0" smtClean="0">
                          <a:solidFill>
                            <a:schemeClr val="tx2">
                              <a:lumMod val="50000"/>
                            </a:schemeClr>
                          </a:solidFill>
                          <a:effectLst/>
                          <a:latin typeface="Times New Roman"/>
                        </a:rPr>
                        <a:t>I</a:t>
                      </a:r>
                      <a:r>
                        <a:rPr lang="ru-RU" sz="1400" b="1" i="0" u="none" strike="noStrike" dirty="0" smtClean="0">
                          <a:solidFill>
                            <a:schemeClr val="tx2">
                              <a:lumMod val="50000"/>
                            </a:schemeClr>
                          </a:solidFill>
                          <a:effectLst/>
                          <a:latin typeface="Times New Roman"/>
                        </a:rPr>
                        <a:t>. по муниципальным программам  - всего</a:t>
                      </a:r>
                    </a:p>
                    <a:p>
                      <a:pPr algn="l" fontAlgn="ctr"/>
                      <a:r>
                        <a:rPr lang="ru-RU" sz="1400" b="1" i="0" u="none" strike="noStrike" dirty="0" smtClean="0">
                          <a:solidFill>
                            <a:schemeClr val="tx2">
                              <a:lumMod val="50000"/>
                            </a:schemeClr>
                          </a:solidFill>
                          <a:effectLst/>
                          <a:latin typeface="Times New Roman"/>
                        </a:rPr>
                        <a:t>       </a:t>
                      </a:r>
                      <a:r>
                        <a:rPr lang="ru-RU" sz="1400" b="0" i="0" u="none" strike="noStrike" dirty="0" smtClean="0">
                          <a:solidFill>
                            <a:schemeClr val="tx2">
                              <a:lumMod val="50000"/>
                            </a:schemeClr>
                          </a:solidFill>
                          <a:effectLst/>
                          <a:latin typeface="Times New Roman"/>
                        </a:rPr>
                        <a:t>в том числе:</a:t>
                      </a:r>
                      <a:endParaRPr lang="ru-RU" sz="1400" b="0" i="0" u="none" strike="noStrike" dirty="0">
                        <a:solidFill>
                          <a:schemeClr val="tx2">
                            <a:lumMod val="50000"/>
                          </a:schemeClr>
                        </a:solidFill>
                        <a:effectLst/>
                        <a:latin typeface="Times New Roman"/>
                      </a:endParaRPr>
                    </a:p>
                  </a:txBody>
                  <a:tcPr marL="9525" marR="9525" marT="9525" marB="0" anchor="ctr">
                    <a:cell3D prstMaterial="dkEdge">
                      <a:bevel prst="artDeco"/>
                      <a:lightRig rig="flood" dir="t"/>
                    </a:cell3D>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tx2">
                              <a:lumMod val="50000"/>
                            </a:schemeClr>
                          </a:solidFill>
                          <a:effectLst/>
                          <a:latin typeface="+mn-lt"/>
                        </a:rPr>
                        <a:t>     183342,5</a:t>
                      </a: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chemeClr val="tx2">
                              <a:lumMod val="50000"/>
                            </a:schemeClr>
                          </a:solidFill>
                          <a:effectLst/>
                          <a:latin typeface="+mn-lt"/>
                        </a:rPr>
                        <a:t>          183112,6</a:t>
                      </a: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82085">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программа «Развитие муниципальной системы образования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200" dirty="0">
                          <a:solidFill>
                            <a:schemeClr val="accent1">
                              <a:lumMod val="50000"/>
                            </a:schemeClr>
                          </a:solidFill>
                          <a:effectLst/>
                          <a:latin typeface="Times New Roman" pitchFamily="18" charset="0"/>
                          <a:ea typeface="Calibri"/>
                          <a:cs typeface="Times New Roman" pitchFamily="18" charset="0"/>
                        </a:rPr>
                        <a:t>муниципального района на 2014-2016 годы»</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mn-lt"/>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85660,4</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mn-lt"/>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85486,6</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36961">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дошкольного образования  </a:t>
                      </a:r>
                      <a:r>
                        <a:rPr lang="ru-RU" sz="1200" dirty="0" smtClean="0">
                          <a:solidFill>
                            <a:schemeClr val="accent1">
                              <a:lumMod val="50000"/>
                            </a:schemeClr>
                          </a:solidFill>
                          <a:effectLst/>
                          <a:latin typeface="Times New Roman" pitchFamily="18" charset="0"/>
                          <a:ea typeface="Calibri"/>
                          <a:cs typeface="Times New Roman" pitchFamily="18" charset="0"/>
                        </a:rPr>
                        <a:t>ЗМР </a:t>
                      </a:r>
                      <a:r>
                        <a:rPr lang="ru-RU" sz="1200" dirty="0">
                          <a:solidFill>
                            <a:schemeClr val="accent1">
                              <a:lumMod val="50000"/>
                            </a:schemeClr>
                          </a:solidFill>
                          <a:effectLst/>
                          <a:latin typeface="Times New Roman" pitchFamily="18" charset="0"/>
                          <a:ea typeface="Calibri"/>
                          <a:cs typeface="Times New Roman" pitchFamily="18" charset="0"/>
                        </a:rPr>
                        <a:t>на </a:t>
                      </a:r>
                      <a:r>
                        <a:rPr lang="ru-RU" sz="1200" dirty="0" smtClean="0">
                          <a:solidFill>
                            <a:schemeClr val="accent1">
                              <a:lumMod val="50000"/>
                            </a:schemeClr>
                          </a:solidFill>
                          <a:effectLst/>
                          <a:latin typeface="Times New Roman" pitchFamily="18" charset="0"/>
                          <a:ea typeface="Calibri"/>
                          <a:cs typeface="Times New Roman" pitchFamily="18" charset="0"/>
                        </a:rPr>
                        <a:t>2014-16гг»</a:t>
                      </a:r>
                      <a:endParaRPr lang="ru-RU" sz="12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23109,8</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23109,8</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50158">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общего образования   ЗМР на </a:t>
                      </a:r>
                      <a:r>
                        <a:rPr lang="ru-RU" sz="1200" dirty="0" smtClean="0">
                          <a:solidFill>
                            <a:schemeClr val="accent1">
                              <a:lumMod val="50000"/>
                            </a:schemeClr>
                          </a:solidFill>
                          <a:effectLst/>
                          <a:latin typeface="Times New Roman" pitchFamily="18" charset="0"/>
                          <a:ea typeface="Calibri"/>
                          <a:cs typeface="Times New Roman" pitchFamily="18" charset="0"/>
                        </a:rPr>
                        <a:t>2014-2016гг»</a:t>
                      </a:r>
                      <a:endParaRPr lang="ru-RU" sz="12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35178,0</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35027,2</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90122">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дополнительного  образования  детей  </a:t>
                      </a:r>
                      <a:r>
                        <a:rPr lang="ru-RU" sz="1200" dirty="0" smtClean="0">
                          <a:solidFill>
                            <a:schemeClr val="accent1">
                              <a:lumMod val="50000"/>
                            </a:schemeClr>
                          </a:solidFill>
                          <a:effectLst/>
                          <a:latin typeface="Times New Roman" pitchFamily="18" charset="0"/>
                          <a:ea typeface="Calibri"/>
                          <a:cs typeface="Times New Roman" pitchFamily="18" charset="0"/>
                        </a:rPr>
                        <a:t> ЗМР на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2014-2016 </a:t>
                      </a:r>
                      <a:r>
                        <a:rPr lang="ru-RU" sz="1200" dirty="0">
                          <a:solidFill>
                            <a:schemeClr val="accent1">
                              <a:lumMod val="50000"/>
                            </a:schemeClr>
                          </a:solidFill>
                          <a:effectLst/>
                          <a:latin typeface="Times New Roman" pitchFamily="18" charset="0"/>
                          <a:ea typeface="Calibri"/>
                          <a:cs typeface="Times New Roman" pitchFamily="18" charset="0"/>
                        </a:rPr>
                        <a:t>годы»</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mn-lt"/>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18797,9</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mn-lt"/>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18774,9</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195061">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«Одаренные дети» на </a:t>
                      </a:r>
                      <a:r>
                        <a:rPr lang="ru-RU" sz="1200" dirty="0" smtClean="0">
                          <a:solidFill>
                            <a:schemeClr val="accent1">
                              <a:lumMod val="50000"/>
                            </a:schemeClr>
                          </a:solidFill>
                          <a:effectLst/>
                          <a:latin typeface="Times New Roman" pitchFamily="18" charset="0"/>
                          <a:ea typeface="Calibri"/>
                          <a:cs typeface="Times New Roman" pitchFamily="18" charset="0"/>
                        </a:rPr>
                        <a:t>2014-2016 годы</a:t>
                      </a:r>
                      <a:endParaRPr lang="ru-RU" sz="12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100</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100</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90122">
                <a:tc>
                  <a:txBody>
                    <a:bodyPr/>
                    <a:lstStyle/>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dirty="0">
                          <a:solidFill>
                            <a:schemeClr val="accent1">
                              <a:lumMod val="50000"/>
                            </a:schemeClr>
                          </a:solidFill>
                          <a:effectLst/>
                          <a:latin typeface="Times New Roman" pitchFamily="18" charset="0"/>
                          <a:ea typeface="Calibri"/>
                          <a:cs typeface="Times New Roman" pitchFamily="18" charset="0"/>
                        </a:rPr>
                        <a:t>подпрограмма «Развитие системы отдыха и  оздоровления детей  </a:t>
                      </a:r>
                      <a:r>
                        <a:rPr lang="ru-RU" sz="120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на </a:t>
                      </a:r>
                      <a:r>
                        <a:rPr lang="ru-RU" sz="1200" dirty="0">
                          <a:solidFill>
                            <a:schemeClr val="accent1">
                              <a:lumMod val="50000"/>
                            </a:schemeClr>
                          </a:solidFill>
                          <a:effectLst/>
                          <a:latin typeface="Times New Roman" pitchFamily="18" charset="0"/>
                          <a:ea typeface="Calibri"/>
                          <a:cs typeface="Times New Roman" pitchFamily="18" charset="0"/>
                        </a:rPr>
                        <a:t>2014-2016 годы»</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724,5</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724,5</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48423">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подпрограмма «Безопасность образовательного учреждения»</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1596</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1596</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74019">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«Другие вопросы образования  </a:t>
                      </a:r>
                      <a:r>
                        <a:rPr lang="ru-RU" sz="1200" b="0" dirty="0" smtClean="0">
                          <a:solidFill>
                            <a:schemeClr val="accent1">
                              <a:lumMod val="50000"/>
                            </a:schemeClr>
                          </a:solidFill>
                          <a:effectLst/>
                          <a:latin typeface="Times New Roman" pitchFamily="18" charset="0"/>
                          <a:ea typeface="Calibri"/>
                          <a:cs typeface="Times New Roman" pitchFamily="18" charset="0"/>
                        </a:rPr>
                        <a:t>ЗМР </a:t>
                      </a:r>
                      <a:r>
                        <a:rPr lang="ru-RU" sz="1200" b="0" dirty="0">
                          <a:solidFill>
                            <a:schemeClr val="accent1">
                              <a:lumMod val="50000"/>
                            </a:schemeClr>
                          </a:solidFill>
                          <a:effectLst/>
                          <a:latin typeface="Times New Roman" pitchFamily="18" charset="0"/>
                          <a:ea typeface="Calibri"/>
                          <a:cs typeface="Times New Roman" pitchFamily="18" charset="0"/>
                        </a:rPr>
                        <a:t>на </a:t>
                      </a:r>
                      <a:r>
                        <a:rPr lang="ru-RU" sz="1200" b="0" dirty="0" smtClean="0">
                          <a:solidFill>
                            <a:schemeClr val="accent1">
                              <a:lumMod val="50000"/>
                            </a:schemeClr>
                          </a:solidFill>
                          <a:effectLst/>
                          <a:latin typeface="Times New Roman" pitchFamily="18" charset="0"/>
                          <a:ea typeface="Calibri"/>
                          <a:cs typeface="Times New Roman" pitchFamily="18" charset="0"/>
                        </a:rPr>
                        <a:t>2014-2016   годы»  </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6154,2</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mn-lt"/>
                          <a:ea typeface="Calibri"/>
                          <a:cs typeface="Times New Roman" pitchFamily="18" charset="0"/>
                        </a:rPr>
                        <a:t>6154,2</a:t>
                      </a:r>
                      <a:endParaRPr lang="ru-RU" sz="1200" b="0" dirty="0">
                        <a:solidFill>
                          <a:schemeClr val="accent1">
                            <a:lumMod val="50000"/>
                          </a:schemeClr>
                        </a:solidFill>
                        <a:effectLst/>
                        <a:latin typeface="+mn-lt"/>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90122">
                <a:tc>
                  <a:txBody>
                    <a:bodyPr/>
                    <a:lstStyle/>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Муниципальная </a:t>
                      </a:r>
                      <a:r>
                        <a:rPr lang="ru-RU" sz="1200" b="0" dirty="0">
                          <a:solidFill>
                            <a:schemeClr val="accent1">
                              <a:lumMod val="50000"/>
                            </a:schemeClr>
                          </a:solidFill>
                          <a:effectLst/>
                          <a:latin typeface="Times New Roman"/>
                          <a:ea typeface="Calibri"/>
                          <a:cs typeface="Times New Roman"/>
                        </a:rPr>
                        <a:t>программа «Развитие культуры Зеленчукского муниципального </a:t>
                      </a:r>
                      <a:r>
                        <a:rPr lang="ru-RU" sz="1200" b="0" dirty="0" smtClean="0">
                          <a:solidFill>
                            <a:schemeClr val="accent1">
                              <a:lumMod val="50000"/>
                            </a:schemeClr>
                          </a:solidFill>
                          <a:effectLst/>
                          <a:latin typeface="Times New Roman"/>
                          <a:ea typeface="Calibri"/>
                          <a:cs typeface="Times New Roman"/>
                        </a:rPr>
                        <a:t>района              </a:t>
                      </a:r>
                    </a:p>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на </a:t>
                      </a:r>
                      <a:r>
                        <a:rPr lang="ru-RU" sz="1200" b="0" dirty="0">
                          <a:solidFill>
                            <a:schemeClr val="accent1">
                              <a:lumMod val="50000"/>
                            </a:schemeClr>
                          </a:solidFill>
                          <a:effectLst/>
                          <a:latin typeface="Times New Roman"/>
                          <a:ea typeface="Calibri"/>
                          <a:cs typeface="Times New Roman"/>
                        </a:rPr>
                        <a:t>2016-2018 годы»</a:t>
                      </a:r>
                      <a:endParaRPr lang="ru-RU" sz="1100" b="0" dirty="0">
                        <a:solidFill>
                          <a:schemeClr val="accent1">
                            <a:lumMod val="50000"/>
                          </a:schemeClr>
                        </a:solidFill>
                        <a:effectLst/>
                        <a:latin typeface="Calibri"/>
                        <a:ea typeface="Calibri"/>
                        <a:cs typeface="Times New Roman"/>
                      </a:endParaRPr>
                    </a:p>
                  </a:txBody>
                  <a:tcPr marL="68580" marR="68580" marT="0" marB="0">
                    <a:cell3D prstMaterial="dkEdge">
                      <a:bevel prst="artDeco"/>
                      <a:lightRig rig="flood" dir="t"/>
                    </a:cell3D>
                    <a:solidFill>
                      <a:schemeClr val="accent6">
                        <a:lumMod val="20000"/>
                        <a:lumOff val="80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ru-RU" sz="1200" b="0" dirty="0" smtClean="0">
                          <a:solidFill>
                            <a:schemeClr val="accent1">
                              <a:lumMod val="50000"/>
                            </a:schemeClr>
                          </a:solidFill>
                          <a:effectLst/>
                          <a:latin typeface="Times New Roman"/>
                          <a:ea typeface="Calibri"/>
                          <a:cs typeface="Times New Roman"/>
                        </a:rPr>
                        <a:t>52186,8</a:t>
                      </a:r>
                      <a:endParaRPr lang="ru-RU" sz="1100" b="0" dirty="0" smtClean="0">
                        <a:solidFill>
                          <a:schemeClr val="accent1">
                            <a:lumMod val="50000"/>
                          </a:schemeClr>
                        </a:solidFill>
                        <a:effectLst/>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52179,9</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90122">
                <a:tc>
                  <a:txBody>
                    <a:bodyPr/>
                    <a:lstStyle/>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Муниципальная </a:t>
                      </a:r>
                      <a:r>
                        <a:rPr lang="ru-RU" sz="1200" b="0" dirty="0">
                          <a:solidFill>
                            <a:schemeClr val="accent1">
                              <a:lumMod val="50000"/>
                            </a:schemeClr>
                          </a:solidFill>
                          <a:effectLst/>
                          <a:latin typeface="Times New Roman"/>
                          <a:ea typeface="Calibri"/>
                          <a:cs typeface="Times New Roman"/>
                        </a:rPr>
                        <a:t>программа «Развитие здравоохранения Зеленчукского </a:t>
                      </a:r>
                      <a:r>
                        <a:rPr lang="ru-RU" sz="1200" b="0" dirty="0" smtClean="0">
                          <a:solidFill>
                            <a:schemeClr val="accent1">
                              <a:lumMod val="50000"/>
                            </a:schemeClr>
                          </a:solidFill>
                          <a:effectLst/>
                          <a:latin typeface="Times New Roman"/>
                          <a:ea typeface="Calibri"/>
                          <a:cs typeface="Times New Roman"/>
                        </a:rPr>
                        <a:t> муниципального     </a:t>
                      </a:r>
                    </a:p>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района </a:t>
                      </a:r>
                      <a:r>
                        <a:rPr lang="ru-RU" sz="1200" b="0" dirty="0">
                          <a:solidFill>
                            <a:schemeClr val="accent1">
                              <a:lumMod val="50000"/>
                            </a:schemeClr>
                          </a:solidFill>
                          <a:effectLst/>
                          <a:latin typeface="Times New Roman"/>
                          <a:ea typeface="Calibri"/>
                          <a:cs typeface="Times New Roman"/>
                        </a:rPr>
                        <a:t>на 2016-2018 годы»</a:t>
                      </a:r>
                      <a:endParaRPr lang="ru-RU" sz="1100" b="0" dirty="0">
                        <a:solidFill>
                          <a:schemeClr val="accent1">
                            <a:lumMod val="50000"/>
                          </a:schemeClr>
                        </a:solidFill>
                        <a:effectLst/>
                        <a:latin typeface="Calibri"/>
                        <a:ea typeface="Calibri"/>
                        <a:cs typeface="Times New Roman"/>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500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500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24046">
                <a:tc>
                  <a:txBody>
                    <a:bodyPr/>
                    <a:lstStyle/>
                    <a:p>
                      <a:pPr algn="just"/>
                      <a:r>
                        <a:rPr lang="ru-RU" sz="1200" b="0" dirty="0" smtClean="0">
                          <a:solidFill>
                            <a:schemeClr val="accent1">
                              <a:lumMod val="50000"/>
                            </a:schemeClr>
                          </a:solidFill>
                          <a:effectLst/>
                          <a:latin typeface="Times New Roman" pitchFamily="18" charset="0"/>
                          <a:cs typeface="Times New Roman" pitchFamily="18" charset="0"/>
                        </a:rPr>
                        <a:t>   Муниципальная  программа «Развитие физической культуры и спорта     </a:t>
                      </a:r>
                    </a:p>
                    <a:p>
                      <a:pPr algn="just"/>
                      <a:r>
                        <a:rPr lang="ru-RU" sz="1200" b="0" dirty="0" smtClean="0">
                          <a:solidFill>
                            <a:schemeClr val="accent1">
                              <a:lumMod val="50000"/>
                            </a:schemeClr>
                          </a:solidFill>
                          <a:effectLst/>
                          <a:latin typeface="Times New Roman" pitchFamily="18" charset="0"/>
                          <a:cs typeface="Times New Roman" pitchFamily="18" charset="0"/>
                        </a:rPr>
                        <a:t>   Зеленчукского муниципального района на 2014-2016 годы</a:t>
                      </a:r>
                      <a:endParaRPr lang="ru-RU" sz="1200" b="0" dirty="0">
                        <a:solidFill>
                          <a:schemeClr val="accent1">
                            <a:lumMod val="50000"/>
                          </a:schemeClr>
                        </a:solidFill>
                        <a:effectLst/>
                        <a:latin typeface="Times New Roman" pitchFamily="18" charset="0"/>
                        <a:cs typeface="Times New Roman" pitchFamily="18" charset="0"/>
                      </a:endParaRPr>
                    </a:p>
                  </a:txBody>
                  <a:tcPr>
                    <a:cell3D prstMaterial="dkEdge">
                      <a:bevel prst="artDeco"/>
                      <a:lightRig rig="flood" dir="t"/>
                    </a:cell3D>
                    <a:solidFill>
                      <a:schemeClr val="accent6">
                        <a:lumMod val="20000"/>
                        <a:lumOff val="80000"/>
                      </a:schemeClr>
                    </a:solidFill>
                  </a:tcPr>
                </a:tc>
                <a:tc>
                  <a:txBody>
                    <a:bodyPr/>
                    <a:lstStyle/>
                    <a:p>
                      <a:pPr algn="r"/>
                      <a:endParaRPr lang="ru-RU" sz="1200" b="0" dirty="0" smtClean="0">
                        <a:solidFill>
                          <a:schemeClr val="accent1">
                            <a:lumMod val="50000"/>
                          </a:schemeClr>
                        </a:solidFill>
                        <a:effectLst/>
                        <a:latin typeface="Times New Roman" pitchFamily="18" charset="0"/>
                        <a:cs typeface="Times New Roman" pitchFamily="18" charset="0"/>
                      </a:endParaRPr>
                    </a:p>
                    <a:p>
                      <a:pPr algn="r"/>
                      <a:r>
                        <a:rPr lang="ru-RU" sz="1200" b="0" dirty="0" smtClean="0">
                          <a:solidFill>
                            <a:schemeClr val="accent1">
                              <a:lumMod val="50000"/>
                            </a:schemeClr>
                          </a:solidFill>
                          <a:effectLst/>
                          <a:latin typeface="Times New Roman" pitchFamily="18" charset="0"/>
                          <a:cs typeface="Times New Roman" pitchFamily="18" charset="0"/>
                        </a:rPr>
                        <a:t>366,5</a:t>
                      </a:r>
                      <a:endParaRPr lang="ru-RU" sz="1200" b="0" dirty="0">
                        <a:solidFill>
                          <a:schemeClr val="accent1">
                            <a:lumMod val="50000"/>
                          </a:schemeClr>
                        </a:solidFill>
                        <a:effectLst/>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endParaRPr lang="ru-RU" sz="1200" b="0" dirty="0" smtClean="0">
                        <a:solidFill>
                          <a:schemeClr val="accent1">
                            <a:lumMod val="50000"/>
                          </a:schemeClr>
                        </a:solidFill>
                        <a:effectLst/>
                        <a:latin typeface="Times New Roman" pitchFamily="18" charset="0"/>
                        <a:cs typeface="Times New Roman" pitchFamily="18" charset="0"/>
                      </a:endParaRPr>
                    </a:p>
                    <a:p>
                      <a:pPr algn="r"/>
                      <a:r>
                        <a:rPr lang="ru-RU" sz="1200" b="0" dirty="0" smtClean="0">
                          <a:solidFill>
                            <a:schemeClr val="accent1">
                              <a:lumMod val="50000"/>
                            </a:schemeClr>
                          </a:solidFill>
                          <a:effectLst/>
                          <a:latin typeface="Times New Roman" pitchFamily="18" charset="0"/>
                          <a:cs typeface="Times New Roman" pitchFamily="18" charset="0"/>
                        </a:rPr>
                        <a:t>366,5</a:t>
                      </a:r>
                      <a:endParaRPr lang="ru-RU" sz="1200" b="0" dirty="0">
                        <a:solidFill>
                          <a:schemeClr val="accent1">
                            <a:lumMod val="50000"/>
                          </a:schemeClr>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48497">
                <a:tc>
                  <a:txBody>
                    <a:bodyPr/>
                    <a:lstStyle/>
                    <a:p>
                      <a:pPr algn="just">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«Молодежная политика ЗМР на 2014-2016 годы»</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300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300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40884">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«Обеспечение жильем молодых семей на 2014-2016 </a:t>
                      </a:r>
                      <a:r>
                        <a:rPr lang="ru-RU" sz="1200" b="0" dirty="0" smtClean="0">
                          <a:solidFill>
                            <a:schemeClr val="accent1">
                              <a:lumMod val="50000"/>
                            </a:schemeClr>
                          </a:solidFill>
                          <a:effectLst/>
                          <a:latin typeface="Times New Roman" pitchFamily="18" charset="0"/>
                          <a:ea typeface="Calibri"/>
                          <a:cs typeface="Times New Roman" pitchFamily="18" charset="0"/>
                        </a:rPr>
                        <a:t> годы»     </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938,7</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938,6</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bl>
          </a:graphicData>
        </a:graphic>
      </p:graphicFrame>
      <p:sp>
        <p:nvSpPr>
          <p:cNvPr id="5" name="Заголовок 1"/>
          <p:cNvSpPr txBox="1">
            <a:spLocks/>
          </p:cNvSpPr>
          <p:nvPr/>
        </p:nvSpPr>
        <p:spPr>
          <a:xfrm>
            <a:off x="1115616" y="159804"/>
            <a:ext cx="7348744" cy="820924"/>
          </a:xfrm>
          <a:prstGeom prst="rect">
            <a:avLst/>
          </a:prstGeom>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ru-RU" sz="2400" b="1" dirty="0">
                <a:solidFill>
                  <a:schemeClr val="tx2">
                    <a:lumMod val="50000"/>
                  </a:schemeClr>
                </a:solidFill>
                <a:effectLst>
                  <a:outerShdw blurRad="38100" dist="38100" dir="2700000" algn="tl">
                    <a:srgbClr val="000000">
                      <a:alpha val="43137"/>
                    </a:srgbClr>
                  </a:outerShdw>
                </a:effectLst>
              </a:rPr>
              <a:t>Распределение бюджетных </a:t>
            </a:r>
            <a:r>
              <a:rPr lang="ru-RU" sz="2400" b="1" dirty="0" smtClean="0">
                <a:solidFill>
                  <a:schemeClr val="tx2">
                    <a:lumMod val="50000"/>
                  </a:schemeClr>
                </a:solidFill>
                <a:effectLst>
                  <a:outerShdw blurRad="38100" dist="38100" dir="2700000" algn="tl">
                    <a:srgbClr val="000000">
                      <a:alpha val="43137"/>
                    </a:srgbClr>
                  </a:outerShdw>
                </a:effectLst>
              </a:rPr>
              <a:t>ассигнований                        </a:t>
            </a:r>
            <a:r>
              <a:rPr lang="ru-RU" sz="2400" b="1" dirty="0">
                <a:solidFill>
                  <a:schemeClr val="tx2">
                    <a:lumMod val="50000"/>
                  </a:schemeClr>
                </a:solidFill>
                <a:effectLst>
                  <a:outerShdw blurRad="38100" dist="38100" dir="2700000" algn="tl">
                    <a:srgbClr val="000000">
                      <a:alpha val="43137"/>
                    </a:srgbClr>
                  </a:outerShdw>
                </a:effectLst>
              </a:rPr>
              <a:t>по </a:t>
            </a:r>
            <a:r>
              <a:rPr lang="ru-RU" sz="2400" b="1" dirty="0" smtClean="0">
                <a:solidFill>
                  <a:schemeClr val="tx2">
                    <a:lumMod val="50000"/>
                  </a:schemeClr>
                </a:solidFill>
                <a:effectLst>
                  <a:outerShdw blurRad="38100" dist="38100" dir="2700000" algn="tl">
                    <a:srgbClr val="000000">
                      <a:alpha val="43137"/>
                    </a:srgbClr>
                  </a:outerShdw>
                </a:effectLst>
              </a:rPr>
              <a:t>разделам расходов и направлению </a:t>
            </a:r>
            <a:r>
              <a:rPr lang="ru-RU" sz="2400" b="1" dirty="0">
                <a:solidFill>
                  <a:schemeClr val="tx2">
                    <a:lumMod val="50000"/>
                  </a:schemeClr>
                </a:solidFill>
                <a:effectLst>
                  <a:outerShdw blurRad="38100" dist="38100" dir="2700000" algn="tl">
                    <a:srgbClr val="000000">
                      <a:alpha val="43137"/>
                    </a:srgbClr>
                  </a:outerShdw>
                </a:effectLst>
              </a:rPr>
              <a:t>программ:</a:t>
            </a:r>
          </a:p>
        </p:txBody>
      </p:sp>
    </p:spTree>
    <p:extLst>
      <p:ext uri="{BB962C8B-B14F-4D97-AF65-F5344CB8AC3E}">
        <p14:creationId xmlns:p14="http://schemas.microsoft.com/office/powerpoint/2010/main" val="3132121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94968979"/>
              </p:ext>
            </p:extLst>
          </p:nvPr>
        </p:nvGraphicFramePr>
        <p:xfrm>
          <a:off x="323528" y="316612"/>
          <a:ext cx="8496944" cy="6286359"/>
        </p:xfrm>
        <a:graphic>
          <a:graphicData uri="http://schemas.openxmlformats.org/drawingml/2006/table">
            <a:tbl>
              <a:tblPr firstRow="1" bandRow="1">
                <a:effectLst>
                  <a:innerShdw blurRad="114300">
                    <a:prstClr val="black"/>
                  </a:innerShdw>
                </a:effectLst>
                <a:tableStyleId>{46F890A9-2807-4EBB-B81D-B2AA78EC7F39}</a:tableStyleId>
              </a:tblPr>
              <a:tblGrid>
                <a:gridCol w="6120680"/>
                <a:gridCol w="1224136"/>
                <a:gridCol w="1152128"/>
              </a:tblGrid>
              <a:tr h="649831">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«Профилактика употребления наркотических средств,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психотропных </a:t>
                      </a:r>
                      <a:r>
                        <a:rPr lang="ru-RU" sz="1200" b="0" dirty="0">
                          <a:solidFill>
                            <a:schemeClr val="accent1">
                              <a:lumMod val="50000"/>
                            </a:schemeClr>
                          </a:solidFill>
                          <a:effectLst/>
                          <a:latin typeface="Times New Roman" pitchFamily="18" charset="0"/>
                          <a:ea typeface="Calibri"/>
                          <a:cs typeface="Times New Roman" pitchFamily="18" charset="0"/>
                        </a:rPr>
                        <a:t>веществ и их прекурсоров подростками и молодежью в ЗМР на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marL="84138" indent="0"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2014- 2016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45137">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 Профилактика преступлений и иных </a:t>
                      </a:r>
                      <a:r>
                        <a:rPr lang="ru-RU" sz="1200" b="0" dirty="0" smtClean="0">
                          <a:solidFill>
                            <a:schemeClr val="accent1">
                              <a:lumMod val="50000"/>
                            </a:schemeClr>
                          </a:solidFill>
                          <a:effectLst/>
                          <a:latin typeface="Times New Roman" pitchFamily="18" charset="0"/>
                          <a:ea typeface="Calibri"/>
                          <a:cs typeface="Times New Roman" pitchFamily="18" charset="0"/>
                        </a:rPr>
                        <a:t> правонарушений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на </a:t>
                      </a:r>
                      <a:r>
                        <a:rPr lang="ru-RU" sz="1200" b="0" dirty="0">
                          <a:solidFill>
                            <a:schemeClr val="accent1">
                              <a:lumMod val="50000"/>
                            </a:schemeClr>
                          </a:solidFill>
                          <a:effectLst/>
                          <a:latin typeface="Times New Roman" pitchFamily="18" charset="0"/>
                          <a:ea typeface="Calibri"/>
                          <a:cs typeface="Times New Roman" pitchFamily="18" charset="0"/>
                        </a:rPr>
                        <a:t>территории ЗМР на 2014-2016 годы» </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280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280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45137">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«Профилактика терроризма и экстремизма в </a:t>
                      </a:r>
                      <a:r>
                        <a:rPr lang="ru-RU" sz="1200" b="0" dirty="0" smtClean="0">
                          <a:solidFill>
                            <a:schemeClr val="accent1">
                              <a:lumMod val="50000"/>
                            </a:schemeClr>
                          </a:solidFill>
                          <a:effectLst/>
                          <a:latin typeface="Times New Roman" pitchFamily="18" charset="0"/>
                          <a:ea typeface="Calibri"/>
                          <a:cs typeface="Times New Roman" pitchFamily="18" charset="0"/>
                        </a:rPr>
                        <a:t> Зеленчук -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ском </a:t>
                      </a:r>
                      <a:r>
                        <a:rPr lang="ru-RU" sz="1200" b="0" dirty="0">
                          <a:solidFill>
                            <a:schemeClr val="accent1">
                              <a:lumMod val="50000"/>
                            </a:schemeClr>
                          </a:solidFill>
                          <a:effectLst/>
                          <a:latin typeface="Times New Roman" pitchFamily="18" charset="0"/>
                          <a:ea typeface="Calibri"/>
                          <a:cs typeface="Times New Roman" pitchFamily="18" charset="0"/>
                        </a:rPr>
                        <a:t>муниципальном районе на 2014-2016годы»</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140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140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05786">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подпрограмма  «Противодействие  коррупции в ЗМР на </a:t>
                      </a:r>
                      <a:r>
                        <a:rPr lang="ru-RU" sz="1200" b="0" dirty="0" smtClean="0">
                          <a:solidFill>
                            <a:schemeClr val="accent1">
                              <a:lumMod val="50000"/>
                            </a:schemeClr>
                          </a:solidFill>
                          <a:effectLst/>
                          <a:latin typeface="Times New Roman" pitchFamily="18" charset="0"/>
                          <a:ea typeface="Calibri"/>
                          <a:cs typeface="Times New Roman" pitchFamily="18" charset="0"/>
                        </a:rPr>
                        <a:t>2014-2016гг»    </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45137">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a:t>
                      </a:r>
                      <a:r>
                        <a:rPr lang="ru-RU" sz="1200" b="0" dirty="0">
                          <a:solidFill>
                            <a:schemeClr val="accent1">
                              <a:lumMod val="50000"/>
                            </a:schemeClr>
                          </a:solidFill>
                          <a:effectLst/>
                          <a:latin typeface="Times New Roman" pitchFamily="18" charset="0"/>
                          <a:ea typeface="Calibri"/>
                          <a:cs typeface="Times New Roman" pitchFamily="18" charset="0"/>
                        </a:rPr>
                        <a:t>программа «Содействие занятости несовершеннолетних граждан </a:t>
                      </a:r>
                      <a:r>
                        <a:rPr lang="ru-RU" sz="1200" b="0" dirty="0" smtClean="0">
                          <a:solidFill>
                            <a:schemeClr val="accent1">
                              <a:lumMod val="50000"/>
                            </a:schemeClr>
                          </a:solidFill>
                          <a:effectLst/>
                          <a:latin typeface="Times New Roman" pitchFamily="18" charset="0"/>
                          <a:ea typeface="Calibri"/>
                          <a:cs typeface="Times New Roman" pitchFamily="18" charset="0"/>
                        </a:rPr>
                        <a:t>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Зеленчукского </a:t>
                      </a:r>
                      <a:r>
                        <a:rPr lang="ru-RU" sz="1200" b="0" dirty="0">
                          <a:solidFill>
                            <a:schemeClr val="accent1">
                              <a:lumMod val="50000"/>
                            </a:schemeClr>
                          </a:solidFill>
                          <a:effectLst/>
                          <a:latin typeface="Times New Roman" pitchFamily="18" charset="0"/>
                          <a:ea typeface="Calibri"/>
                          <a:cs typeface="Times New Roman" pitchFamily="18" charset="0"/>
                        </a:rPr>
                        <a:t>муниципального района на 2014-2016 годы»</a:t>
                      </a: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50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49,6</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45137">
                <a:tc>
                  <a:txBody>
                    <a:bodyPr/>
                    <a:lstStyle/>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Муниципальная  программа «Развитие  малого и среднего предпринимательства в    </a:t>
                      </a:r>
                    </a:p>
                    <a:p>
                      <a:pPr algn="l">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Зеленчукском муниципальном районе на 2016-2018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45137">
                <a:tc>
                  <a:txBody>
                    <a:bodyPr/>
                    <a:lstStyle/>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Муниципальная </a:t>
                      </a:r>
                      <a:r>
                        <a:rPr lang="ru-RU" sz="1200" b="0" dirty="0">
                          <a:solidFill>
                            <a:schemeClr val="accent1">
                              <a:lumMod val="50000"/>
                            </a:schemeClr>
                          </a:solidFill>
                          <a:effectLst/>
                          <a:latin typeface="Times New Roman"/>
                          <a:ea typeface="Calibri"/>
                          <a:cs typeface="Times New Roman"/>
                        </a:rPr>
                        <a:t>программа «Устойчивое развитие сельских территорий </a:t>
                      </a:r>
                      <a:r>
                        <a:rPr lang="ru-RU" sz="1200" b="0" dirty="0" smtClean="0">
                          <a:solidFill>
                            <a:schemeClr val="accent1">
                              <a:lumMod val="50000"/>
                            </a:schemeClr>
                          </a:solidFill>
                          <a:effectLst/>
                          <a:latin typeface="Times New Roman"/>
                          <a:ea typeface="Calibri"/>
                          <a:cs typeface="Times New Roman"/>
                        </a:rPr>
                        <a:t> Зеленчукского  </a:t>
                      </a:r>
                    </a:p>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муниципального </a:t>
                      </a:r>
                      <a:r>
                        <a:rPr lang="ru-RU" sz="1200" b="0" dirty="0">
                          <a:solidFill>
                            <a:schemeClr val="accent1">
                              <a:lumMod val="50000"/>
                            </a:schemeClr>
                          </a:solidFill>
                          <a:effectLst/>
                          <a:latin typeface="Times New Roman"/>
                          <a:ea typeface="Calibri"/>
                          <a:cs typeface="Times New Roman"/>
                        </a:rPr>
                        <a:t>района на 2014-2017 годы и на период до </a:t>
                      </a:r>
                      <a:r>
                        <a:rPr lang="ru-RU" sz="1200" b="0" dirty="0" smtClean="0">
                          <a:solidFill>
                            <a:schemeClr val="accent1">
                              <a:lumMod val="50000"/>
                            </a:schemeClr>
                          </a:solidFill>
                          <a:effectLst/>
                          <a:latin typeface="Times New Roman"/>
                          <a:ea typeface="Calibri"/>
                          <a:cs typeface="Times New Roman"/>
                        </a:rPr>
                        <a:t>2020 года»</a:t>
                      </a:r>
                      <a:endParaRPr lang="ru-RU" sz="1100" b="0" dirty="0">
                        <a:solidFill>
                          <a:schemeClr val="accent1">
                            <a:lumMod val="50000"/>
                          </a:schemeClr>
                        </a:solidFill>
                        <a:effectLst/>
                        <a:latin typeface="Calibri"/>
                        <a:ea typeface="Calibri"/>
                        <a:cs typeface="Times New Roman"/>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45</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45</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45137">
                <a:tc>
                  <a:txBody>
                    <a:bodyPr/>
                    <a:lstStyle/>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Муниципальная </a:t>
                      </a:r>
                      <a:r>
                        <a:rPr lang="ru-RU" sz="1200" b="0" dirty="0">
                          <a:solidFill>
                            <a:schemeClr val="accent1">
                              <a:lumMod val="50000"/>
                            </a:schemeClr>
                          </a:solidFill>
                          <a:effectLst/>
                          <a:latin typeface="Times New Roman"/>
                          <a:ea typeface="Calibri"/>
                          <a:cs typeface="Times New Roman"/>
                        </a:rPr>
                        <a:t>программа «Развитие и становление Зеленчукского  районного </a:t>
                      </a:r>
                      <a:r>
                        <a:rPr lang="ru-RU" sz="1200" b="0" dirty="0" smtClean="0">
                          <a:solidFill>
                            <a:schemeClr val="accent1">
                              <a:lumMod val="50000"/>
                            </a:schemeClr>
                          </a:solidFill>
                          <a:effectLst/>
                          <a:latin typeface="Times New Roman"/>
                          <a:ea typeface="Calibri"/>
                          <a:cs typeface="Times New Roman"/>
                        </a:rPr>
                        <a:t>   </a:t>
                      </a:r>
                    </a:p>
                    <a:p>
                      <a:pPr algn="just">
                        <a:lnSpc>
                          <a:spcPct val="115000"/>
                        </a:lnSpc>
                        <a:spcAft>
                          <a:spcPts val="0"/>
                        </a:spcAft>
                      </a:pPr>
                      <a:r>
                        <a:rPr lang="ru-RU" sz="1200" b="0" dirty="0" smtClean="0">
                          <a:solidFill>
                            <a:schemeClr val="accent1">
                              <a:lumMod val="50000"/>
                            </a:schemeClr>
                          </a:solidFill>
                          <a:effectLst/>
                          <a:latin typeface="Times New Roman"/>
                          <a:ea typeface="Calibri"/>
                          <a:cs typeface="Times New Roman"/>
                        </a:rPr>
                        <a:t>   общества </a:t>
                      </a:r>
                      <a:r>
                        <a:rPr lang="ru-RU" sz="1200" b="0" dirty="0">
                          <a:solidFill>
                            <a:schemeClr val="accent1">
                              <a:lumMod val="50000"/>
                            </a:schemeClr>
                          </a:solidFill>
                          <a:effectLst/>
                          <a:latin typeface="Times New Roman"/>
                          <a:ea typeface="Calibri"/>
                          <a:cs typeface="Times New Roman"/>
                        </a:rPr>
                        <a:t>Баталпашинского казачьего отдела Кубанского казачьего войска на </a:t>
                      </a:r>
                      <a:r>
                        <a:rPr lang="ru-RU" sz="1200" b="0" dirty="0" smtClean="0">
                          <a:solidFill>
                            <a:schemeClr val="accent1">
                              <a:lumMod val="50000"/>
                            </a:schemeClr>
                          </a:solidFill>
                          <a:effectLst/>
                          <a:latin typeface="Times New Roman"/>
                          <a:ea typeface="Calibri"/>
                          <a:cs typeface="Times New Roman"/>
                        </a:rPr>
                        <a:t>2016 год»</a:t>
                      </a:r>
                      <a:endParaRPr lang="ru-RU" sz="1100" b="0" dirty="0">
                        <a:solidFill>
                          <a:schemeClr val="accent1">
                            <a:lumMod val="50000"/>
                          </a:schemeClr>
                        </a:solidFill>
                        <a:effectLst/>
                        <a:latin typeface="Calibri"/>
                        <a:ea typeface="Calibri"/>
                        <a:cs typeface="Times New Roman"/>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370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370</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30694">
                <a:tc>
                  <a:txBody>
                    <a:bodyPr/>
                    <a:lstStyle/>
                    <a:p>
                      <a:pPr algn="just">
                        <a:lnSpc>
                          <a:spcPct val="100000"/>
                        </a:lnSpc>
                        <a:spcAft>
                          <a:spcPts val="0"/>
                        </a:spcAft>
                      </a:pPr>
                      <a:r>
                        <a:rPr lang="ru-RU" sz="1200" b="0" dirty="0" smtClean="0">
                          <a:solidFill>
                            <a:schemeClr val="accent1">
                              <a:lumMod val="50000"/>
                            </a:schemeClr>
                          </a:solidFill>
                          <a:effectLst/>
                          <a:latin typeface="Times New Roman"/>
                          <a:ea typeface="Calibri"/>
                          <a:cs typeface="Times New Roman"/>
                        </a:rPr>
                        <a:t>   Муниципальная </a:t>
                      </a:r>
                      <a:r>
                        <a:rPr lang="ru-RU" sz="1200" b="0" dirty="0">
                          <a:solidFill>
                            <a:schemeClr val="accent1">
                              <a:lumMod val="50000"/>
                            </a:schemeClr>
                          </a:solidFill>
                          <a:effectLst/>
                          <a:latin typeface="Times New Roman"/>
                          <a:ea typeface="Calibri"/>
                          <a:cs typeface="Times New Roman"/>
                        </a:rPr>
                        <a:t>программа «Социальная поддержка пожилых граждан  на </a:t>
                      </a:r>
                      <a:r>
                        <a:rPr lang="ru-RU" sz="1200" b="0" dirty="0" smtClean="0">
                          <a:solidFill>
                            <a:schemeClr val="accent1">
                              <a:lumMod val="50000"/>
                            </a:schemeClr>
                          </a:solidFill>
                          <a:effectLst/>
                          <a:latin typeface="Times New Roman"/>
                          <a:ea typeface="Calibri"/>
                          <a:cs typeface="Times New Roman"/>
                        </a:rPr>
                        <a:t>2016-    </a:t>
                      </a:r>
                    </a:p>
                    <a:p>
                      <a:pPr algn="just">
                        <a:lnSpc>
                          <a:spcPct val="100000"/>
                        </a:lnSpc>
                        <a:spcAft>
                          <a:spcPts val="0"/>
                        </a:spcAft>
                      </a:pPr>
                      <a:r>
                        <a:rPr lang="ru-RU" sz="1200" b="0" dirty="0" smtClean="0">
                          <a:solidFill>
                            <a:schemeClr val="accent1">
                              <a:lumMod val="50000"/>
                            </a:schemeClr>
                          </a:solidFill>
                          <a:effectLst/>
                          <a:latin typeface="Times New Roman"/>
                          <a:ea typeface="Calibri"/>
                          <a:cs typeface="Times New Roman"/>
                        </a:rPr>
                        <a:t>   2018 </a:t>
                      </a:r>
                      <a:r>
                        <a:rPr lang="ru-RU" sz="1200" b="0" dirty="0">
                          <a:solidFill>
                            <a:schemeClr val="accent1">
                              <a:lumMod val="50000"/>
                            </a:schemeClr>
                          </a:solidFill>
                          <a:effectLst/>
                          <a:latin typeface="Times New Roman"/>
                          <a:ea typeface="Calibri"/>
                          <a:cs typeface="Times New Roman"/>
                        </a:rPr>
                        <a:t>годы  в  Зеленчукском муниципальном  районе»</a:t>
                      </a:r>
                      <a:endParaRPr lang="ru-RU" sz="1100" b="0" dirty="0">
                        <a:solidFill>
                          <a:schemeClr val="accent1">
                            <a:lumMod val="50000"/>
                          </a:schemeClr>
                        </a:solidFill>
                        <a:effectLst/>
                        <a:latin typeface="Calibri"/>
                        <a:ea typeface="Calibri"/>
                        <a:cs typeface="Times New Roman"/>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tx2">
                              <a:lumMod val="50000"/>
                            </a:schemeClr>
                          </a:solidFill>
                          <a:effectLst/>
                          <a:latin typeface="Times New Roman" pitchFamily="18" charset="0"/>
                          <a:ea typeface="Calibri"/>
                          <a:cs typeface="Times New Roman" pitchFamily="18" charset="0"/>
                        </a:rPr>
                        <a:t>110</a:t>
                      </a:r>
                      <a:endParaRPr lang="ru-RU" sz="1200" b="0" dirty="0">
                        <a:solidFill>
                          <a:schemeClr val="tx2">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tx2">
                              <a:lumMod val="50000"/>
                            </a:schemeClr>
                          </a:solidFill>
                          <a:effectLst/>
                          <a:latin typeface="Times New Roman" pitchFamily="18" charset="0"/>
                          <a:ea typeface="Calibri"/>
                          <a:cs typeface="Times New Roman" pitchFamily="18" charset="0"/>
                        </a:rPr>
                        <a:t>110</a:t>
                      </a:r>
                      <a:endParaRPr lang="ru-RU" sz="1200" b="0" dirty="0">
                        <a:solidFill>
                          <a:schemeClr val="tx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55217">
                <a:tc>
                  <a:txBody>
                    <a:bodyPr/>
                    <a:lstStyle/>
                    <a:p>
                      <a:pPr algn="just">
                        <a:lnSpc>
                          <a:spcPct val="115000"/>
                        </a:lnSpc>
                        <a:spcAft>
                          <a:spcPts val="0"/>
                        </a:spcAft>
                      </a:pPr>
                      <a:r>
                        <a:rPr lang="ru-RU" sz="1200" kern="1200" dirty="0">
                          <a:solidFill>
                            <a:srgbClr val="254061"/>
                          </a:solidFill>
                          <a:effectLst/>
                          <a:latin typeface="Times New Roman"/>
                          <a:ea typeface="Calibri"/>
                          <a:cs typeface="Times New Roman"/>
                        </a:rPr>
                        <a:t>   Муниципальная программа «Доступная среда Зеленчукского муниципального   района на </a:t>
                      </a:r>
                      <a:r>
                        <a:rPr lang="ru-RU" sz="1200" kern="1200" dirty="0" smtClean="0">
                          <a:solidFill>
                            <a:srgbClr val="254061"/>
                          </a:solidFill>
                          <a:effectLst/>
                          <a:latin typeface="Times New Roman"/>
                          <a:ea typeface="Calibri"/>
                          <a:cs typeface="Times New Roman"/>
                        </a:rPr>
                        <a:t>  </a:t>
                      </a:r>
                    </a:p>
                    <a:p>
                      <a:pPr algn="just">
                        <a:lnSpc>
                          <a:spcPct val="115000"/>
                        </a:lnSpc>
                        <a:spcAft>
                          <a:spcPts val="0"/>
                        </a:spcAft>
                      </a:pPr>
                      <a:r>
                        <a:rPr lang="ru-RU" sz="1200" kern="1200" dirty="0" smtClean="0">
                          <a:solidFill>
                            <a:srgbClr val="254061"/>
                          </a:solidFill>
                          <a:effectLst/>
                          <a:latin typeface="Times New Roman"/>
                          <a:ea typeface="Calibri"/>
                          <a:cs typeface="Times New Roman"/>
                        </a:rPr>
                        <a:t>   2016-2018 </a:t>
                      </a:r>
                      <a:r>
                        <a:rPr lang="ru-RU" sz="1200" kern="1200" dirty="0">
                          <a:solidFill>
                            <a:srgbClr val="254061"/>
                          </a:solidFill>
                          <a:effectLst/>
                          <a:latin typeface="Times New Roman"/>
                          <a:ea typeface="Calibri"/>
                          <a:cs typeface="Times New Roman"/>
                        </a:rPr>
                        <a:t>годы»</a:t>
                      </a:r>
                      <a:endParaRPr lang="ru-RU" sz="1100" dirty="0">
                        <a:effectLst/>
                        <a:latin typeface="Calibri"/>
                        <a:ea typeface="Calibri"/>
                        <a:cs typeface="Times New Roman"/>
                      </a:endParaRPr>
                    </a:p>
                  </a:txBody>
                  <a:tcPr marL="68580" marR="68580" marT="9525"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kern="1200">
                          <a:solidFill>
                            <a:srgbClr val="254061"/>
                          </a:solidFill>
                          <a:effectLst/>
                          <a:latin typeface="Calibri"/>
                          <a:ea typeface="Calibri"/>
                          <a:cs typeface="Times New Roman"/>
                        </a:rPr>
                        <a:t>182,4</a:t>
                      </a:r>
                      <a:endParaRPr lang="ru-RU" sz="1100">
                        <a:effectLst/>
                        <a:latin typeface="Calibri"/>
                        <a:ea typeface="Calibri"/>
                        <a:cs typeface="Times New Roman"/>
                      </a:endParaRPr>
                    </a:p>
                  </a:txBody>
                  <a:tcPr marL="68580" marR="68580" marT="9525"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kern="1200" dirty="0">
                          <a:solidFill>
                            <a:srgbClr val="254061"/>
                          </a:solidFill>
                          <a:effectLst/>
                          <a:latin typeface="Calibri"/>
                          <a:ea typeface="Calibri"/>
                          <a:cs typeface="Times New Roman"/>
                        </a:rPr>
                        <a:t>182,3</a:t>
                      </a:r>
                      <a:endParaRPr lang="ru-RU" sz="1100" dirty="0">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04693">
                <a:tc>
                  <a:txBody>
                    <a:bodyPr/>
                    <a:lstStyle/>
                    <a:p>
                      <a:pPr algn="just">
                        <a:lnSpc>
                          <a:spcPct val="100000"/>
                        </a:lnSpc>
                        <a:spcAft>
                          <a:spcPts val="0"/>
                        </a:spcAft>
                      </a:pPr>
                      <a:r>
                        <a:rPr lang="ru-RU" sz="1100" b="0" dirty="0" smtClean="0">
                          <a:solidFill>
                            <a:schemeClr val="accent1">
                              <a:lumMod val="50000"/>
                            </a:schemeClr>
                          </a:solidFill>
                          <a:effectLst/>
                          <a:latin typeface="Calibri"/>
                          <a:ea typeface="Calibri"/>
                          <a:cs typeface="Times New Roman"/>
                        </a:rPr>
                        <a:t>    </a:t>
                      </a:r>
                      <a:r>
                        <a:rPr lang="ru-RU" sz="1200" b="0" dirty="0" smtClean="0">
                          <a:solidFill>
                            <a:schemeClr val="accent1">
                              <a:lumMod val="50000"/>
                            </a:schemeClr>
                          </a:solidFill>
                          <a:effectLst/>
                          <a:latin typeface="Times New Roman" pitchFamily="18" charset="0"/>
                          <a:ea typeface="Calibri"/>
                          <a:cs typeface="Times New Roman" pitchFamily="18" charset="0"/>
                        </a:rPr>
                        <a:t>Софинансирование</a:t>
                      </a:r>
                      <a:r>
                        <a:rPr lang="ru-RU" sz="1200" b="0" baseline="0" dirty="0" smtClean="0">
                          <a:solidFill>
                            <a:schemeClr val="accent1">
                              <a:lumMod val="50000"/>
                            </a:schemeClr>
                          </a:solidFill>
                          <a:effectLst/>
                          <a:latin typeface="Times New Roman" pitchFamily="18" charset="0"/>
                          <a:ea typeface="Calibri"/>
                          <a:cs typeface="Times New Roman" pitchFamily="18" charset="0"/>
                        </a:rPr>
                        <a:t> государственной программы «Доступная среда КЧР на 2016- 2018гг»    </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tx2">
                              <a:lumMod val="50000"/>
                            </a:schemeClr>
                          </a:solidFill>
                          <a:effectLst/>
                          <a:latin typeface="Times New Roman" pitchFamily="18" charset="0"/>
                          <a:ea typeface="Calibri"/>
                          <a:cs typeface="Times New Roman" pitchFamily="18" charset="0"/>
                        </a:rPr>
                        <a:t>18,3</a:t>
                      </a:r>
                      <a:endParaRPr lang="ru-RU" sz="1200" b="0" dirty="0">
                        <a:solidFill>
                          <a:schemeClr val="tx2">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tx2">
                              <a:lumMod val="50000"/>
                            </a:schemeClr>
                          </a:solidFill>
                          <a:effectLst/>
                          <a:latin typeface="Times New Roman" pitchFamily="18" charset="0"/>
                          <a:ea typeface="Calibri"/>
                          <a:cs typeface="Times New Roman" pitchFamily="18" charset="0"/>
                        </a:rPr>
                        <a:t>18,3</a:t>
                      </a:r>
                      <a:endParaRPr lang="ru-RU" sz="1200" b="0" dirty="0">
                        <a:solidFill>
                          <a:schemeClr val="tx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30694">
                <a:tc>
                  <a:txBody>
                    <a:bodyPr/>
                    <a:lstStyle/>
                    <a:p>
                      <a:pPr fontAlgn="ctr">
                        <a:lnSpc>
                          <a:spcPct val="115000"/>
                        </a:lnSpc>
                        <a:spcAft>
                          <a:spcPts val="0"/>
                        </a:spcAft>
                      </a:pPr>
                      <a:r>
                        <a:rPr lang="ru-RU" sz="1200" kern="1200" dirty="0">
                          <a:solidFill>
                            <a:srgbClr val="254061"/>
                          </a:solidFill>
                          <a:effectLst/>
                          <a:latin typeface="Times New Roman"/>
                          <a:ea typeface="Times New Roman"/>
                          <a:cs typeface="Times New Roman"/>
                        </a:rPr>
                        <a:t>     Муниципальная программа «Управление муниципальными финансами на 2014- </a:t>
                      </a:r>
                      <a:r>
                        <a:rPr lang="ru-RU" sz="1200" kern="1200" dirty="0" smtClean="0">
                          <a:solidFill>
                            <a:srgbClr val="254061"/>
                          </a:solidFill>
                          <a:effectLst/>
                          <a:latin typeface="Times New Roman"/>
                          <a:ea typeface="Times New Roman"/>
                          <a:cs typeface="Times New Roman"/>
                        </a:rPr>
                        <a:t>2016гг» </a:t>
                      </a:r>
                      <a:endParaRPr lang="ru-RU" sz="1100" dirty="0">
                        <a:effectLst/>
                        <a:latin typeface="Calibri"/>
                        <a:ea typeface="Calibri"/>
                        <a:cs typeface="Times New Roman"/>
                      </a:endParaRPr>
                    </a:p>
                  </a:txBody>
                  <a:tcPr marL="9525" marR="9525" marT="9525" marB="0" anchor="ctr">
                    <a:cell3D prstMaterial="dkEdge">
                      <a:bevel prst="artDeco"/>
                      <a:lightRig rig="flood" dir="t"/>
                    </a:cell3D>
                    <a:solidFill>
                      <a:schemeClr val="accent6">
                        <a:lumMod val="20000"/>
                        <a:lumOff val="80000"/>
                      </a:schemeClr>
                    </a:solidFill>
                  </a:tcPr>
                </a:tc>
                <a:tc>
                  <a:txBody>
                    <a:bodyPr/>
                    <a:lstStyle/>
                    <a:p>
                      <a:pPr algn="r" fontAlgn="ctr">
                        <a:lnSpc>
                          <a:spcPct val="115000"/>
                        </a:lnSpc>
                        <a:spcAft>
                          <a:spcPts val="0"/>
                        </a:spcAft>
                      </a:pPr>
                      <a:r>
                        <a:rPr lang="ru-RU" sz="1200" kern="1200" dirty="0">
                          <a:solidFill>
                            <a:srgbClr val="254061"/>
                          </a:solidFill>
                          <a:effectLst/>
                          <a:latin typeface="Calibri"/>
                          <a:ea typeface="Times New Roman"/>
                          <a:cs typeface="Times New Roman"/>
                        </a:rPr>
                        <a:t>42136,4</a:t>
                      </a:r>
                      <a:endParaRPr lang="ru-RU" sz="1100" dirty="0">
                        <a:effectLst/>
                        <a:latin typeface="Calibri"/>
                        <a:ea typeface="Calibri"/>
                        <a:cs typeface="Times New Roman"/>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fontAlgn="ctr">
                        <a:lnSpc>
                          <a:spcPct val="115000"/>
                        </a:lnSpc>
                        <a:spcAft>
                          <a:spcPts val="0"/>
                        </a:spcAft>
                      </a:pPr>
                      <a:r>
                        <a:rPr lang="ru-RU" sz="1200" kern="1200" dirty="0">
                          <a:solidFill>
                            <a:srgbClr val="254061"/>
                          </a:solidFill>
                          <a:effectLst/>
                          <a:latin typeface="Calibri"/>
                          <a:ea typeface="Times New Roman"/>
                          <a:cs typeface="Times New Roman"/>
                        </a:rPr>
                        <a:t>42087,8</a:t>
                      </a:r>
                      <a:endParaRPr lang="ru-RU" sz="1100" dirty="0">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677786">
                <a:tc>
                  <a:txBody>
                    <a:bodyPr/>
                    <a:lstStyle/>
                    <a:p>
                      <a:pPr fontAlgn="ctr">
                        <a:lnSpc>
                          <a:spcPct val="115000"/>
                        </a:lnSpc>
                        <a:spcAft>
                          <a:spcPts val="0"/>
                        </a:spcAft>
                      </a:pPr>
                      <a:r>
                        <a:rPr lang="ru-RU" sz="1200" kern="1200" dirty="0">
                          <a:solidFill>
                            <a:srgbClr val="254061"/>
                          </a:solidFill>
                          <a:effectLst/>
                          <a:latin typeface="Times New Roman"/>
                          <a:ea typeface="Times New Roman"/>
                          <a:cs typeface="Times New Roman"/>
                        </a:rPr>
                        <a:t>     Муниципальная  подпрограмма «Создание условий для эффективного и  ответственного </a:t>
                      </a:r>
                      <a:r>
                        <a:rPr lang="ru-RU" sz="1200" kern="1200" dirty="0" smtClean="0">
                          <a:solidFill>
                            <a:srgbClr val="254061"/>
                          </a:solidFill>
                          <a:effectLst/>
                          <a:latin typeface="Times New Roman"/>
                          <a:ea typeface="Times New Roman"/>
                          <a:cs typeface="Times New Roman"/>
                        </a:rPr>
                        <a:t>    </a:t>
                      </a:r>
                    </a:p>
                    <a:p>
                      <a:pPr fontAlgn="ctr">
                        <a:lnSpc>
                          <a:spcPct val="115000"/>
                        </a:lnSpc>
                        <a:spcAft>
                          <a:spcPts val="0"/>
                        </a:spcAft>
                      </a:pPr>
                      <a:r>
                        <a:rPr lang="ru-RU" sz="1200" kern="1200" dirty="0" smtClean="0">
                          <a:solidFill>
                            <a:srgbClr val="254061"/>
                          </a:solidFill>
                          <a:effectLst/>
                          <a:latin typeface="Times New Roman"/>
                          <a:ea typeface="Times New Roman"/>
                          <a:cs typeface="Times New Roman"/>
                        </a:rPr>
                        <a:t>     управления </a:t>
                      </a:r>
                      <a:r>
                        <a:rPr lang="ru-RU" sz="1200" kern="1200" dirty="0">
                          <a:solidFill>
                            <a:srgbClr val="254061"/>
                          </a:solidFill>
                          <a:effectLst/>
                          <a:latin typeface="Times New Roman"/>
                          <a:ea typeface="Times New Roman"/>
                          <a:cs typeface="Times New Roman"/>
                        </a:rPr>
                        <a:t>муниципальными финансами, повышения устойчивости   бюджетов </a:t>
                      </a:r>
                      <a:r>
                        <a:rPr lang="ru-RU" sz="1200" kern="1200" dirty="0" smtClean="0">
                          <a:solidFill>
                            <a:srgbClr val="254061"/>
                          </a:solidFill>
                          <a:effectLst/>
                          <a:latin typeface="Times New Roman"/>
                          <a:ea typeface="Times New Roman"/>
                          <a:cs typeface="Times New Roman"/>
                        </a:rPr>
                        <a:t>    </a:t>
                      </a:r>
                    </a:p>
                    <a:p>
                      <a:pPr fontAlgn="ctr">
                        <a:lnSpc>
                          <a:spcPct val="115000"/>
                        </a:lnSpc>
                        <a:spcAft>
                          <a:spcPts val="0"/>
                        </a:spcAft>
                      </a:pPr>
                      <a:r>
                        <a:rPr lang="ru-RU" sz="1200" kern="1200" dirty="0" smtClean="0">
                          <a:solidFill>
                            <a:srgbClr val="254061"/>
                          </a:solidFill>
                          <a:effectLst/>
                          <a:latin typeface="Times New Roman"/>
                          <a:ea typeface="Times New Roman"/>
                          <a:cs typeface="Times New Roman"/>
                        </a:rPr>
                        <a:t>     муниципальных </a:t>
                      </a:r>
                      <a:r>
                        <a:rPr lang="ru-RU" sz="1200" kern="1200" dirty="0">
                          <a:solidFill>
                            <a:srgbClr val="254061"/>
                          </a:solidFill>
                          <a:effectLst/>
                          <a:latin typeface="Times New Roman"/>
                          <a:ea typeface="Times New Roman"/>
                          <a:cs typeface="Times New Roman"/>
                        </a:rPr>
                        <a:t>образований Зеленчукского муниципального района» </a:t>
                      </a:r>
                      <a:endParaRPr lang="ru-RU" sz="1100" dirty="0">
                        <a:effectLst/>
                        <a:latin typeface="Calibri"/>
                        <a:ea typeface="Calibri"/>
                        <a:cs typeface="Times New Roman"/>
                      </a:endParaRPr>
                    </a:p>
                  </a:txBody>
                  <a:tcPr marL="9525" marR="9525" marT="9525" marB="0" anchor="ctr">
                    <a:cell3D prstMaterial="dkEdge">
                      <a:bevel prst="artDeco"/>
                      <a:lightRig rig="flood" dir="t"/>
                    </a:cell3D>
                    <a:solidFill>
                      <a:schemeClr val="accent6">
                        <a:lumMod val="20000"/>
                        <a:lumOff val="80000"/>
                      </a:schemeClr>
                    </a:solidFill>
                  </a:tcPr>
                </a:tc>
                <a:tc>
                  <a:txBody>
                    <a:bodyPr/>
                    <a:lstStyle/>
                    <a:p>
                      <a:pPr algn="r" fontAlgn="ctr">
                        <a:lnSpc>
                          <a:spcPct val="115000"/>
                        </a:lnSpc>
                        <a:spcAft>
                          <a:spcPts val="0"/>
                        </a:spcAft>
                      </a:pPr>
                      <a:r>
                        <a:rPr lang="ru-RU" sz="1200" kern="1200" dirty="0">
                          <a:solidFill>
                            <a:srgbClr val="254061"/>
                          </a:solidFill>
                          <a:effectLst/>
                          <a:latin typeface="Calibri"/>
                          <a:ea typeface="Times New Roman"/>
                          <a:cs typeface="Times New Roman"/>
                        </a:rPr>
                        <a:t>35276,0</a:t>
                      </a:r>
                      <a:endParaRPr lang="ru-RU" sz="1100" dirty="0">
                        <a:effectLst/>
                        <a:latin typeface="Calibri"/>
                        <a:ea typeface="Calibri"/>
                        <a:cs typeface="Times New Roman"/>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fontAlgn="ctr">
                        <a:lnSpc>
                          <a:spcPct val="115000"/>
                        </a:lnSpc>
                        <a:spcAft>
                          <a:spcPts val="0"/>
                        </a:spcAft>
                      </a:pPr>
                      <a:r>
                        <a:rPr lang="ru-RU" sz="1200" kern="1200" dirty="0">
                          <a:solidFill>
                            <a:srgbClr val="254061"/>
                          </a:solidFill>
                          <a:effectLst/>
                          <a:latin typeface="Calibri"/>
                          <a:ea typeface="Times New Roman"/>
                          <a:cs typeface="Times New Roman"/>
                        </a:rPr>
                        <a:t>35276</a:t>
                      </a:r>
                      <a:endParaRPr lang="ru-RU" sz="1100" dirty="0">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455217">
                <a:tc>
                  <a:txBody>
                    <a:bodyPr/>
                    <a:lstStyle/>
                    <a:p>
                      <a:pPr fontAlgn="ctr">
                        <a:lnSpc>
                          <a:spcPct val="115000"/>
                        </a:lnSpc>
                        <a:spcAft>
                          <a:spcPts val="0"/>
                        </a:spcAft>
                      </a:pPr>
                      <a:r>
                        <a:rPr lang="ru-RU" sz="1200" kern="1200" dirty="0">
                          <a:solidFill>
                            <a:srgbClr val="254061"/>
                          </a:solidFill>
                          <a:effectLst/>
                          <a:latin typeface="Times New Roman"/>
                          <a:ea typeface="Times New Roman"/>
                          <a:cs typeface="Times New Roman"/>
                        </a:rPr>
                        <a:t>     Муниципальная  подпрограмма «Обеспечение реализации муниципальной    программы и </a:t>
                      </a:r>
                      <a:r>
                        <a:rPr lang="ru-RU" sz="1200" kern="1200" dirty="0" smtClean="0">
                          <a:solidFill>
                            <a:srgbClr val="254061"/>
                          </a:solidFill>
                          <a:effectLst/>
                          <a:latin typeface="Times New Roman"/>
                          <a:ea typeface="Times New Roman"/>
                          <a:cs typeface="Times New Roman"/>
                        </a:rPr>
                        <a:t>   </a:t>
                      </a:r>
                    </a:p>
                    <a:p>
                      <a:pPr fontAlgn="ctr">
                        <a:lnSpc>
                          <a:spcPct val="115000"/>
                        </a:lnSpc>
                        <a:spcAft>
                          <a:spcPts val="0"/>
                        </a:spcAft>
                      </a:pPr>
                      <a:r>
                        <a:rPr lang="ru-RU" sz="1200" kern="1200" dirty="0" smtClean="0">
                          <a:solidFill>
                            <a:srgbClr val="254061"/>
                          </a:solidFill>
                          <a:effectLst/>
                          <a:latin typeface="Times New Roman"/>
                          <a:ea typeface="Times New Roman"/>
                          <a:cs typeface="Times New Roman"/>
                        </a:rPr>
                        <a:t>     прочие </a:t>
                      </a:r>
                      <a:r>
                        <a:rPr lang="ru-RU" sz="1200" kern="1200" dirty="0">
                          <a:solidFill>
                            <a:srgbClr val="254061"/>
                          </a:solidFill>
                          <a:effectLst/>
                          <a:latin typeface="Times New Roman"/>
                          <a:ea typeface="Times New Roman"/>
                          <a:cs typeface="Times New Roman"/>
                        </a:rPr>
                        <a:t>мероприятия»</a:t>
                      </a:r>
                      <a:endParaRPr lang="ru-RU" sz="1100" dirty="0">
                        <a:effectLst/>
                        <a:latin typeface="Calibri"/>
                        <a:ea typeface="Calibri"/>
                        <a:cs typeface="Times New Roman"/>
                      </a:endParaRPr>
                    </a:p>
                  </a:txBody>
                  <a:tcPr marL="9525" marR="9525" marT="9525" marB="0" anchor="ctr">
                    <a:cell3D prstMaterial="dkEdge">
                      <a:bevel prst="artDeco"/>
                      <a:lightRig rig="flood" dir="t"/>
                    </a:cell3D>
                    <a:solidFill>
                      <a:schemeClr val="accent6">
                        <a:lumMod val="20000"/>
                        <a:lumOff val="80000"/>
                      </a:schemeClr>
                    </a:solidFill>
                  </a:tcPr>
                </a:tc>
                <a:tc>
                  <a:txBody>
                    <a:bodyPr/>
                    <a:lstStyle/>
                    <a:p>
                      <a:pPr algn="r" fontAlgn="ctr">
                        <a:lnSpc>
                          <a:spcPct val="115000"/>
                        </a:lnSpc>
                        <a:spcAft>
                          <a:spcPts val="0"/>
                        </a:spcAft>
                      </a:pPr>
                      <a:r>
                        <a:rPr lang="ru-RU" sz="1200" kern="1200">
                          <a:solidFill>
                            <a:srgbClr val="254061"/>
                          </a:solidFill>
                          <a:effectLst/>
                          <a:latin typeface="Calibri"/>
                          <a:ea typeface="Times New Roman"/>
                          <a:cs typeface="Times New Roman"/>
                        </a:rPr>
                        <a:t>6860,4</a:t>
                      </a:r>
                      <a:endParaRPr lang="ru-RU" sz="1100">
                        <a:effectLst/>
                        <a:latin typeface="Calibri"/>
                        <a:ea typeface="Calibri"/>
                        <a:cs typeface="Times New Roman"/>
                      </a:endParaRPr>
                    </a:p>
                  </a:txBody>
                  <a:tcPr marL="9525" marR="9525" marT="9525" marB="0" anchor="ctr">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fontAlgn="ctr">
                        <a:lnSpc>
                          <a:spcPct val="115000"/>
                        </a:lnSpc>
                        <a:spcAft>
                          <a:spcPts val="0"/>
                        </a:spcAft>
                      </a:pPr>
                      <a:r>
                        <a:rPr lang="ru-RU" sz="1200" kern="1200" dirty="0">
                          <a:solidFill>
                            <a:srgbClr val="254061"/>
                          </a:solidFill>
                          <a:effectLst/>
                          <a:latin typeface="Calibri"/>
                          <a:ea typeface="Times New Roman"/>
                          <a:cs typeface="Times New Roman"/>
                        </a:rPr>
                        <a:t>6811,8</a:t>
                      </a:r>
                      <a:endParaRPr lang="ru-RU" sz="1100" dirty="0">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bl>
          </a:graphicData>
        </a:graphic>
      </p:graphicFrame>
    </p:spTree>
    <p:extLst>
      <p:ext uri="{BB962C8B-B14F-4D97-AF65-F5344CB8AC3E}">
        <p14:creationId xmlns:p14="http://schemas.microsoft.com/office/powerpoint/2010/main" val="46315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88055954"/>
              </p:ext>
            </p:extLst>
          </p:nvPr>
        </p:nvGraphicFramePr>
        <p:xfrm>
          <a:off x="323528" y="221816"/>
          <a:ext cx="8496944" cy="6303528"/>
        </p:xfrm>
        <a:graphic>
          <a:graphicData uri="http://schemas.openxmlformats.org/drawingml/2006/table">
            <a:tbl>
              <a:tblPr firstRow="1" bandRow="1">
                <a:tableStyleId>{46F890A9-2807-4EBB-B81D-B2AA78EC7F39}</a:tableStyleId>
              </a:tblPr>
              <a:tblGrid>
                <a:gridCol w="6048672"/>
                <a:gridCol w="1224136"/>
                <a:gridCol w="1224136"/>
              </a:tblGrid>
              <a:tr h="407145">
                <a:tc>
                  <a:txBody>
                    <a:bodyPr/>
                    <a:lstStyle/>
                    <a:p>
                      <a:pPr algn="l">
                        <a:lnSpc>
                          <a:spcPct val="100000"/>
                        </a:lnSpc>
                        <a:spcAft>
                          <a:spcPts val="0"/>
                        </a:spcAft>
                      </a:pPr>
                      <a:r>
                        <a:rPr lang="en-US" sz="1400" b="0" dirty="0" smtClean="0">
                          <a:solidFill>
                            <a:schemeClr val="accent1">
                              <a:lumMod val="50000"/>
                            </a:schemeClr>
                          </a:solidFill>
                          <a:effectLst/>
                          <a:latin typeface="Times New Roman" pitchFamily="18" charset="0"/>
                          <a:ea typeface="Calibri"/>
                          <a:cs typeface="Times New Roman" pitchFamily="18" charset="0"/>
                        </a:rPr>
                        <a:t>II</a:t>
                      </a:r>
                      <a:r>
                        <a:rPr lang="ru-RU" sz="1400" b="1" i="0" u="none" strike="noStrike" dirty="0" smtClean="0">
                          <a:solidFill>
                            <a:schemeClr val="tx2">
                              <a:lumMod val="50000"/>
                            </a:schemeClr>
                          </a:solidFill>
                          <a:effectLst/>
                          <a:latin typeface="Times New Roman" pitchFamily="18" charset="0"/>
                          <a:cs typeface="Times New Roman" pitchFamily="18" charset="0"/>
                        </a:rPr>
                        <a:t>. по государственным программам  - всего</a:t>
                      </a:r>
                    </a:p>
                    <a:p>
                      <a:pPr algn="l">
                        <a:lnSpc>
                          <a:spcPct val="100000"/>
                        </a:lnSpc>
                        <a:spcAft>
                          <a:spcPts val="0"/>
                        </a:spcAft>
                      </a:pPr>
                      <a:r>
                        <a:rPr lang="ru-RU" sz="1400" b="0" i="0" u="none" strike="noStrike" dirty="0" smtClean="0">
                          <a:solidFill>
                            <a:schemeClr val="tx2">
                              <a:lumMod val="50000"/>
                            </a:schemeClr>
                          </a:solidFill>
                          <a:effectLst/>
                          <a:latin typeface="Times New Roman" pitchFamily="18" charset="0"/>
                          <a:ea typeface="Calibri"/>
                          <a:cs typeface="Times New Roman" pitchFamily="18" charset="0"/>
                        </a:rPr>
                        <a:t>    в том числе:</a:t>
                      </a:r>
                      <a:endParaRPr lang="ru-RU" sz="1400" b="0" dirty="0">
                        <a:solidFill>
                          <a:schemeClr val="tx2">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ctr">
                        <a:lnSpc>
                          <a:spcPct val="115000"/>
                        </a:lnSpc>
                        <a:spcAft>
                          <a:spcPts val="0"/>
                        </a:spcAft>
                      </a:pPr>
                      <a:r>
                        <a:rPr lang="ru-RU" sz="1400" b="1" dirty="0" smtClean="0">
                          <a:solidFill>
                            <a:schemeClr val="tx2">
                              <a:lumMod val="50000"/>
                            </a:schemeClr>
                          </a:solidFill>
                          <a:effectLst/>
                          <a:latin typeface="Times New Roman" pitchFamily="18" charset="0"/>
                          <a:ea typeface="Calibri"/>
                          <a:cs typeface="Times New Roman" pitchFamily="18" charset="0"/>
                        </a:rPr>
                        <a:t>       610845,7</a:t>
                      </a:r>
                      <a:endParaRPr lang="ru-RU" sz="1400" b="1" dirty="0">
                        <a:solidFill>
                          <a:schemeClr val="tx2">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ctr">
                        <a:lnSpc>
                          <a:spcPct val="115000"/>
                        </a:lnSpc>
                        <a:spcAft>
                          <a:spcPts val="0"/>
                        </a:spcAft>
                      </a:pPr>
                      <a:r>
                        <a:rPr lang="ru-RU" sz="1400" b="1" dirty="0" smtClean="0">
                          <a:solidFill>
                            <a:schemeClr val="tx2">
                              <a:lumMod val="50000"/>
                            </a:schemeClr>
                          </a:solidFill>
                          <a:effectLst/>
                          <a:latin typeface="Times New Roman" pitchFamily="18" charset="0"/>
                          <a:ea typeface="Calibri"/>
                          <a:cs typeface="Times New Roman" pitchFamily="18" charset="0"/>
                        </a:rPr>
                        <a:t>       608939,8</a:t>
                      </a:r>
                      <a:endParaRPr lang="ru-RU" sz="1400" b="1" dirty="0">
                        <a:solidFill>
                          <a:schemeClr val="tx2">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610718">
                <a:tc>
                  <a:txBody>
                    <a:bodyPr/>
                    <a:lstStyle/>
                    <a:p>
                      <a:pPr algn="just">
                        <a:lnSpc>
                          <a:spcPct val="100000"/>
                        </a:lnSpc>
                      </a:pPr>
                      <a:r>
                        <a:rPr lang="ru-RU" sz="1200" b="0" dirty="0" smtClean="0">
                          <a:solidFill>
                            <a:schemeClr val="accent1">
                              <a:lumMod val="50000"/>
                            </a:schemeClr>
                          </a:solidFill>
                          <a:effectLst/>
                          <a:latin typeface="Times New Roman" pitchFamily="18" charset="0"/>
                          <a:cs typeface="Times New Roman" pitchFamily="18" charset="0"/>
                        </a:rPr>
                        <a:t>   </a:t>
                      </a:r>
                      <a:r>
                        <a:rPr lang="en-US" sz="1200" b="0" dirty="0" smtClean="0">
                          <a:solidFill>
                            <a:schemeClr val="accent1">
                              <a:lumMod val="50000"/>
                            </a:schemeClr>
                          </a:solidFill>
                          <a:effectLst/>
                          <a:latin typeface="Times New Roman" pitchFamily="18" charset="0"/>
                          <a:cs typeface="Times New Roman" pitchFamily="18" charset="0"/>
                        </a:rPr>
                        <a:t>  </a:t>
                      </a:r>
                      <a:r>
                        <a:rPr lang="ru-RU" sz="1200" b="0" dirty="0" smtClean="0">
                          <a:solidFill>
                            <a:schemeClr val="accent1">
                              <a:lumMod val="50000"/>
                            </a:schemeClr>
                          </a:solidFill>
                          <a:effectLst/>
                          <a:latin typeface="Times New Roman" pitchFamily="18" charset="0"/>
                          <a:cs typeface="Times New Roman" pitchFamily="18" charset="0"/>
                        </a:rPr>
                        <a:t>Подпрограмма «Развитие дошкольного образования Карачаево-Черкесской республики на 2014-2016 годы» государственной программы «Развитие образования  Карачаево-Черкесской республики на 2014-2016 годы»</a:t>
                      </a:r>
                      <a:endParaRPr lang="ru-RU" sz="1200" b="0" dirty="0">
                        <a:solidFill>
                          <a:schemeClr val="accent1">
                            <a:lumMod val="50000"/>
                          </a:schemeClr>
                        </a:solidFill>
                        <a:effectLst/>
                        <a:latin typeface="Times New Roman" pitchFamily="18" charset="0"/>
                        <a:cs typeface="Times New Roman" pitchFamily="18" charset="0"/>
                      </a:endParaRPr>
                    </a:p>
                  </a:txBody>
                  <a:tcPr>
                    <a:cell3D prstMaterial="dkEdge">
                      <a:bevel prst="artDeco"/>
                      <a:lightRig rig="flood" dir="t"/>
                    </a:cell3D>
                    <a:solidFill>
                      <a:schemeClr val="accent6">
                        <a:lumMod val="20000"/>
                        <a:lumOff val="80000"/>
                      </a:schemeClr>
                    </a:solidFill>
                  </a:tcPr>
                </a:tc>
                <a:tc>
                  <a:txBody>
                    <a:bodyPr/>
                    <a:lstStyle/>
                    <a:p>
                      <a:pPr algn="r"/>
                      <a:r>
                        <a:rPr lang="ru-RU" sz="1200" b="0" dirty="0" smtClean="0">
                          <a:solidFill>
                            <a:schemeClr val="accent1">
                              <a:lumMod val="50000"/>
                            </a:schemeClr>
                          </a:solidFill>
                          <a:effectLst/>
                          <a:latin typeface="Times New Roman" pitchFamily="18" charset="0"/>
                          <a:cs typeface="Times New Roman" pitchFamily="18" charset="0"/>
                        </a:rPr>
                        <a:t>80900</a:t>
                      </a:r>
                      <a:endParaRPr lang="ru-RU" sz="1200" b="0" dirty="0">
                        <a:solidFill>
                          <a:schemeClr val="accent1">
                            <a:lumMod val="50000"/>
                          </a:schemeClr>
                        </a:solidFill>
                        <a:effectLst/>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r>
                        <a:rPr lang="ru-RU" sz="1200" b="0" smtClean="0">
                          <a:solidFill>
                            <a:schemeClr val="accent1">
                              <a:lumMod val="50000"/>
                            </a:schemeClr>
                          </a:solidFill>
                          <a:effectLst/>
                          <a:latin typeface="Times New Roman" pitchFamily="18" charset="0"/>
                          <a:cs typeface="Times New Roman" pitchFamily="18" charset="0"/>
                        </a:rPr>
                        <a:t>80900</a:t>
                      </a:r>
                      <a:endParaRPr lang="ru-RU" sz="1200" b="0">
                        <a:solidFill>
                          <a:schemeClr val="accent1">
                            <a:lumMod val="50000"/>
                          </a:schemeClr>
                        </a:solidFill>
                        <a:effectLst/>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48982">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Подпрограмма «Развитие общего образования на 2014-2016 годы» государственной программы «Развитие образования КЧР на 2014-2016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smtClean="0">
                          <a:solidFill>
                            <a:schemeClr val="accent1">
                              <a:lumMod val="50000"/>
                            </a:schemeClr>
                          </a:solidFill>
                          <a:effectLst/>
                          <a:latin typeface="Times New Roman" pitchFamily="18" charset="0"/>
                          <a:ea typeface="Calibri"/>
                          <a:cs typeface="Times New Roman" pitchFamily="18" charset="0"/>
                        </a:rPr>
                        <a:t>291582,2</a:t>
                      </a:r>
                      <a:endParaRPr lang="ru-RU" sz="1200" b="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291582,2</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48982">
                <a:tc>
                  <a:txBody>
                    <a:bodyPr/>
                    <a:lstStyle/>
                    <a:p>
                      <a:pPr algn="just">
                        <a:lnSpc>
                          <a:spcPct val="100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    </a:t>
                      </a:r>
                      <a:r>
                        <a:rPr lang="en-US" sz="1200" dirty="0" smtClean="0">
                          <a:solidFill>
                            <a:schemeClr val="accent1">
                              <a:lumMod val="50000"/>
                            </a:schemeClr>
                          </a:solidFill>
                          <a:effectLst/>
                          <a:latin typeface="Times New Roman" pitchFamily="18" charset="0"/>
                          <a:ea typeface="Calibri"/>
                          <a:cs typeface="Times New Roman" pitchFamily="18" charset="0"/>
                        </a:rPr>
                        <a:t>  </a:t>
                      </a:r>
                      <a:r>
                        <a:rPr lang="ru-RU" sz="1200" dirty="0" smtClean="0">
                          <a:solidFill>
                            <a:schemeClr val="accent1">
                              <a:lumMod val="50000"/>
                            </a:schemeClr>
                          </a:solidFill>
                          <a:effectLst/>
                          <a:latin typeface="Times New Roman" pitchFamily="18" charset="0"/>
                          <a:ea typeface="Calibri"/>
                          <a:cs typeface="Times New Roman" pitchFamily="18" charset="0"/>
                        </a:rPr>
                        <a:t>Подпрограмма «Горячее питание школьников» государственной  программы «Развитие образования КЧР на 2014-2016»</a:t>
                      </a:r>
                      <a:endParaRPr lang="ru-RU" sz="12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smtClean="0">
                          <a:solidFill>
                            <a:schemeClr val="accent1">
                              <a:lumMod val="50000"/>
                            </a:schemeClr>
                          </a:solidFill>
                          <a:effectLst/>
                          <a:latin typeface="Times New Roman" pitchFamily="18" charset="0"/>
                          <a:ea typeface="Calibri"/>
                          <a:cs typeface="Times New Roman" pitchFamily="18" charset="0"/>
                        </a:rPr>
                        <a:t>2531</a:t>
                      </a:r>
                      <a:endParaRPr lang="ru-RU" sz="120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dirty="0" smtClean="0">
                          <a:solidFill>
                            <a:schemeClr val="accent1">
                              <a:lumMod val="50000"/>
                            </a:schemeClr>
                          </a:solidFill>
                          <a:effectLst/>
                          <a:latin typeface="Times New Roman" pitchFamily="18" charset="0"/>
                          <a:ea typeface="Calibri"/>
                          <a:cs typeface="Times New Roman" pitchFamily="18" charset="0"/>
                        </a:rPr>
                        <a:t>2531</a:t>
                      </a:r>
                      <a:endParaRPr lang="ru-RU" sz="120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697963">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Подпрограмма "Профилактика заболеваний и формирование здорового образа жизни. Развитие первичной медико-санитарной помощи» государственной программы "Развитие здравоохранения Карачаево-Черкесской Республики на 2014-2020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7833,4</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7833,4</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686228">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Подпрограмма «Социальная поддержка семьи и детей» государственной программы «Социальная защита населения в Карачаево-Черкесской Республике на 2014-2020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118896,8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118822,7</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523472">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Подпрограмма «Предоставление мер социальной поддержки отдельным категориям граждан» государственной программы «Социальная защита населения в Карачаево-Черкесской Республике на 2014-2020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105978,6</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104217,9</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514672">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Подпрограмма «Обеспечение жильем молодых семей на 2014-2015 годы» государственной программы «Молодежь Карачаево-Черкесии на 2014-2018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2783,8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2783,8</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87493">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Подпрограмма «Доступная среда на 2014-2015 г в Карачаево-Черкесской республике»</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348982">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Государственная  программа «Содействие занятости населения КЧР на 2012-2016 годы»</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smtClean="0">
                          <a:solidFill>
                            <a:schemeClr val="accent1">
                              <a:lumMod val="50000"/>
                            </a:schemeClr>
                          </a:solidFill>
                          <a:effectLst/>
                          <a:latin typeface="Times New Roman" pitchFamily="18" charset="0"/>
                          <a:ea typeface="Calibri"/>
                          <a:cs typeface="Times New Roman" pitchFamily="18" charset="0"/>
                        </a:rPr>
                        <a:t>276,7</a:t>
                      </a:r>
                      <a:endParaRPr lang="ru-RU" sz="1200" b="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225,9</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257507">
                <a:tc>
                  <a:txBody>
                    <a:bodyPr/>
                    <a:lstStyle/>
                    <a:p>
                      <a:pPr algn="just">
                        <a:lnSpc>
                          <a:spcPct val="100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    </a:t>
                      </a:r>
                      <a:r>
                        <a:rPr lang="en-US" sz="1200" b="0" dirty="0" smtClean="0">
                          <a:solidFill>
                            <a:schemeClr val="accent1">
                              <a:lumMod val="50000"/>
                            </a:schemeClr>
                          </a:solidFill>
                          <a:effectLst/>
                          <a:latin typeface="Times New Roman" pitchFamily="18" charset="0"/>
                          <a:ea typeface="Calibri"/>
                          <a:cs typeface="Times New Roman" pitchFamily="18" charset="0"/>
                        </a:rPr>
                        <a:t> </a:t>
                      </a:r>
                      <a:r>
                        <a:rPr lang="ru-RU" sz="1200" b="0" dirty="0" smtClean="0">
                          <a:solidFill>
                            <a:schemeClr val="accent1">
                              <a:lumMod val="50000"/>
                            </a:schemeClr>
                          </a:solidFill>
                          <a:effectLst/>
                          <a:latin typeface="Times New Roman" pitchFamily="18" charset="0"/>
                          <a:ea typeface="Calibri"/>
                          <a:cs typeface="Times New Roman" pitchFamily="18" charset="0"/>
                        </a:rPr>
                        <a:t>Государственная программа «Доступная среда КЧР на 2016-2018  года»</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42,9</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42,9</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r h="1046945">
                <a:tc>
                  <a:txBody>
                    <a:bodyPr/>
                    <a:lstStyle/>
                    <a:p>
                      <a:pPr algn="just">
                        <a:spcAft>
                          <a:spcPts val="0"/>
                        </a:spcAft>
                      </a:pPr>
                      <a:r>
                        <a:rPr lang="ru-RU" sz="1100" dirty="0">
                          <a:solidFill>
                            <a:schemeClr val="accent1">
                              <a:lumMod val="50000"/>
                            </a:schemeClr>
                          </a:solidFill>
                          <a:effectLst/>
                          <a:latin typeface="Times New Roman"/>
                          <a:ea typeface="Calibri"/>
                          <a:cs typeface="Times New Roman"/>
                        </a:rPr>
                        <a:t>  </a:t>
                      </a:r>
                      <a:r>
                        <a:rPr lang="en-US" sz="1100" dirty="0" smtClean="0">
                          <a:solidFill>
                            <a:schemeClr val="accent1">
                              <a:lumMod val="50000"/>
                            </a:schemeClr>
                          </a:solidFill>
                          <a:effectLst/>
                          <a:latin typeface="Times New Roman"/>
                          <a:ea typeface="Calibri"/>
                          <a:cs typeface="Times New Roman"/>
                        </a:rPr>
                        <a:t>   </a:t>
                      </a:r>
                      <a:r>
                        <a:rPr lang="ru-RU" sz="1200" dirty="0" smtClean="0">
                          <a:solidFill>
                            <a:schemeClr val="accent1">
                              <a:lumMod val="50000"/>
                            </a:schemeClr>
                          </a:solidFill>
                          <a:effectLst/>
                          <a:latin typeface="Times New Roman"/>
                          <a:ea typeface="Calibri"/>
                          <a:cs typeface="Times New Roman"/>
                        </a:rPr>
                        <a:t>Подпрограмма </a:t>
                      </a:r>
                      <a:r>
                        <a:rPr lang="ru-RU" sz="1200" dirty="0">
                          <a:solidFill>
                            <a:schemeClr val="accent1">
                              <a:lumMod val="50000"/>
                            </a:schemeClr>
                          </a:solidFill>
                          <a:effectLst/>
                          <a:latin typeface="Times New Roman"/>
                          <a:ea typeface="Calibri"/>
                          <a:cs typeface="Times New Roman"/>
                        </a:rPr>
                        <a:t>«Обеспечение государственного регулирования земельных отношений  на территории КЧР и эффективное распоряжение земельными участками находящихся  в республиканской собственности на 2014-2017г» государственной  программы «Управление государственными  финансами и государственным имуществом  КЧР на 2014-2017 годы</a:t>
                      </a:r>
                      <a:r>
                        <a:rPr lang="ru-RU" sz="1200" dirty="0" smtClean="0">
                          <a:solidFill>
                            <a:schemeClr val="accent1">
                              <a:lumMod val="50000"/>
                            </a:schemeClr>
                          </a:solidFill>
                          <a:effectLst/>
                          <a:latin typeface="Times New Roman"/>
                          <a:ea typeface="Calibri"/>
                          <a:cs typeface="Times New Roman"/>
                        </a:rPr>
                        <a:t>»</a:t>
                      </a:r>
                      <a:endParaRPr lang="ru-RU" sz="1200" dirty="0">
                        <a:effectLst/>
                        <a:latin typeface="Calibri"/>
                        <a:ea typeface="Calibri"/>
                        <a:cs typeface="Times New Roman"/>
                      </a:endParaRPr>
                    </a:p>
                  </a:txBody>
                  <a:tcPr marL="68580" marR="68580" marT="0" marB="0">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smtClean="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smtClean="0">
                          <a:solidFill>
                            <a:schemeClr val="accent1">
                              <a:lumMod val="50000"/>
                            </a:schemeClr>
                          </a:solidFill>
                          <a:effectLst/>
                          <a:latin typeface="Times New Roman" pitchFamily="18" charset="0"/>
                          <a:ea typeface="Calibri"/>
                          <a:cs typeface="Times New Roman" pitchFamily="18" charset="0"/>
                        </a:rPr>
                        <a:t>20,3</a:t>
                      </a:r>
                      <a:endParaRPr lang="ru-RU" sz="1200" b="0" dirty="0">
                        <a:solidFill>
                          <a:schemeClr val="accent1">
                            <a:lumMod val="50000"/>
                          </a:schemeClr>
                        </a:solidFill>
                        <a:effectLst/>
                        <a:latin typeface="Times New Roman" pitchFamily="18" charset="0"/>
                        <a:ea typeface="Calibri"/>
                        <a:cs typeface="Times New Roman" pitchFamily="18" charset="0"/>
                      </a:endParaRPr>
                    </a:p>
                  </a:txBody>
                  <a:tcPr marL="68580" marR="68580" marT="0" marB="0">
                    <a:lnR w="12700" cap="flat" cmpd="sng" algn="ctr">
                      <a:solidFill>
                        <a:schemeClr val="tx1"/>
                      </a:solidFill>
                      <a:prstDash val="solid"/>
                      <a:round/>
                      <a:headEnd type="none" w="med" len="med"/>
                      <a:tailEnd type="none" w="med" len="med"/>
                    </a:lnR>
                    <a:cell3D prstMaterial="dkEdge">
                      <a:bevel prst="artDeco"/>
                      <a:lightRig rig="flood" dir="t"/>
                    </a:cell3D>
                    <a:solidFill>
                      <a:schemeClr val="accent6">
                        <a:lumMod val="20000"/>
                        <a:lumOff val="80000"/>
                      </a:schemeClr>
                    </a:solidFill>
                  </a:tcPr>
                </a:tc>
                <a:tc>
                  <a:txBody>
                    <a:bodyPr/>
                    <a:lstStyle/>
                    <a:p>
                      <a:pPr algn="r">
                        <a:lnSpc>
                          <a:spcPct val="115000"/>
                        </a:lnSpc>
                        <a:spcAft>
                          <a:spcPts val="0"/>
                        </a:spcAft>
                      </a:pPr>
                      <a:endParaRPr lang="ru-RU" sz="1200" b="0" dirty="0">
                        <a:solidFill>
                          <a:schemeClr val="accent1">
                            <a:lumMod val="50000"/>
                          </a:schemeClr>
                        </a:solidFill>
                        <a:effectLst/>
                        <a:latin typeface="Times New Roman" pitchFamily="18" charset="0"/>
                        <a:ea typeface="Calibri"/>
                        <a:cs typeface="Times New Roman" pitchFamily="18" charset="0"/>
                      </a:endParaRPr>
                    </a:p>
                    <a:p>
                      <a:pPr algn="r">
                        <a:lnSpc>
                          <a:spcPct val="115000"/>
                        </a:lnSpc>
                        <a:spcAft>
                          <a:spcPts val="0"/>
                        </a:spcAft>
                      </a:pPr>
                      <a:r>
                        <a:rPr lang="ru-RU" sz="1200" b="0" dirty="0">
                          <a:solidFill>
                            <a:schemeClr val="accent1">
                              <a:lumMod val="50000"/>
                            </a:schemeClr>
                          </a:solidFill>
                          <a:effectLst/>
                          <a:latin typeface="Times New Roman" pitchFamily="18" charset="0"/>
                          <a:ea typeface="Calibri"/>
                          <a:cs typeface="Times New Roman" pitchFamily="18" charset="0"/>
                        </a:rPr>
                        <a:t>0</a:t>
                      </a:r>
                    </a:p>
                  </a:txBody>
                  <a:tcPr marL="68580" marR="68580" marT="0" marB="0">
                    <a:lnL w="12700" cap="flat" cmpd="sng" algn="ctr">
                      <a:solidFill>
                        <a:schemeClr val="tx1"/>
                      </a:solidFill>
                      <a:prstDash val="solid"/>
                      <a:round/>
                      <a:headEnd type="none" w="med" len="med"/>
                      <a:tailEnd type="none" w="med" len="med"/>
                    </a:lnL>
                    <a:cell3D prstMaterial="dkEdge">
                      <a:bevel prst="artDeco"/>
                      <a:lightRig rig="flood" dir="t"/>
                    </a:cell3D>
                    <a:solidFill>
                      <a:schemeClr val="accent6">
                        <a:lumMod val="20000"/>
                        <a:lumOff val="80000"/>
                      </a:schemeClr>
                    </a:solidFill>
                  </a:tcPr>
                </a:tc>
              </a:tr>
            </a:tbl>
          </a:graphicData>
        </a:graphic>
      </p:graphicFrame>
    </p:spTree>
    <p:extLst>
      <p:ext uri="{BB962C8B-B14F-4D97-AF65-F5344CB8AC3E}">
        <p14:creationId xmlns:p14="http://schemas.microsoft.com/office/powerpoint/2010/main" val="37207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https://im2-tub-ru.yandex.net/i?id=e7a980dcca9c6627ab997b80cdc5f808&amp;n=33&amp;h=190&amp;w=18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44624"/>
            <a:ext cx="2791160" cy="1988840"/>
          </a:xfrm>
          <a:prstGeom prst="rect">
            <a:avLst/>
          </a:prstGeom>
          <a:noFill/>
          <a:ln>
            <a:noFill/>
          </a:ln>
        </p:spPr>
      </p:pic>
      <p:sp>
        <p:nvSpPr>
          <p:cNvPr id="2" name="Заголовок 1"/>
          <p:cNvSpPr>
            <a:spLocks noGrp="1"/>
          </p:cNvSpPr>
          <p:nvPr>
            <p:ph type="ctrTitle"/>
          </p:nvPr>
        </p:nvSpPr>
        <p:spPr>
          <a:xfrm>
            <a:off x="3635896" y="260648"/>
            <a:ext cx="4896544" cy="1152128"/>
          </a:xfrm>
          <a:solidFill>
            <a:schemeClr val="accent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w="152400" h="50800" prst="softRound"/>
          </a:sp3d>
        </p:spPr>
        <p:txBody>
          <a:bodyPr>
            <a:noAutofit/>
          </a:bodyPr>
          <a:lstStyle/>
          <a:p>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1600" b="1" dirty="0" smtClean="0">
                <a:solidFill>
                  <a:schemeClr val="tx2">
                    <a:lumMod val="75000"/>
                  </a:schemeClr>
                </a:solidFill>
                <a:latin typeface="Times New Roman" pitchFamily="18" charset="0"/>
                <a:cs typeface="Times New Roman" pitchFamily="18" charset="0"/>
              </a:rPr>
              <a:t>Муниципальная программа «Развитие </a:t>
            </a:r>
            <a:r>
              <a:rPr lang="ru-RU" sz="1600" b="1" dirty="0">
                <a:solidFill>
                  <a:schemeClr val="tx2">
                    <a:lumMod val="75000"/>
                  </a:schemeClr>
                </a:solidFill>
                <a:latin typeface="Times New Roman" pitchFamily="18" charset="0"/>
                <a:cs typeface="Times New Roman" pitchFamily="18" charset="0"/>
              </a:rPr>
              <a:t>муниципальной </a:t>
            </a:r>
            <a:r>
              <a:rPr lang="ru-RU" sz="1600" b="1" dirty="0" smtClean="0">
                <a:solidFill>
                  <a:schemeClr val="tx2">
                    <a:lumMod val="75000"/>
                  </a:schemeClr>
                </a:solidFill>
                <a:latin typeface="Times New Roman" pitchFamily="18" charset="0"/>
                <a:cs typeface="Times New Roman" pitchFamily="18" charset="0"/>
              </a:rPr>
              <a:t>системы образования </a:t>
            </a:r>
            <a:r>
              <a:rPr lang="ru-RU" sz="1600" b="1" dirty="0">
                <a:solidFill>
                  <a:schemeClr val="tx2">
                    <a:lumMod val="75000"/>
                  </a:schemeClr>
                </a:solidFill>
                <a:latin typeface="Times New Roman" pitchFamily="18" charset="0"/>
                <a:cs typeface="Times New Roman" pitchFamily="18" charset="0"/>
              </a:rPr>
              <a:t>Зеленчукского муниципального района </a:t>
            </a:r>
            <a:r>
              <a:rPr lang="ru-RU" sz="1600" b="1" dirty="0" smtClean="0">
                <a:solidFill>
                  <a:schemeClr val="tx2">
                    <a:lumMod val="75000"/>
                  </a:schemeClr>
                </a:solidFill>
                <a:latin typeface="Times New Roman" pitchFamily="18" charset="0"/>
                <a:cs typeface="Times New Roman" pitchFamily="18" charset="0"/>
              </a:rPr>
              <a:t/>
            </a:r>
            <a:br>
              <a:rPr lang="ru-RU" sz="1600" b="1" dirty="0" smtClean="0">
                <a:solidFill>
                  <a:schemeClr val="tx2">
                    <a:lumMod val="75000"/>
                  </a:schemeClr>
                </a:solidFill>
                <a:latin typeface="Times New Roman" pitchFamily="18" charset="0"/>
                <a:cs typeface="Times New Roman" pitchFamily="18" charset="0"/>
              </a:rPr>
            </a:br>
            <a:r>
              <a:rPr lang="ru-RU" sz="1600" b="1" dirty="0" smtClean="0">
                <a:solidFill>
                  <a:schemeClr val="tx2">
                    <a:lumMod val="75000"/>
                  </a:schemeClr>
                </a:solidFill>
                <a:latin typeface="Times New Roman" pitchFamily="18" charset="0"/>
                <a:cs typeface="Times New Roman" pitchFamily="18" charset="0"/>
              </a:rPr>
              <a:t>на </a:t>
            </a:r>
            <a:r>
              <a:rPr lang="ru-RU" sz="1600" b="1" dirty="0">
                <a:solidFill>
                  <a:schemeClr val="tx2">
                    <a:lumMod val="75000"/>
                  </a:schemeClr>
                </a:solidFill>
                <a:latin typeface="Times New Roman" pitchFamily="18" charset="0"/>
                <a:cs typeface="Times New Roman" pitchFamily="18" charset="0"/>
              </a:rPr>
              <a:t>2014-2016 </a:t>
            </a:r>
            <a:r>
              <a:rPr lang="ru-RU" sz="1600" b="1" dirty="0" smtClean="0">
                <a:solidFill>
                  <a:schemeClr val="tx2">
                    <a:lumMod val="75000"/>
                  </a:schemeClr>
                </a:solidFill>
                <a:latin typeface="Times New Roman" pitchFamily="18" charset="0"/>
                <a:cs typeface="Times New Roman" pitchFamily="18" charset="0"/>
              </a:rPr>
              <a:t>годы</a:t>
            </a:r>
            <a:r>
              <a:rPr lang="ru-RU" sz="1600" b="1" dirty="0">
                <a:solidFill>
                  <a:schemeClr val="tx2">
                    <a:lumMod val="75000"/>
                  </a:schemeClr>
                </a:solidFill>
                <a:latin typeface="Times New Roman" pitchFamily="18" charset="0"/>
                <a:cs typeface="Times New Roman" pitchFamily="18" charset="0"/>
              </a:rPr>
              <a:t>»</a:t>
            </a:r>
            <a:br>
              <a:rPr lang="ru-RU" sz="1600" b="1" dirty="0">
                <a:solidFill>
                  <a:schemeClr val="tx2">
                    <a:lumMod val="75000"/>
                  </a:schemeClr>
                </a:solidFill>
                <a:latin typeface="Times New Roman" pitchFamily="18" charset="0"/>
                <a:cs typeface="Times New Roman" pitchFamily="18" charset="0"/>
              </a:rPr>
            </a:br>
            <a:endParaRPr lang="ru-RU" sz="1600" b="1" dirty="0">
              <a:solidFill>
                <a:schemeClr val="tx2">
                  <a:lumMod val="75000"/>
                </a:schemeClr>
              </a:solidFill>
              <a:latin typeface="Times New Roman" pitchFamily="18" charset="0"/>
              <a:cs typeface="Times New Roman" pitchFamily="18" charset="0"/>
            </a:endParaRPr>
          </a:p>
        </p:txBody>
      </p:sp>
      <p:sp>
        <p:nvSpPr>
          <p:cNvPr id="5" name="Блок-схема: альтернативный процесс 4"/>
          <p:cNvSpPr/>
          <p:nvPr/>
        </p:nvSpPr>
        <p:spPr>
          <a:xfrm>
            <a:off x="827584" y="2924944"/>
            <a:ext cx="2160240" cy="3600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1200" b="1" dirty="0" smtClean="0">
                <a:solidFill>
                  <a:schemeClr val="tx2">
                    <a:lumMod val="50000"/>
                  </a:schemeClr>
                </a:solidFill>
                <a:latin typeface="Times New Roman" pitchFamily="18" charset="0"/>
                <a:cs typeface="Times New Roman" pitchFamily="18" charset="0"/>
              </a:rPr>
              <a:t>      </a:t>
            </a:r>
          </a:p>
          <a:p>
            <a:pPr algn="just"/>
            <a:r>
              <a:rPr lang="ru-RU" sz="1600" b="1" dirty="0" smtClean="0">
                <a:solidFill>
                  <a:schemeClr val="tx2">
                    <a:lumMod val="50000"/>
                  </a:schemeClr>
                </a:solidFill>
                <a:latin typeface="Times New Roman" pitchFamily="18" charset="0"/>
                <a:cs typeface="Times New Roman" pitchFamily="18" charset="0"/>
              </a:rPr>
              <a:t>  </a:t>
            </a:r>
          </a:p>
          <a:p>
            <a:pPr algn="just"/>
            <a:endParaRPr lang="ru-RU" sz="1600" b="1" dirty="0">
              <a:solidFill>
                <a:schemeClr val="tx2">
                  <a:lumMod val="50000"/>
                </a:schemeClr>
              </a:solidFill>
              <a:latin typeface="Times New Roman" pitchFamily="18" charset="0"/>
              <a:cs typeface="Times New Roman" pitchFamily="18" charset="0"/>
            </a:endParaRPr>
          </a:p>
          <a:p>
            <a:pPr algn="just"/>
            <a:endParaRPr lang="ru-RU" sz="1600" b="1" dirty="0" smtClean="0">
              <a:solidFill>
                <a:schemeClr val="tx2">
                  <a:lumMod val="50000"/>
                </a:schemeClr>
              </a:solidFill>
              <a:latin typeface="Times New Roman" pitchFamily="18" charset="0"/>
              <a:cs typeface="Times New Roman" pitchFamily="18" charset="0"/>
            </a:endParaRPr>
          </a:p>
          <a:p>
            <a:pPr algn="just"/>
            <a:endParaRPr lang="ru-RU" sz="1600" b="1" dirty="0">
              <a:solidFill>
                <a:schemeClr val="tx2">
                  <a:lumMod val="50000"/>
                </a:schemeClr>
              </a:solidFill>
              <a:latin typeface="Times New Roman" pitchFamily="18" charset="0"/>
              <a:cs typeface="Times New Roman" pitchFamily="18" charset="0"/>
            </a:endParaRPr>
          </a:p>
          <a:p>
            <a:pPr algn="ctr"/>
            <a:r>
              <a:rPr lang="ru-RU" b="1" dirty="0" smtClean="0">
                <a:solidFill>
                  <a:schemeClr val="tx2">
                    <a:lumMod val="50000"/>
                  </a:schemeClr>
                </a:solidFill>
                <a:latin typeface="Times New Roman"/>
                <a:ea typeface="Calibri"/>
              </a:rPr>
              <a:t>Подпрограммы</a:t>
            </a:r>
            <a:r>
              <a:rPr lang="ru-RU" b="1" dirty="0">
                <a:solidFill>
                  <a:schemeClr val="tx2">
                    <a:lumMod val="50000"/>
                  </a:schemeClr>
                </a:solidFill>
                <a:latin typeface="Times New Roman"/>
                <a:ea typeface="Calibri"/>
              </a:rPr>
              <a:t>:</a:t>
            </a:r>
          </a:p>
          <a:p>
            <a:pPr algn="just"/>
            <a:endParaRPr lang="ru-RU" sz="1200" b="1" dirty="0">
              <a:solidFill>
                <a:schemeClr val="tx2">
                  <a:lumMod val="50000"/>
                </a:schemeClr>
              </a:solidFill>
              <a:latin typeface="Times New Roman"/>
              <a:ea typeface="Calibri"/>
            </a:endParaRPr>
          </a:p>
          <a:p>
            <a:pPr algn="just"/>
            <a:endParaRPr lang="ru-RU" sz="1200" b="1" dirty="0" smtClean="0">
              <a:solidFill>
                <a:schemeClr val="tx2">
                  <a:lumMod val="50000"/>
                </a:schemeClr>
              </a:solidFill>
              <a:latin typeface="Times New Roman"/>
              <a:ea typeface="Calibri"/>
            </a:endParaRPr>
          </a:p>
          <a:p>
            <a:pPr algn="just"/>
            <a:endParaRPr lang="ru-RU" sz="1200" b="1" dirty="0">
              <a:solidFill>
                <a:schemeClr val="tx2">
                  <a:lumMod val="50000"/>
                </a:schemeClr>
              </a:solidFill>
              <a:latin typeface="Times New Roman"/>
              <a:ea typeface="Calibri"/>
            </a:endParaRPr>
          </a:p>
          <a:p>
            <a:pPr algn="just"/>
            <a:endParaRPr lang="ru-RU" sz="1200" b="1" dirty="0" smtClean="0">
              <a:solidFill>
                <a:schemeClr val="tx2">
                  <a:lumMod val="50000"/>
                </a:schemeClr>
              </a:solidFill>
              <a:latin typeface="Times New Roman"/>
              <a:ea typeface="Calibri"/>
            </a:endParaRPr>
          </a:p>
          <a:p>
            <a:pPr algn="just"/>
            <a:endParaRPr lang="ru-RU" sz="1200" b="1" dirty="0">
              <a:solidFill>
                <a:schemeClr val="tx2">
                  <a:lumMod val="50000"/>
                </a:schemeClr>
              </a:solidFill>
              <a:latin typeface="Times New Roman"/>
              <a:ea typeface="Calibri"/>
            </a:endParaRPr>
          </a:p>
          <a:p>
            <a:pPr algn="just"/>
            <a:endParaRPr lang="ru-RU" sz="1200" b="1" dirty="0" smtClean="0">
              <a:solidFill>
                <a:schemeClr val="tx2">
                  <a:lumMod val="50000"/>
                </a:schemeClr>
              </a:solidFill>
              <a:latin typeface="Times New Roman"/>
              <a:ea typeface="Calibri"/>
            </a:endParaRPr>
          </a:p>
        </p:txBody>
      </p:sp>
      <p:sp>
        <p:nvSpPr>
          <p:cNvPr id="9" name="Управляющая кнопка: далее 8">
            <a:hlinkClick r:id="" action="ppaction://hlinkshowjump?jump=nextslide" highlightClick="1"/>
          </p:cNvPr>
          <p:cNvSpPr/>
          <p:nvPr/>
        </p:nvSpPr>
        <p:spPr>
          <a:xfrm>
            <a:off x="3419872" y="3933056"/>
            <a:ext cx="521208" cy="2880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Управляющая кнопка: далее 12">
            <a:hlinkClick r:id="" action="ppaction://hlinkshowjump?jump=nextslide" highlightClick="1"/>
          </p:cNvPr>
          <p:cNvSpPr/>
          <p:nvPr/>
        </p:nvSpPr>
        <p:spPr>
          <a:xfrm>
            <a:off x="3419872" y="5644770"/>
            <a:ext cx="521208" cy="2880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Блок-схема: знак завершения 17"/>
          <p:cNvSpPr/>
          <p:nvPr/>
        </p:nvSpPr>
        <p:spPr>
          <a:xfrm>
            <a:off x="611560" y="3482577"/>
            <a:ext cx="2592288" cy="109855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atin typeface="Times New Roman"/>
                <a:ea typeface="Calibri"/>
              </a:rPr>
              <a:t>Развитие </a:t>
            </a:r>
            <a:r>
              <a:rPr lang="ru-RU" dirty="0">
                <a:latin typeface="Times New Roman"/>
                <a:ea typeface="Calibri"/>
              </a:rPr>
              <a:t>дошкольного образования</a:t>
            </a:r>
            <a:endParaRPr lang="ru-RU" dirty="0">
              <a:latin typeface="Times New Roman" pitchFamily="18" charset="0"/>
              <a:cs typeface="Times New Roman" pitchFamily="18" charset="0"/>
            </a:endParaRPr>
          </a:p>
        </p:txBody>
      </p:sp>
      <p:sp>
        <p:nvSpPr>
          <p:cNvPr id="17" name="Блок-схема: альтернативный процесс 16"/>
          <p:cNvSpPr/>
          <p:nvPr/>
        </p:nvSpPr>
        <p:spPr>
          <a:xfrm>
            <a:off x="5419328" y="2924944"/>
            <a:ext cx="2393032" cy="3600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1200" b="1" dirty="0" smtClean="0">
                <a:latin typeface="Times New Roman" pitchFamily="18" charset="0"/>
                <a:cs typeface="Times New Roman" pitchFamily="18" charset="0"/>
              </a:rPr>
              <a:t>      </a:t>
            </a:r>
          </a:p>
          <a:p>
            <a:pPr algn="just"/>
            <a:r>
              <a:rPr lang="ru-RU" sz="1600" b="1" dirty="0" smtClean="0">
                <a:latin typeface="Times New Roman" pitchFamily="18" charset="0"/>
                <a:cs typeface="Times New Roman" pitchFamily="18" charset="0"/>
              </a:rPr>
              <a:t>  </a:t>
            </a:r>
          </a:p>
          <a:p>
            <a:pPr algn="just"/>
            <a:endParaRPr lang="ru-RU" sz="1600" b="1" dirty="0">
              <a:latin typeface="Times New Roman" pitchFamily="18" charset="0"/>
              <a:cs typeface="Times New Roman" pitchFamily="18" charset="0"/>
            </a:endParaRPr>
          </a:p>
          <a:p>
            <a:pPr algn="just"/>
            <a:endParaRPr lang="ru-RU" sz="1600" b="1" dirty="0" smtClean="0">
              <a:latin typeface="Times New Roman" pitchFamily="18" charset="0"/>
              <a:cs typeface="Times New Roman" pitchFamily="18" charset="0"/>
            </a:endParaRPr>
          </a:p>
          <a:p>
            <a:pPr algn="just"/>
            <a:endParaRPr lang="ru-RU" sz="1600" b="1" dirty="0">
              <a:solidFill>
                <a:srgbClr val="FF0000"/>
              </a:solidFill>
              <a:latin typeface="Times New Roman" pitchFamily="18" charset="0"/>
              <a:cs typeface="Times New Roman" pitchFamily="18" charset="0"/>
            </a:endParaRPr>
          </a:p>
          <a:p>
            <a:pPr algn="ctr"/>
            <a:r>
              <a:rPr lang="ru-RU" sz="1600" b="1" dirty="0" smtClean="0">
                <a:solidFill>
                  <a:srgbClr val="FF0000"/>
                </a:solidFill>
                <a:latin typeface="Times New Roman" pitchFamily="18" charset="0"/>
                <a:cs typeface="Times New Roman" pitchFamily="18" charset="0"/>
              </a:rPr>
              <a:t>      </a:t>
            </a:r>
          </a:p>
          <a:p>
            <a:pPr algn="ctr"/>
            <a:r>
              <a:rPr lang="ru-RU" b="1" dirty="0" smtClean="0">
                <a:solidFill>
                  <a:schemeClr val="tx2">
                    <a:lumMod val="50000"/>
                  </a:schemeClr>
                </a:solidFill>
                <a:latin typeface="Times New Roman"/>
                <a:ea typeface="Calibri"/>
              </a:rPr>
              <a:t>Результаты:</a:t>
            </a:r>
          </a:p>
          <a:p>
            <a:pPr algn="ctr"/>
            <a:endParaRPr lang="ru-RU" b="1" dirty="0">
              <a:solidFill>
                <a:schemeClr val="tx2">
                  <a:lumMod val="50000"/>
                </a:schemeClr>
              </a:solidFill>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a:p>
            <a:pPr algn="just"/>
            <a:endParaRPr lang="ru-RU" sz="1200" b="1" dirty="0">
              <a:latin typeface="Times New Roman"/>
              <a:ea typeface="Calibri"/>
            </a:endParaRPr>
          </a:p>
          <a:p>
            <a:pPr algn="just"/>
            <a:endParaRPr lang="ru-RU" sz="1200" b="1" dirty="0" smtClean="0">
              <a:latin typeface="Times New Roman"/>
              <a:ea typeface="Calibri"/>
            </a:endParaRPr>
          </a:p>
        </p:txBody>
      </p:sp>
      <p:sp>
        <p:nvSpPr>
          <p:cNvPr id="23" name="Блок-схема: альтернативный процесс 22"/>
          <p:cNvSpPr/>
          <p:nvPr/>
        </p:nvSpPr>
        <p:spPr>
          <a:xfrm>
            <a:off x="1611142" y="1700808"/>
            <a:ext cx="6417241" cy="108012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indent="450215" algn="just">
              <a:spcAft>
                <a:spcPts val="0"/>
              </a:spcAft>
            </a:pPr>
            <a:r>
              <a:rPr lang="ru-RU" sz="1400" dirty="0">
                <a:solidFill>
                  <a:schemeClr val="tx2">
                    <a:lumMod val="50000"/>
                  </a:schemeClr>
                </a:solidFill>
                <a:latin typeface="Times New Roman"/>
                <a:ea typeface="Calibri"/>
                <a:cs typeface="Times New Roman"/>
              </a:rPr>
              <a:t>На  реализацию муниципальной программы за </a:t>
            </a:r>
            <a:r>
              <a:rPr lang="ru-RU" sz="1400" dirty="0" smtClean="0">
                <a:solidFill>
                  <a:schemeClr val="tx2">
                    <a:lumMod val="50000"/>
                  </a:schemeClr>
                </a:solidFill>
                <a:latin typeface="Times New Roman"/>
                <a:ea typeface="Calibri"/>
                <a:cs typeface="Times New Roman"/>
              </a:rPr>
              <a:t>2016 </a:t>
            </a:r>
            <a:r>
              <a:rPr lang="ru-RU" sz="1400" dirty="0">
                <a:solidFill>
                  <a:schemeClr val="tx2">
                    <a:lumMod val="50000"/>
                  </a:schemeClr>
                </a:solidFill>
                <a:latin typeface="Times New Roman"/>
                <a:ea typeface="Calibri"/>
                <a:cs typeface="Times New Roman"/>
              </a:rPr>
              <a:t>год в финансовых показателях в целом относится к высшей категории и составляет </a:t>
            </a:r>
            <a:r>
              <a:rPr lang="ru-RU" sz="1400" dirty="0" smtClean="0">
                <a:solidFill>
                  <a:schemeClr val="tx2">
                    <a:lumMod val="50000"/>
                  </a:schemeClr>
                </a:solidFill>
                <a:latin typeface="Times New Roman"/>
                <a:ea typeface="Calibri"/>
                <a:cs typeface="Times New Roman"/>
              </a:rPr>
              <a:t>99,8 </a:t>
            </a:r>
            <a:r>
              <a:rPr lang="ru-RU" sz="1400" dirty="0">
                <a:solidFill>
                  <a:schemeClr val="tx2">
                    <a:lumMod val="50000"/>
                  </a:schemeClr>
                </a:solidFill>
                <a:latin typeface="Times New Roman"/>
                <a:ea typeface="Calibri"/>
                <a:cs typeface="Times New Roman"/>
              </a:rPr>
              <a:t>%, т.к. на реализацию мероприятий Программы на </a:t>
            </a:r>
            <a:r>
              <a:rPr lang="ru-RU" sz="1400" dirty="0" smtClean="0">
                <a:solidFill>
                  <a:schemeClr val="tx2">
                    <a:lumMod val="50000"/>
                  </a:schemeClr>
                </a:solidFill>
                <a:latin typeface="Times New Roman"/>
                <a:ea typeface="Calibri"/>
                <a:cs typeface="Times New Roman"/>
              </a:rPr>
              <a:t>2016 </a:t>
            </a:r>
            <a:r>
              <a:rPr lang="ru-RU" sz="1400" dirty="0">
                <a:solidFill>
                  <a:schemeClr val="tx2">
                    <a:lumMod val="50000"/>
                  </a:schemeClr>
                </a:solidFill>
                <a:latin typeface="Times New Roman"/>
                <a:ea typeface="Calibri"/>
                <a:cs typeface="Times New Roman"/>
              </a:rPr>
              <a:t>год выделено 85660,4 тыс. рублей с учетом изменений сумм финансирования по </a:t>
            </a:r>
            <a:r>
              <a:rPr lang="ru-RU" sz="1400" dirty="0" smtClean="0">
                <a:solidFill>
                  <a:schemeClr val="tx2">
                    <a:lumMod val="50000"/>
                  </a:schemeClr>
                </a:solidFill>
                <a:latin typeface="Times New Roman"/>
                <a:ea typeface="Calibri"/>
                <a:cs typeface="Times New Roman"/>
              </a:rPr>
              <a:t>подпрограммам, </a:t>
            </a:r>
            <a:r>
              <a:rPr lang="ru-RU" sz="1400" dirty="0">
                <a:solidFill>
                  <a:schemeClr val="tx2">
                    <a:lumMod val="50000"/>
                  </a:schemeClr>
                </a:solidFill>
                <a:latin typeface="Times New Roman"/>
                <a:ea typeface="Calibri"/>
                <a:cs typeface="Times New Roman"/>
              </a:rPr>
              <a:t>фактическое исполнение </a:t>
            </a:r>
            <a:r>
              <a:rPr lang="ru-RU" sz="1400" dirty="0" smtClean="0">
                <a:solidFill>
                  <a:schemeClr val="tx2">
                    <a:lumMod val="50000"/>
                  </a:schemeClr>
                </a:solidFill>
                <a:latin typeface="Times New Roman"/>
                <a:ea typeface="Calibri"/>
                <a:cs typeface="Times New Roman"/>
              </a:rPr>
              <a:t>составило </a:t>
            </a:r>
            <a:r>
              <a:rPr lang="ru-RU" sz="1400" dirty="0" smtClean="0">
                <a:solidFill>
                  <a:schemeClr val="tx2">
                    <a:lumMod val="50000"/>
                  </a:schemeClr>
                </a:solidFill>
              </a:rPr>
              <a:t>85486,6</a:t>
            </a:r>
            <a:r>
              <a:rPr lang="ru-RU" sz="1400" dirty="0" smtClean="0">
                <a:solidFill>
                  <a:schemeClr val="tx2">
                    <a:lumMod val="50000"/>
                  </a:schemeClr>
                </a:solidFill>
                <a:latin typeface="Times New Roman"/>
                <a:ea typeface="Calibri"/>
                <a:cs typeface="Times New Roman"/>
              </a:rPr>
              <a:t> </a:t>
            </a:r>
            <a:r>
              <a:rPr lang="ru-RU" sz="1400" dirty="0">
                <a:solidFill>
                  <a:schemeClr val="tx2">
                    <a:lumMod val="50000"/>
                  </a:schemeClr>
                </a:solidFill>
                <a:latin typeface="Times New Roman"/>
                <a:ea typeface="Calibri"/>
                <a:cs typeface="Times New Roman"/>
              </a:rPr>
              <a:t>тыс. рублей.</a:t>
            </a:r>
            <a:endParaRPr lang="ru-RU" sz="1400" dirty="0">
              <a:solidFill>
                <a:schemeClr val="tx2">
                  <a:lumMod val="50000"/>
                </a:schemeClr>
              </a:solidFill>
              <a:ea typeface="Calibri"/>
              <a:cs typeface="Times New Roman"/>
            </a:endParaRPr>
          </a:p>
        </p:txBody>
      </p:sp>
      <p:sp>
        <p:nvSpPr>
          <p:cNvPr id="24" name="Скругленный прямоугольник 23"/>
          <p:cNvSpPr/>
          <p:nvPr/>
        </p:nvSpPr>
        <p:spPr>
          <a:xfrm>
            <a:off x="4211961" y="3361214"/>
            <a:ext cx="4641203" cy="13639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 Расходы </a:t>
            </a:r>
            <a:r>
              <a:rPr lang="ru-RU" sz="1050" dirty="0">
                <a:latin typeface="Times New Roman"/>
                <a:ea typeface="Calibri"/>
                <a:cs typeface="Times New Roman"/>
              </a:rPr>
              <a:t>составили </a:t>
            </a:r>
            <a:r>
              <a:rPr lang="ru-RU" sz="1050" dirty="0" smtClean="0">
                <a:latin typeface="Times New Roman"/>
                <a:ea typeface="Calibri"/>
                <a:cs typeface="Times New Roman"/>
              </a:rPr>
              <a:t>23109,8 </a:t>
            </a:r>
            <a:r>
              <a:rPr lang="ru-RU" sz="1050" dirty="0">
                <a:latin typeface="Times New Roman"/>
                <a:ea typeface="Calibri"/>
                <a:cs typeface="Times New Roman"/>
              </a:rPr>
              <a:t>тыс. </a:t>
            </a:r>
            <a:r>
              <a:rPr lang="ru-RU" sz="1050" dirty="0" smtClean="0">
                <a:latin typeface="Times New Roman"/>
                <a:ea typeface="Calibri"/>
                <a:cs typeface="Times New Roman"/>
              </a:rPr>
              <a:t>рублей. </a:t>
            </a:r>
            <a:r>
              <a:rPr lang="ru-RU" sz="1050" dirty="0">
                <a:latin typeface="Times New Roman"/>
                <a:ea typeface="Calibri"/>
                <a:cs typeface="Times New Roman"/>
              </a:rPr>
              <a:t>В рамках данной подпрограммы предусмотрено приобретение продуктов питания для дошкольных образовательных учреждений, оборудования, расходы на содержание зданий, оплату коммунальных услуг. Реализация мероприятий подпрограммы направлена на создание условий для содержания детей в муниципальных образовательных учреждениях, обеспечивающих общедоступное, качественное и бесплатное дошкольное образование</a:t>
            </a:r>
            <a:r>
              <a:rPr lang="ru-RU" sz="1050" dirty="0" smtClean="0">
                <a:latin typeface="Times New Roman"/>
                <a:ea typeface="Calibri"/>
                <a:cs typeface="Times New Roman"/>
              </a:rPr>
              <a:t>. Кроме этого, в конце 2016 года введена новая сеть ДОУ в ст. Сторожевой</a:t>
            </a:r>
            <a:endParaRPr lang="ru-RU" sz="900" dirty="0">
              <a:ea typeface="Calibri"/>
              <a:cs typeface="Times New Roman"/>
            </a:endParaRPr>
          </a:p>
        </p:txBody>
      </p:sp>
      <p:sp>
        <p:nvSpPr>
          <p:cNvPr id="16" name="Блок-схема: знак завершения 15"/>
          <p:cNvSpPr/>
          <p:nvPr/>
        </p:nvSpPr>
        <p:spPr>
          <a:xfrm>
            <a:off x="581047" y="5346830"/>
            <a:ext cx="2619078" cy="890482"/>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Развитие общего образования</a:t>
            </a:r>
            <a:endParaRPr lang="ru-RU" dirty="0"/>
          </a:p>
        </p:txBody>
      </p:sp>
      <p:sp>
        <p:nvSpPr>
          <p:cNvPr id="20" name="Скругленный прямоугольник 19"/>
          <p:cNvSpPr/>
          <p:nvPr/>
        </p:nvSpPr>
        <p:spPr>
          <a:xfrm>
            <a:off x="4211961" y="4816678"/>
            <a:ext cx="4641203" cy="1944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Расходы </a:t>
            </a:r>
            <a:r>
              <a:rPr lang="ru-RU" sz="1050" dirty="0">
                <a:latin typeface="Times New Roman"/>
                <a:ea typeface="Calibri"/>
                <a:cs typeface="Times New Roman"/>
              </a:rPr>
              <a:t>составили </a:t>
            </a:r>
            <a:r>
              <a:rPr lang="ru-RU" sz="1050" dirty="0" smtClean="0">
                <a:latin typeface="Times New Roman"/>
                <a:ea typeface="Calibri"/>
                <a:cs typeface="Times New Roman"/>
              </a:rPr>
              <a:t>35027,2 тыс. рублей.. </a:t>
            </a:r>
            <a:r>
              <a:rPr lang="ru-RU" sz="1050" dirty="0">
                <a:latin typeface="Times New Roman"/>
                <a:ea typeface="Calibri"/>
                <a:cs typeface="Times New Roman"/>
              </a:rPr>
              <a:t>В рамках данной подпрограммы предусмотрены расходы на обеспечение условий безопасного пребывания детей в образовательном учреждении, содержание зданий в соответствии с нормативами СанПИН, пожарной безопасности и травмобезопасности, оплату коммунальных услуг, услуг связи, содержание школьных автобусов общеобразовательных учреждений, уплату налогов. Расходы 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a:t>
            </a:r>
            <a:endParaRPr lang="ru-RU" sz="1050" dirty="0">
              <a:ea typeface="Calibri"/>
              <a:cs typeface="Times New Roman"/>
            </a:endParaRPr>
          </a:p>
        </p:txBody>
      </p:sp>
    </p:spTree>
    <p:extLst>
      <p:ext uri="{BB962C8B-B14F-4D97-AF65-F5344CB8AC3E}">
        <p14:creationId xmlns:p14="http://schemas.microsoft.com/office/powerpoint/2010/main" val="125541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s://im0-tub-ru.yandex.net/i?id=3b1612e356156bb6a71d2662045b52db&amp;n=33&amp;h=190&amp;w=25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232248" cy="2088232"/>
          </a:xfrm>
          <a:prstGeom prst="rect">
            <a:avLst/>
          </a:prstGeom>
          <a:noFill/>
          <a:ln>
            <a:noFill/>
          </a:ln>
        </p:spPr>
      </p:pic>
      <p:sp>
        <p:nvSpPr>
          <p:cNvPr id="2" name="Прямоугольник 1"/>
          <p:cNvSpPr/>
          <p:nvPr/>
        </p:nvSpPr>
        <p:spPr>
          <a:xfrm>
            <a:off x="2555776" y="188640"/>
            <a:ext cx="6192688" cy="1015663"/>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3000" b="1" dirty="0">
                <a:solidFill>
                  <a:schemeClr val="accent2">
                    <a:lumMod val="50000"/>
                  </a:schemeClr>
                </a:solidFill>
                <a:effectLst>
                  <a:outerShdw blurRad="38100" dist="38100" dir="2700000" algn="tl">
                    <a:srgbClr val="000000">
                      <a:alpha val="43137"/>
                    </a:srgbClr>
                  </a:outerShdw>
                </a:effectLst>
                <a:latin typeface="Victoriana" pitchFamily="2" charset="0"/>
              </a:rPr>
              <a:t>Основные социально-экономические </a:t>
            </a:r>
            <a:r>
              <a:rPr lang="ru-RU" sz="3000" b="1" dirty="0" smtClean="0">
                <a:solidFill>
                  <a:schemeClr val="accent2">
                    <a:lumMod val="50000"/>
                  </a:schemeClr>
                </a:solidFill>
                <a:effectLst>
                  <a:outerShdw blurRad="38100" dist="38100" dir="2700000" algn="tl">
                    <a:srgbClr val="000000">
                      <a:alpha val="43137"/>
                    </a:srgbClr>
                  </a:outerShdw>
                </a:effectLst>
                <a:latin typeface="Victoriana" pitchFamily="2" charset="0"/>
              </a:rPr>
              <a:t>характеристики </a:t>
            </a:r>
          </a:p>
          <a:p>
            <a:pPr algn="ctr"/>
            <a:r>
              <a:rPr lang="ru-RU" sz="30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муниципального района</a:t>
            </a:r>
            <a:endParaRPr lang="ru-RU" sz="3000" b="1" dirty="0">
              <a:solidFill>
                <a:schemeClr val="accent2">
                  <a:lumMod val="50000"/>
                </a:schemeClr>
              </a:solidFill>
              <a:effectLst>
                <a:outerShdw blurRad="38100" dist="38100" dir="2700000" algn="tl">
                  <a:srgbClr val="000000">
                    <a:alpha val="43137"/>
                  </a:srgbClr>
                </a:outerShdw>
              </a:effectLst>
              <a:latin typeface="Victoriana" pitchFamily="2" charset="0"/>
            </a:endParaRPr>
          </a:p>
        </p:txBody>
      </p:sp>
      <p:sp>
        <p:nvSpPr>
          <p:cNvPr id="3" name="Прямоугольник 2"/>
          <p:cNvSpPr/>
          <p:nvPr/>
        </p:nvSpPr>
        <p:spPr>
          <a:xfrm>
            <a:off x="2339752" y="1196752"/>
            <a:ext cx="6336704" cy="1384995"/>
          </a:xfrm>
          <a:prstGeom prst="rect">
            <a:avLst/>
          </a:prstGeom>
        </p:spPr>
        <p:txBody>
          <a:bodyPr wrap="square">
            <a:spAutoFit/>
          </a:bodyPr>
          <a:lstStyle/>
          <a:p>
            <a:pPr algn="ctr"/>
            <a:r>
              <a:rPr lang="ru-RU" sz="1400" dirty="0" smtClean="0"/>
              <a:t>Зеленчукский </a:t>
            </a:r>
            <a:r>
              <a:rPr lang="ru-RU" sz="1400" dirty="0"/>
              <a:t>район входит в состав Карачаево-Черкесской республики, относящейся к Северо-Кавказскому федеральному округу</a:t>
            </a:r>
            <a:r>
              <a:rPr lang="ru-RU" sz="1400" dirty="0" smtClean="0"/>
              <a:t>.  Районный центр – станица Зеленчукская.  Площадь  территории  Зеленчукского  </a:t>
            </a:r>
            <a:r>
              <a:rPr lang="ru-RU" sz="1400" dirty="0"/>
              <a:t>района </a:t>
            </a:r>
            <a:r>
              <a:rPr lang="ru-RU" sz="1400" dirty="0" smtClean="0"/>
              <a:t> –  2,9 тыс. кв. км</a:t>
            </a:r>
            <a:r>
              <a:rPr lang="ru-RU" sz="1400" dirty="0"/>
              <a:t>, </a:t>
            </a:r>
            <a:r>
              <a:rPr lang="ru-RU" sz="1400" dirty="0" smtClean="0"/>
              <a:t> что  составляет  почти  пятую   часть  </a:t>
            </a:r>
            <a:r>
              <a:rPr lang="ru-RU" sz="1400" dirty="0"/>
              <a:t>(20,3</a:t>
            </a:r>
            <a:r>
              <a:rPr lang="ru-RU" sz="1400" dirty="0" smtClean="0"/>
              <a:t>%)  </a:t>
            </a:r>
            <a:r>
              <a:rPr lang="ru-RU" sz="1400" dirty="0"/>
              <a:t>площади Карачаево-Черкесии. Численность населения района на 01.01.2015 года составляет </a:t>
            </a:r>
            <a:endParaRPr lang="ru-RU" sz="1400" dirty="0" smtClean="0"/>
          </a:p>
          <a:p>
            <a:pPr algn="ctr"/>
            <a:r>
              <a:rPr lang="ru-RU" sz="1400" dirty="0" smtClean="0"/>
              <a:t>49083 </a:t>
            </a:r>
            <a:r>
              <a:rPr lang="ru-RU" sz="1400" dirty="0"/>
              <a:t>чел., это 10,5% от численности населения Карачаево-Черкесии. </a:t>
            </a:r>
          </a:p>
        </p:txBody>
      </p:sp>
      <p:pic>
        <p:nvPicPr>
          <p:cNvPr id="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3606163" y="4293096"/>
            <a:ext cx="211796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27584" y="2474312"/>
            <a:ext cx="8208912" cy="738664"/>
          </a:xfrm>
          <a:prstGeom prst="rect">
            <a:avLst/>
          </a:prstGeom>
        </p:spPr>
        <p:txBody>
          <a:bodyPr wrap="square">
            <a:spAutoFit/>
          </a:bodyPr>
          <a:lstStyle/>
          <a:p>
            <a:pPr algn="ctr"/>
            <a:r>
              <a:rPr lang="ru-RU" sz="1400" dirty="0" smtClean="0"/>
              <a:t>По </a:t>
            </a:r>
            <a:r>
              <a:rPr lang="ru-RU" sz="1400" dirty="0"/>
              <a:t>численности населения Зеленчукский район занимает третье место среди муниципальных образований республики после городского округа Черкесск и </a:t>
            </a:r>
            <a:r>
              <a:rPr lang="ru-RU" sz="1400" dirty="0" smtClean="0"/>
              <a:t>Усть-Джегутинского </a:t>
            </a:r>
            <a:r>
              <a:rPr lang="ru-RU" sz="1400" dirty="0"/>
              <a:t>района. </a:t>
            </a:r>
            <a:endParaRPr lang="ru-RU" sz="1400" dirty="0" smtClean="0"/>
          </a:p>
          <a:p>
            <a:pPr algn="ctr"/>
            <a:r>
              <a:rPr lang="ru-RU" sz="1400" dirty="0" smtClean="0"/>
              <a:t>Средняя </a:t>
            </a:r>
            <a:r>
              <a:rPr lang="ru-RU" sz="1400" dirty="0"/>
              <a:t>плотность населения составляет 16,7 чел./</a:t>
            </a:r>
            <a:r>
              <a:rPr lang="ru-RU" sz="1400" dirty="0" err="1"/>
              <a:t>кв.км</a:t>
            </a:r>
            <a:r>
              <a:rPr lang="ru-RU" sz="1400" dirty="0" smtClean="0"/>
              <a:t>.             </a:t>
            </a:r>
            <a:endParaRPr lang="ru-RU" sz="1400" dirty="0"/>
          </a:p>
        </p:txBody>
      </p:sp>
      <p:sp>
        <p:nvSpPr>
          <p:cNvPr id="6" name="Прямоугольник 5"/>
          <p:cNvSpPr/>
          <p:nvPr/>
        </p:nvSpPr>
        <p:spPr>
          <a:xfrm>
            <a:off x="467544" y="3068960"/>
            <a:ext cx="8496944" cy="954107"/>
          </a:xfrm>
          <a:prstGeom prst="rect">
            <a:avLst/>
          </a:prstGeom>
        </p:spPr>
        <p:txBody>
          <a:bodyPr wrap="square">
            <a:spAutoFit/>
          </a:bodyPr>
          <a:lstStyle/>
          <a:p>
            <a:pPr algn="ctr"/>
            <a:r>
              <a:rPr lang="ru-RU" sz="1400" dirty="0" smtClean="0"/>
              <a:t>Экономика Зеленчукского  </a:t>
            </a:r>
            <a:r>
              <a:rPr lang="ru-RU" sz="1400" dirty="0"/>
              <a:t>района складывается из деревообрабатывающей, пищевой промышленности, </a:t>
            </a:r>
            <a:endParaRPr lang="ru-RU" sz="1400" dirty="0" smtClean="0"/>
          </a:p>
          <a:p>
            <a:pPr algn="ctr"/>
            <a:r>
              <a:rPr lang="ru-RU" sz="1400" dirty="0" smtClean="0"/>
              <a:t>но </a:t>
            </a:r>
            <a:r>
              <a:rPr lang="ru-RU" sz="1400" dirty="0"/>
              <a:t>основное производство – это сельскохозяйственное (преимущественно животноводство, </a:t>
            </a:r>
            <a:endParaRPr lang="ru-RU" sz="1400" dirty="0" smtClean="0"/>
          </a:p>
          <a:p>
            <a:pPr algn="ctr"/>
            <a:r>
              <a:rPr lang="ru-RU" sz="1400" dirty="0" smtClean="0"/>
              <a:t>производство </a:t>
            </a:r>
            <a:r>
              <a:rPr lang="ru-RU" sz="1400" dirty="0"/>
              <a:t>картофеля и овощей</a:t>
            </a:r>
            <a:r>
              <a:rPr lang="ru-RU" sz="1400" dirty="0" smtClean="0"/>
              <a:t>), имеется около 80 ед. крестьянско-фермерских хозяйств,   </a:t>
            </a:r>
          </a:p>
          <a:p>
            <a:pPr algn="ctr"/>
            <a:r>
              <a:rPr lang="ru-RU" sz="1400" dirty="0" smtClean="0"/>
              <a:t>крупный сельскохозяйственный комбинат  - Племрепродуктор </a:t>
            </a:r>
            <a:r>
              <a:rPr lang="ru-RU" sz="1400" dirty="0"/>
              <a:t>«Зеленчукский» </a:t>
            </a:r>
          </a:p>
        </p:txBody>
      </p:sp>
      <p:pic>
        <p:nvPicPr>
          <p:cNvPr id="1028" name="Picture 4" descr="https://im0-tub-ru.yandex.net/i?id=26ef73b58e2316d534873674214fd092&amp;n=33&amp;h=190&amp;w=2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818" y="4054006"/>
            <a:ext cx="3009038" cy="2327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0-tub-ru.yandex.net/i?id=7e29d92d6d4acc23d7f8b4eec888fb7b&amp;n=33&amp;h=190&amp;w=3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4054006"/>
            <a:ext cx="2808312" cy="239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85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знак завершения 9"/>
          <p:cNvSpPr/>
          <p:nvPr/>
        </p:nvSpPr>
        <p:spPr>
          <a:xfrm>
            <a:off x="467544" y="332656"/>
            <a:ext cx="2619078" cy="96524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Развитие дополнительного образования</a:t>
            </a:r>
            <a:endParaRPr lang="ru-RU" dirty="0"/>
          </a:p>
        </p:txBody>
      </p:sp>
      <p:sp>
        <p:nvSpPr>
          <p:cNvPr id="11" name="Блок-схема: знак завершения 10"/>
          <p:cNvSpPr/>
          <p:nvPr/>
        </p:nvSpPr>
        <p:spPr>
          <a:xfrm>
            <a:off x="467544" y="5445224"/>
            <a:ext cx="2592288" cy="792088"/>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a:ea typeface="Calibri"/>
              </a:rPr>
              <a:t>Другие вопросы образования</a:t>
            </a:r>
            <a:endParaRPr lang="ru-RU" dirty="0"/>
          </a:p>
        </p:txBody>
      </p:sp>
      <p:sp>
        <p:nvSpPr>
          <p:cNvPr id="12" name="Управляющая кнопка: далее 11">
            <a:hlinkClick r:id="" action="ppaction://hlinkshowjump?jump=nextslide" highlightClick="1"/>
          </p:cNvPr>
          <p:cNvSpPr/>
          <p:nvPr/>
        </p:nvSpPr>
        <p:spPr>
          <a:xfrm>
            <a:off x="3347864" y="692696"/>
            <a:ext cx="720080"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9" name="Скругленный прямоугольник 18"/>
          <p:cNvSpPr/>
          <p:nvPr/>
        </p:nvSpPr>
        <p:spPr>
          <a:xfrm>
            <a:off x="4284331" y="116632"/>
            <a:ext cx="4536141"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Расходы </a:t>
            </a:r>
            <a:r>
              <a:rPr lang="ru-RU" sz="1050" dirty="0">
                <a:latin typeface="Times New Roman"/>
                <a:ea typeface="Calibri"/>
                <a:cs typeface="Times New Roman"/>
              </a:rPr>
              <a:t>составили </a:t>
            </a:r>
            <a:r>
              <a:rPr lang="ru-RU" sz="1050" dirty="0" smtClean="0">
                <a:latin typeface="Times New Roman"/>
                <a:ea typeface="Calibri"/>
                <a:cs typeface="Times New Roman"/>
              </a:rPr>
              <a:t>18774,9 тыс. рублей. </a:t>
            </a:r>
            <a:r>
              <a:rPr lang="ru-RU" sz="1050" dirty="0">
                <a:latin typeface="Times New Roman"/>
                <a:ea typeface="Calibri"/>
                <a:cs typeface="Times New Roman"/>
              </a:rPr>
              <a:t>Мероприятия данной подпрограммы направлены на улучшение материально-технической базы учреждений дополнительного образования детей, создания условий для реализации эффективного и рационального учебно-воспитательного процесса в учреждениях дополнительного образования детей. </a:t>
            </a:r>
            <a:r>
              <a:rPr lang="ru-RU" sz="1050" dirty="0" smtClean="0">
                <a:latin typeface="Times New Roman"/>
                <a:ea typeface="Calibri"/>
                <a:cs typeface="Times New Roman"/>
              </a:rPr>
              <a:t>Дополнительное </a:t>
            </a:r>
            <a:r>
              <a:rPr lang="ru-RU" sz="1050" dirty="0">
                <a:latin typeface="Times New Roman"/>
                <a:ea typeface="Calibri"/>
                <a:cs typeface="Times New Roman"/>
              </a:rPr>
              <a:t>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a:t>
            </a:r>
            <a:endParaRPr lang="ru-RU" sz="1050" dirty="0">
              <a:ea typeface="Calibri"/>
              <a:cs typeface="Times New Roman"/>
            </a:endParaRPr>
          </a:p>
        </p:txBody>
      </p:sp>
      <p:sp>
        <p:nvSpPr>
          <p:cNvPr id="20" name="Скругленный прямоугольник 19"/>
          <p:cNvSpPr/>
          <p:nvPr/>
        </p:nvSpPr>
        <p:spPr>
          <a:xfrm>
            <a:off x="4284331" y="4941168"/>
            <a:ext cx="4643200" cy="17636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1050" dirty="0" smtClean="0">
                <a:latin typeface="Times New Roman"/>
                <a:ea typeface="Calibri"/>
              </a:rPr>
              <a:t>Расходы </a:t>
            </a:r>
            <a:r>
              <a:rPr lang="ru-RU" sz="1050" dirty="0">
                <a:latin typeface="Times New Roman"/>
                <a:ea typeface="Calibri"/>
              </a:rPr>
              <a:t>составили </a:t>
            </a:r>
            <a:r>
              <a:rPr lang="ru-RU" sz="1050" dirty="0" smtClean="0">
                <a:latin typeface="Times New Roman"/>
                <a:ea typeface="Calibri"/>
              </a:rPr>
              <a:t>6154,2 </a:t>
            </a:r>
            <a:r>
              <a:rPr lang="ru-RU" sz="1050" dirty="0">
                <a:latin typeface="Times New Roman"/>
                <a:ea typeface="Calibri"/>
              </a:rPr>
              <a:t>тыс</a:t>
            </a:r>
            <a:r>
              <a:rPr lang="ru-RU" sz="1050" dirty="0" smtClean="0">
                <a:latin typeface="Times New Roman"/>
                <a:ea typeface="Calibri"/>
              </a:rPr>
              <a:t>. рублей. Мероприятия </a:t>
            </a:r>
            <a:r>
              <a:rPr lang="ru-RU" sz="1050" dirty="0">
                <a:latin typeface="Times New Roman"/>
                <a:ea typeface="Calibri"/>
              </a:rPr>
              <a:t>подпрограммы направлены на повышение эффективности методической службы, обеспечивающей научно-методическое и информационное сопровождение развития муниципальной системы образования, повышение качества образования через повышение профессиональной компетентности руководящих и педагогических кадров. Так же мероприятия подпрограммы направлены на повышение эффективности и результативности деятельности бухгалтерско-хозяйственной службы управления </a:t>
            </a:r>
            <a:r>
              <a:rPr lang="ru-RU" sz="1050" dirty="0" smtClean="0">
                <a:latin typeface="Times New Roman"/>
                <a:ea typeface="Calibri"/>
              </a:rPr>
              <a:t>образования, </a:t>
            </a:r>
            <a:r>
              <a:rPr lang="ru-RU" sz="1050" dirty="0">
                <a:latin typeface="Times New Roman"/>
                <a:ea typeface="Calibri"/>
              </a:rPr>
              <a:t>укрепление материально-технической базы методического кабинета и бухгалтерско-хозяйственной службы управления образования. </a:t>
            </a:r>
            <a:endParaRPr lang="ru-RU" sz="1050" dirty="0"/>
          </a:p>
        </p:txBody>
      </p:sp>
      <p:sp>
        <p:nvSpPr>
          <p:cNvPr id="15" name="Управляющая кнопка: далее 14">
            <a:hlinkClick r:id="" action="ppaction://hlinkshowjump?jump=nextslide" highlightClick="1"/>
          </p:cNvPr>
          <p:cNvSpPr/>
          <p:nvPr/>
        </p:nvSpPr>
        <p:spPr>
          <a:xfrm>
            <a:off x="3358607" y="1988840"/>
            <a:ext cx="720080"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Управляющая кнопка: далее 15">
            <a:hlinkClick r:id="" action="ppaction://hlinkshowjump?jump=nextslide" highlightClick="1"/>
          </p:cNvPr>
          <p:cNvSpPr/>
          <p:nvPr/>
        </p:nvSpPr>
        <p:spPr>
          <a:xfrm>
            <a:off x="3347864" y="2996952"/>
            <a:ext cx="720080"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Блок-схема: знак завершения 16"/>
          <p:cNvSpPr/>
          <p:nvPr/>
        </p:nvSpPr>
        <p:spPr>
          <a:xfrm>
            <a:off x="467544" y="1772816"/>
            <a:ext cx="2664296" cy="720080"/>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mtClean="0">
                <a:latin typeface="Times New Roman" pitchFamily="18" charset="0"/>
                <a:cs typeface="Times New Roman" pitchFamily="18" charset="0"/>
              </a:rPr>
              <a:t>Одаренные дети</a:t>
            </a:r>
            <a:endParaRPr lang="ru-RU">
              <a:latin typeface="Times New Roman" pitchFamily="18" charset="0"/>
              <a:cs typeface="Times New Roman" pitchFamily="18" charset="0"/>
            </a:endParaRPr>
          </a:p>
        </p:txBody>
      </p:sp>
      <p:sp>
        <p:nvSpPr>
          <p:cNvPr id="21" name="Скругленный прямоугольник 20"/>
          <p:cNvSpPr/>
          <p:nvPr/>
        </p:nvSpPr>
        <p:spPr>
          <a:xfrm>
            <a:off x="4286327" y="1844824"/>
            <a:ext cx="4591988" cy="6482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rPr>
              <a:t>Расходы </a:t>
            </a:r>
            <a:r>
              <a:rPr lang="ru-RU" sz="1050" dirty="0">
                <a:latin typeface="Times New Roman"/>
                <a:ea typeface="Calibri"/>
              </a:rPr>
              <a:t>за </a:t>
            </a:r>
            <a:r>
              <a:rPr lang="ru-RU" sz="1050" dirty="0" smtClean="0">
                <a:latin typeface="Times New Roman"/>
                <a:ea typeface="Calibri"/>
              </a:rPr>
              <a:t>2016 </a:t>
            </a:r>
            <a:r>
              <a:rPr lang="ru-RU" sz="1050" dirty="0">
                <a:latin typeface="Times New Roman"/>
                <a:ea typeface="Calibri"/>
              </a:rPr>
              <a:t>год составили 100,0 тыс. </a:t>
            </a:r>
            <a:r>
              <a:rPr lang="ru-RU" sz="1050" dirty="0" smtClean="0">
                <a:latin typeface="Times New Roman"/>
                <a:ea typeface="Calibri"/>
                <a:cs typeface="Times New Roman"/>
              </a:rPr>
              <a:t>Реализация </a:t>
            </a:r>
            <a:r>
              <a:rPr lang="ru-RU" sz="1050" dirty="0">
                <a:latin typeface="Times New Roman"/>
                <a:ea typeface="Calibri"/>
                <a:cs typeface="Times New Roman"/>
              </a:rPr>
              <a:t>мероприятий данной подпрограммы направлена </a:t>
            </a:r>
            <a:r>
              <a:rPr lang="ru-RU" sz="1050" dirty="0">
                <a:solidFill>
                  <a:srgbClr val="000000"/>
                </a:solidFill>
                <a:latin typeface="Times New Roman"/>
                <a:ea typeface="Times New Roman"/>
                <a:cs typeface="Times New Roman"/>
              </a:rPr>
              <a:t>на с</a:t>
            </a:r>
            <a:r>
              <a:rPr lang="ru-RU" sz="1050" dirty="0">
                <a:latin typeface="Times New Roman"/>
                <a:ea typeface="Calibri"/>
                <a:cs typeface="Times New Roman"/>
              </a:rPr>
              <a:t>овершенствование муниципальной системы выявления и развития детской одаренности и адресной поддержки детей в соответствии с их способностями. </a:t>
            </a:r>
            <a:r>
              <a:rPr lang="ru-RU" sz="1050" dirty="0" smtClean="0">
                <a:latin typeface="Times New Roman"/>
                <a:ea typeface="Calibri"/>
                <a:cs typeface="Times New Roman"/>
              </a:rPr>
              <a:t>  </a:t>
            </a:r>
            <a:endParaRPr lang="ru-RU" sz="1050" dirty="0">
              <a:ea typeface="Calibri"/>
              <a:cs typeface="Times New Roman"/>
            </a:endParaRPr>
          </a:p>
        </p:txBody>
      </p:sp>
      <p:sp>
        <p:nvSpPr>
          <p:cNvPr id="23" name="Блок-схема: знак завершения 22"/>
          <p:cNvSpPr/>
          <p:nvPr/>
        </p:nvSpPr>
        <p:spPr>
          <a:xfrm>
            <a:off x="467544" y="2708920"/>
            <a:ext cx="2672680" cy="1008112"/>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a:latin typeface="Times New Roman"/>
                <a:ea typeface="Calibri"/>
              </a:rPr>
              <a:t>Развитие системы отдыха и оздоровления </a:t>
            </a:r>
            <a:r>
              <a:rPr lang="ru-RU" smtClean="0">
                <a:latin typeface="Times New Roman"/>
                <a:ea typeface="Calibri"/>
              </a:rPr>
              <a:t>детей </a:t>
            </a:r>
            <a:endParaRPr lang="ru-RU">
              <a:latin typeface="Times New Roman" pitchFamily="18" charset="0"/>
              <a:cs typeface="Times New Roman" pitchFamily="18" charset="0"/>
            </a:endParaRPr>
          </a:p>
        </p:txBody>
      </p:sp>
      <p:sp>
        <p:nvSpPr>
          <p:cNvPr id="24" name="Скругленный прямоугольник 23"/>
          <p:cNvSpPr/>
          <p:nvPr/>
        </p:nvSpPr>
        <p:spPr>
          <a:xfrm>
            <a:off x="4286327" y="2636912"/>
            <a:ext cx="4641204"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smtClean="0">
                <a:latin typeface="Times New Roman"/>
                <a:ea typeface="Calibri"/>
                <a:cs typeface="Times New Roman"/>
              </a:rPr>
              <a:t>Расходы </a:t>
            </a:r>
            <a:r>
              <a:rPr lang="ru-RU" sz="1050" dirty="0">
                <a:latin typeface="Times New Roman"/>
                <a:ea typeface="Calibri"/>
                <a:cs typeface="Times New Roman"/>
              </a:rPr>
              <a:t>составили 724,5 </a:t>
            </a:r>
            <a:r>
              <a:rPr lang="ru-RU" sz="1050" dirty="0" smtClean="0">
                <a:latin typeface="Times New Roman"/>
                <a:ea typeface="Calibri"/>
                <a:cs typeface="Times New Roman"/>
              </a:rPr>
              <a:t>тыс. рублей.  </a:t>
            </a:r>
            <a:r>
              <a:rPr lang="ru-RU" sz="1050" dirty="0">
                <a:latin typeface="Times New Roman"/>
                <a:ea typeface="Calibri"/>
                <a:cs typeface="Times New Roman"/>
              </a:rPr>
              <a:t>Реализация данной подпрограммы направлена на использование всех возможностей для укрепления здоровья детей, снижение уровня их заболеваемости, наполнением каникулярного времени содержательной деятельностью, направленной на развитие интеллектуальных, творческих способностей детей, их социальную адаптацию, охватить организованными летними формами отдыха и оздоровления как можно больше детей района.</a:t>
            </a:r>
            <a:endParaRPr lang="ru-RU" sz="1050" dirty="0">
              <a:ea typeface="Calibri"/>
              <a:cs typeface="Times New Roman"/>
            </a:endParaRPr>
          </a:p>
        </p:txBody>
      </p:sp>
      <p:sp>
        <p:nvSpPr>
          <p:cNvPr id="25" name="Блок-схема: знак завершения 24"/>
          <p:cNvSpPr/>
          <p:nvPr/>
        </p:nvSpPr>
        <p:spPr>
          <a:xfrm>
            <a:off x="467544" y="4005064"/>
            <a:ext cx="2625411" cy="870266"/>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a:ea typeface="Calibri"/>
              </a:rPr>
              <a:t>Безопасность образовательного </a:t>
            </a:r>
            <a:r>
              <a:rPr lang="ru-RU" dirty="0" smtClean="0">
                <a:solidFill>
                  <a:schemeClr val="tx1"/>
                </a:solidFill>
                <a:latin typeface="Times New Roman"/>
                <a:ea typeface="Calibri"/>
              </a:rPr>
              <a:t>учреждения</a:t>
            </a:r>
            <a:endParaRPr lang="ru-RU" dirty="0">
              <a:solidFill>
                <a:schemeClr val="tx1"/>
              </a:solidFill>
            </a:endParaRPr>
          </a:p>
        </p:txBody>
      </p:sp>
      <p:sp>
        <p:nvSpPr>
          <p:cNvPr id="26" name="Управляющая кнопка: далее 25">
            <a:hlinkClick r:id="" action="ppaction://hlinkshowjump?jump=nextslide" highlightClick="1"/>
          </p:cNvPr>
          <p:cNvSpPr/>
          <p:nvPr/>
        </p:nvSpPr>
        <p:spPr>
          <a:xfrm>
            <a:off x="3371891" y="4221088"/>
            <a:ext cx="720080"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7" name="Управляющая кнопка: далее 26">
            <a:hlinkClick r:id="" action="ppaction://hlinkshowjump?jump=nextslide" highlightClick="1"/>
          </p:cNvPr>
          <p:cNvSpPr/>
          <p:nvPr/>
        </p:nvSpPr>
        <p:spPr>
          <a:xfrm>
            <a:off x="3419872" y="5661248"/>
            <a:ext cx="720080"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8" name="Скругленный прямоугольник 27"/>
          <p:cNvSpPr/>
          <p:nvPr/>
        </p:nvSpPr>
        <p:spPr>
          <a:xfrm>
            <a:off x="4309937" y="3933056"/>
            <a:ext cx="4591988"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ru-RU" sz="1050" dirty="0">
                <a:solidFill>
                  <a:schemeClr val="tx1"/>
                </a:solidFill>
                <a:latin typeface="Times New Roman"/>
                <a:ea typeface="Calibri"/>
              </a:rPr>
              <a:t>Расходы за 2016 год составили </a:t>
            </a:r>
            <a:r>
              <a:rPr lang="ru-RU" sz="1050" dirty="0">
                <a:solidFill>
                  <a:schemeClr val="tx1"/>
                </a:solidFill>
              </a:rPr>
              <a:t>1596 </a:t>
            </a:r>
            <a:r>
              <a:rPr lang="ru-RU" sz="1050" dirty="0">
                <a:solidFill>
                  <a:schemeClr val="tx1"/>
                </a:solidFill>
                <a:latin typeface="Times New Roman"/>
                <a:ea typeface="Calibri"/>
              </a:rPr>
              <a:t>тыс. руб. </a:t>
            </a:r>
            <a:r>
              <a:rPr lang="ru-RU" sz="1050" dirty="0">
                <a:solidFill>
                  <a:schemeClr val="tx1"/>
                </a:solidFill>
                <a:latin typeface="Times New Roman"/>
                <a:ea typeface="Calibri"/>
                <a:cs typeface="Times New Roman"/>
              </a:rPr>
              <a:t>Реализация мероприятий данной подпрограммы направлена </a:t>
            </a:r>
            <a:r>
              <a:rPr lang="ru-RU" sz="1050" dirty="0">
                <a:solidFill>
                  <a:schemeClr val="tx1"/>
                </a:solidFill>
                <a:latin typeface="Times New Roman"/>
                <a:ea typeface="Times New Roman"/>
                <a:cs typeface="Times New Roman"/>
              </a:rPr>
              <a:t>на обработку деревянных конструкций чердачных помещений образовательных учреждений огнезащитным составом, </a:t>
            </a:r>
            <a:r>
              <a:rPr lang="ru-RU" sz="1050" dirty="0" smtClean="0">
                <a:solidFill>
                  <a:schemeClr val="tx1"/>
                </a:solidFill>
                <a:latin typeface="Times New Roman"/>
                <a:ea typeface="Times New Roman"/>
                <a:cs typeface="Times New Roman"/>
              </a:rPr>
              <a:t>и другие мероприятия по повышению </a:t>
            </a:r>
            <a:r>
              <a:rPr lang="ru-RU" sz="1050" dirty="0">
                <a:solidFill>
                  <a:schemeClr val="tx1"/>
                </a:solidFill>
                <a:latin typeface="Times New Roman"/>
                <a:ea typeface="Times New Roman"/>
                <a:cs typeface="Times New Roman"/>
              </a:rPr>
              <a:t>безопасности  образовательных </a:t>
            </a:r>
            <a:r>
              <a:rPr lang="ru-RU" sz="1050" dirty="0" smtClean="0">
                <a:solidFill>
                  <a:schemeClr val="tx1"/>
                </a:solidFill>
                <a:latin typeface="Times New Roman"/>
                <a:ea typeface="Times New Roman"/>
                <a:cs typeface="Times New Roman"/>
              </a:rPr>
              <a:t>учреждений.</a:t>
            </a:r>
            <a:endParaRPr lang="ru-RU" sz="1050" dirty="0">
              <a:solidFill>
                <a:schemeClr val="tx1"/>
              </a:solidFill>
              <a:ea typeface="Calibri"/>
              <a:cs typeface="Times New Roman"/>
            </a:endParaRPr>
          </a:p>
        </p:txBody>
      </p:sp>
    </p:spTree>
    <p:extLst>
      <p:ext uri="{BB962C8B-B14F-4D97-AF65-F5344CB8AC3E}">
        <p14:creationId xmlns:p14="http://schemas.microsoft.com/office/powerpoint/2010/main" val="3466488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https://im1-tub-ru.yandex.net/i?id=b3dd5e9a9e87c4d28f72095ace42e43d&amp;n=33&amp;h=190&amp;w=25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3414136" cy="1263650"/>
          </a:xfrm>
          <a:prstGeom prst="rect">
            <a:avLst/>
          </a:prstGeom>
          <a:noFill/>
          <a:ln>
            <a:noFill/>
          </a:ln>
        </p:spPr>
      </p:pic>
      <p:sp>
        <p:nvSpPr>
          <p:cNvPr id="4" name="Заголовок 1"/>
          <p:cNvSpPr txBox="1">
            <a:spLocks/>
          </p:cNvSpPr>
          <p:nvPr/>
        </p:nvSpPr>
        <p:spPr>
          <a:xfrm>
            <a:off x="3593648" y="242936"/>
            <a:ext cx="5010800" cy="809800"/>
          </a:xfrm>
          <a:prstGeom prst="rect">
            <a:avLst/>
          </a:prstGeom>
          <a:solidFill>
            <a:schemeClr val="accent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1600" b="1" dirty="0" smtClean="0">
                <a:solidFill>
                  <a:schemeClr val="tx2">
                    <a:lumMod val="75000"/>
                  </a:schemeClr>
                </a:solidFill>
                <a:latin typeface="Times New Roman" pitchFamily="18" charset="0"/>
                <a:cs typeface="Times New Roman" pitchFamily="18" charset="0"/>
              </a:rPr>
              <a:t>Муниципальная </a:t>
            </a:r>
            <a:r>
              <a:rPr lang="ru-RU" sz="1600" b="1" dirty="0">
                <a:solidFill>
                  <a:schemeClr val="tx2">
                    <a:lumMod val="75000"/>
                  </a:schemeClr>
                </a:solidFill>
                <a:latin typeface="Times New Roman" pitchFamily="18" charset="0"/>
                <a:cs typeface="Times New Roman" pitchFamily="18" charset="0"/>
              </a:rPr>
              <a:t>программа «Развитие культуры Зеленчукского муниципального района              </a:t>
            </a:r>
          </a:p>
          <a:p>
            <a:r>
              <a:rPr lang="ru-RU" sz="1600" b="1" dirty="0">
                <a:solidFill>
                  <a:schemeClr val="tx2">
                    <a:lumMod val="75000"/>
                  </a:schemeClr>
                </a:solidFill>
                <a:latin typeface="Times New Roman" pitchFamily="18" charset="0"/>
                <a:cs typeface="Times New Roman" pitchFamily="18" charset="0"/>
              </a:rPr>
              <a:t>    на 2016-2018 годы»</a:t>
            </a:r>
          </a:p>
          <a:p>
            <a:endParaRPr lang="ru-RU" sz="1600" b="1" dirty="0">
              <a:solidFill>
                <a:schemeClr val="tx2">
                  <a:lumMod val="75000"/>
                </a:schemeClr>
              </a:solidFill>
              <a:latin typeface="Times New Roman" pitchFamily="18" charset="0"/>
              <a:cs typeface="Times New Roman" pitchFamily="18" charset="0"/>
            </a:endParaRPr>
          </a:p>
        </p:txBody>
      </p:sp>
      <p:sp>
        <p:nvSpPr>
          <p:cNvPr id="5" name="Блок-схема: альтернативный процесс 4"/>
          <p:cNvSpPr/>
          <p:nvPr/>
        </p:nvSpPr>
        <p:spPr>
          <a:xfrm>
            <a:off x="251520" y="1268760"/>
            <a:ext cx="8784976" cy="2376264"/>
          </a:xfrm>
          <a:prstGeom prst="flowChartAlternateProcess">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84138" algn="just"/>
            <a:r>
              <a:rPr lang="ru-RU" sz="1200" dirty="0">
                <a:solidFill>
                  <a:schemeClr val="tx2">
                    <a:lumMod val="50000"/>
                  </a:schemeClr>
                </a:solidFill>
                <a:latin typeface="Times New Roman"/>
                <a:ea typeface="Calibri"/>
                <a:cs typeface="Times New Roman"/>
              </a:rPr>
              <a:t>     </a:t>
            </a:r>
            <a:r>
              <a:rPr lang="ru-RU" sz="1200" dirty="0" smtClean="0">
                <a:solidFill>
                  <a:schemeClr val="tx2">
                    <a:lumMod val="50000"/>
                  </a:schemeClr>
                </a:solidFill>
                <a:latin typeface="Times New Roman"/>
                <a:ea typeface="Calibri"/>
                <a:cs typeface="Times New Roman"/>
              </a:rPr>
              <a:t>Оценка </a:t>
            </a:r>
            <a:r>
              <a:rPr lang="ru-RU" sz="1200" dirty="0">
                <a:solidFill>
                  <a:schemeClr val="tx2">
                    <a:lumMod val="50000"/>
                  </a:schemeClr>
                </a:solidFill>
                <a:latin typeface="Times New Roman"/>
                <a:ea typeface="Calibri"/>
                <a:cs typeface="Times New Roman"/>
              </a:rPr>
              <a:t>эффективности </a:t>
            </a:r>
            <a:r>
              <a:rPr lang="ru-RU" sz="1200" dirty="0" smtClean="0">
                <a:solidFill>
                  <a:schemeClr val="tx2">
                    <a:lumMod val="50000"/>
                  </a:schemeClr>
                </a:solidFill>
                <a:latin typeface="Times New Roman"/>
                <a:ea typeface="Calibri"/>
                <a:cs typeface="Times New Roman"/>
              </a:rPr>
              <a:t>реализация данной муниципальной </a:t>
            </a:r>
            <a:r>
              <a:rPr lang="ru-RU" sz="1200" dirty="0">
                <a:solidFill>
                  <a:schemeClr val="tx2">
                    <a:lumMod val="50000"/>
                  </a:schemeClr>
                </a:solidFill>
                <a:latin typeface="Times New Roman"/>
                <a:ea typeface="Calibri"/>
                <a:cs typeface="Times New Roman"/>
              </a:rPr>
              <a:t>программы за </a:t>
            </a:r>
            <a:r>
              <a:rPr lang="ru-RU" sz="1200" dirty="0" smtClean="0">
                <a:solidFill>
                  <a:schemeClr val="tx2">
                    <a:lumMod val="50000"/>
                  </a:schemeClr>
                </a:solidFill>
                <a:latin typeface="Times New Roman"/>
                <a:ea typeface="Calibri"/>
                <a:cs typeface="Times New Roman"/>
              </a:rPr>
              <a:t>2016 </a:t>
            </a:r>
            <a:r>
              <a:rPr lang="ru-RU" sz="1200" dirty="0">
                <a:solidFill>
                  <a:schemeClr val="tx2">
                    <a:lumMod val="50000"/>
                  </a:schemeClr>
                </a:solidFill>
                <a:latin typeface="Times New Roman"/>
                <a:ea typeface="Calibri"/>
                <a:cs typeface="Times New Roman"/>
              </a:rPr>
              <a:t>год в финансовых показателях в целом относится к </a:t>
            </a:r>
            <a:r>
              <a:rPr lang="ru-RU" sz="1200" dirty="0" smtClean="0">
                <a:solidFill>
                  <a:schemeClr val="tx2">
                    <a:lumMod val="50000"/>
                  </a:schemeClr>
                </a:solidFill>
                <a:latin typeface="Times New Roman"/>
                <a:ea typeface="Calibri"/>
                <a:cs typeface="Times New Roman"/>
              </a:rPr>
              <a:t>высокой </a:t>
            </a:r>
            <a:r>
              <a:rPr lang="ru-RU" sz="1200" dirty="0">
                <a:solidFill>
                  <a:schemeClr val="tx2">
                    <a:lumMod val="50000"/>
                  </a:schemeClr>
                </a:solidFill>
                <a:latin typeface="Times New Roman"/>
                <a:ea typeface="Calibri"/>
                <a:cs typeface="Times New Roman"/>
              </a:rPr>
              <a:t>категории и составляет </a:t>
            </a:r>
            <a:r>
              <a:rPr lang="ru-RU" sz="1200" dirty="0" smtClean="0">
                <a:solidFill>
                  <a:schemeClr val="tx2">
                    <a:lumMod val="50000"/>
                  </a:schemeClr>
                </a:solidFill>
                <a:latin typeface="Times New Roman"/>
                <a:ea typeface="Calibri"/>
                <a:cs typeface="Times New Roman"/>
              </a:rPr>
              <a:t>99,98%, </a:t>
            </a:r>
            <a:r>
              <a:rPr lang="ru-RU" sz="1200" dirty="0">
                <a:solidFill>
                  <a:schemeClr val="tx2">
                    <a:lumMod val="50000"/>
                  </a:schemeClr>
                </a:solidFill>
                <a:latin typeface="Times New Roman"/>
                <a:ea typeface="Calibri"/>
                <a:cs typeface="Times New Roman"/>
              </a:rPr>
              <a:t>т.к. фактическое исполнение составило </a:t>
            </a:r>
            <a:r>
              <a:rPr lang="ru-RU" sz="1200" dirty="0" smtClean="0">
                <a:solidFill>
                  <a:schemeClr val="tx2">
                    <a:lumMod val="50000"/>
                  </a:schemeClr>
                </a:solidFill>
              </a:rPr>
              <a:t>52179,9 </a:t>
            </a:r>
            <a:r>
              <a:rPr lang="ru-RU" sz="1200" dirty="0" smtClean="0">
                <a:solidFill>
                  <a:schemeClr val="tx2">
                    <a:lumMod val="50000"/>
                  </a:schemeClr>
                </a:solidFill>
                <a:latin typeface="Times New Roman"/>
                <a:ea typeface="Calibri"/>
                <a:cs typeface="Times New Roman"/>
              </a:rPr>
              <a:t>тыс</a:t>
            </a:r>
            <a:r>
              <a:rPr lang="ru-RU" sz="1200" dirty="0">
                <a:solidFill>
                  <a:schemeClr val="tx2">
                    <a:lumMod val="50000"/>
                  </a:schemeClr>
                </a:solidFill>
                <a:latin typeface="Times New Roman"/>
                <a:ea typeface="Calibri"/>
                <a:cs typeface="Times New Roman"/>
              </a:rPr>
              <a:t>. </a:t>
            </a:r>
            <a:r>
              <a:rPr lang="ru-RU" sz="1200" dirty="0" smtClean="0">
                <a:solidFill>
                  <a:schemeClr val="tx2">
                    <a:lumMod val="50000"/>
                  </a:schemeClr>
                </a:solidFill>
                <a:latin typeface="Times New Roman"/>
                <a:ea typeface="Calibri"/>
                <a:cs typeface="Times New Roman"/>
              </a:rPr>
              <a:t>рублей, при выделенной на </a:t>
            </a:r>
            <a:r>
              <a:rPr lang="ru-RU" sz="1200" dirty="0">
                <a:solidFill>
                  <a:schemeClr val="tx2">
                    <a:lumMod val="50000"/>
                  </a:schemeClr>
                </a:solidFill>
                <a:latin typeface="Times New Roman"/>
                <a:ea typeface="Calibri"/>
                <a:cs typeface="Times New Roman"/>
              </a:rPr>
              <a:t>реализацию мероприятий Программы </a:t>
            </a:r>
            <a:r>
              <a:rPr lang="ru-RU" sz="1200" dirty="0" smtClean="0">
                <a:solidFill>
                  <a:schemeClr val="tx2">
                    <a:lumMod val="50000"/>
                  </a:schemeClr>
                </a:solidFill>
                <a:latin typeface="Times New Roman"/>
                <a:ea typeface="Calibri"/>
                <a:cs typeface="Times New Roman"/>
              </a:rPr>
              <a:t>с </a:t>
            </a:r>
            <a:r>
              <a:rPr lang="ru-RU" sz="1200" dirty="0">
                <a:solidFill>
                  <a:schemeClr val="tx2">
                    <a:lumMod val="50000"/>
                  </a:schemeClr>
                </a:solidFill>
                <a:latin typeface="Times New Roman"/>
                <a:ea typeface="Calibri"/>
                <a:cs typeface="Times New Roman"/>
              </a:rPr>
              <a:t>учетом изменений сумм финансирования по </a:t>
            </a:r>
            <a:r>
              <a:rPr lang="ru-RU" sz="1200" dirty="0" smtClean="0">
                <a:solidFill>
                  <a:schemeClr val="tx2">
                    <a:lumMod val="50000"/>
                  </a:schemeClr>
                </a:solidFill>
                <a:latin typeface="Times New Roman"/>
                <a:ea typeface="Calibri"/>
                <a:cs typeface="Times New Roman"/>
              </a:rPr>
              <a:t>подпрограммам </a:t>
            </a:r>
            <a:r>
              <a:rPr lang="ru-RU" sz="1200" dirty="0" smtClean="0">
                <a:solidFill>
                  <a:schemeClr val="tx2">
                    <a:lumMod val="50000"/>
                  </a:schemeClr>
                </a:solidFill>
              </a:rPr>
              <a:t>52186,8 </a:t>
            </a:r>
            <a:r>
              <a:rPr lang="ru-RU" sz="1200" dirty="0" smtClean="0">
                <a:solidFill>
                  <a:schemeClr val="tx2">
                    <a:lumMod val="50000"/>
                  </a:schemeClr>
                </a:solidFill>
                <a:latin typeface="Times New Roman"/>
                <a:ea typeface="Calibri"/>
                <a:cs typeface="Times New Roman"/>
              </a:rPr>
              <a:t>тыс</a:t>
            </a:r>
            <a:r>
              <a:rPr lang="ru-RU" sz="1200" dirty="0">
                <a:solidFill>
                  <a:schemeClr val="tx2">
                    <a:lumMod val="50000"/>
                  </a:schemeClr>
                </a:solidFill>
                <a:latin typeface="Times New Roman"/>
                <a:ea typeface="Calibri"/>
                <a:cs typeface="Times New Roman"/>
              </a:rPr>
              <a:t>. рублей</a:t>
            </a:r>
            <a:r>
              <a:rPr lang="ru-RU" sz="1200" dirty="0" smtClean="0">
                <a:solidFill>
                  <a:schemeClr val="tx2">
                    <a:lumMod val="50000"/>
                  </a:schemeClr>
                </a:solidFill>
                <a:latin typeface="Times New Roman"/>
                <a:ea typeface="Calibri"/>
                <a:cs typeface="Times New Roman"/>
              </a:rPr>
              <a:t>.</a:t>
            </a:r>
          </a:p>
          <a:p>
            <a:pPr indent="84138" algn="just"/>
            <a:r>
              <a:rPr lang="ru-RU" sz="1200" dirty="0">
                <a:solidFill>
                  <a:schemeClr val="tx2">
                    <a:lumMod val="50000"/>
                  </a:schemeClr>
                </a:solidFill>
                <a:latin typeface="Times New Roman"/>
                <a:ea typeface="Calibri"/>
                <a:cs typeface="Times New Roman"/>
              </a:rPr>
              <a:t>Результаты  Программы</a:t>
            </a:r>
            <a:r>
              <a:rPr lang="ru-RU" sz="1200" dirty="0" smtClean="0">
                <a:solidFill>
                  <a:schemeClr val="tx2">
                    <a:lumMod val="50000"/>
                  </a:schemeClr>
                </a:solidFill>
                <a:latin typeface="Times New Roman"/>
                <a:ea typeface="Calibri"/>
                <a:cs typeface="Times New Roman"/>
              </a:rPr>
              <a:t>:  ц</a:t>
            </a:r>
            <a:r>
              <a:rPr lang="ru-RU" sz="1200" dirty="0" smtClean="0">
                <a:solidFill>
                  <a:schemeClr val="tx2">
                    <a:lumMod val="50000"/>
                  </a:schemeClr>
                </a:solidFill>
              </a:rPr>
              <a:t>елевые </a:t>
            </a:r>
            <a:r>
              <a:rPr lang="ru-RU" sz="1200" dirty="0">
                <a:solidFill>
                  <a:schemeClr val="tx2">
                    <a:lumMod val="50000"/>
                  </a:schemeClr>
                </a:solidFill>
              </a:rPr>
              <a:t>показатели программы достигнуты в полном объеме:    </a:t>
            </a:r>
          </a:p>
          <a:p>
            <a:pPr>
              <a:buFontTx/>
              <a:buChar char="-"/>
            </a:pPr>
            <a:r>
              <a:rPr lang="ru-RU" sz="1200" dirty="0">
                <a:solidFill>
                  <a:schemeClr val="tx2">
                    <a:lumMod val="50000"/>
                  </a:schemeClr>
                </a:solidFill>
              </a:rPr>
              <a:t>увеличено количество посещений театрально-концертных мероприятий; </a:t>
            </a:r>
          </a:p>
          <a:p>
            <a:pPr>
              <a:buFontTx/>
              <a:buChar char="-"/>
            </a:pPr>
            <a:r>
              <a:rPr lang="ru-RU" sz="1200" dirty="0">
                <a:solidFill>
                  <a:schemeClr val="tx2">
                    <a:lumMod val="50000"/>
                  </a:schemeClr>
                </a:solidFill>
              </a:rPr>
              <a:t>увеличена доля представленных (во всех формах) зрителю музейных предметов в общем  </a:t>
            </a:r>
            <a:r>
              <a:rPr lang="ru-RU" sz="1200" dirty="0" smtClean="0">
                <a:solidFill>
                  <a:schemeClr val="tx2">
                    <a:lumMod val="50000"/>
                  </a:schemeClr>
                </a:solidFill>
              </a:rPr>
              <a:t>количестве </a:t>
            </a:r>
            <a:r>
              <a:rPr lang="ru-RU" sz="1200" dirty="0">
                <a:solidFill>
                  <a:schemeClr val="tx2">
                    <a:lumMod val="50000"/>
                  </a:schemeClr>
                </a:solidFill>
              </a:rPr>
              <a:t>музейных предметов основного фонда;</a:t>
            </a:r>
          </a:p>
          <a:p>
            <a:pPr>
              <a:buFontTx/>
              <a:buChar char="-"/>
            </a:pPr>
            <a:r>
              <a:rPr lang="ru-RU" sz="1200" dirty="0">
                <a:solidFill>
                  <a:schemeClr val="tx2">
                    <a:lumMod val="50000"/>
                  </a:schemeClr>
                </a:solidFill>
              </a:rPr>
              <a:t>увеличена посещаемость музейных учреждений;</a:t>
            </a:r>
          </a:p>
          <a:p>
            <a:pPr>
              <a:buFontTx/>
              <a:buChar char="-"/>
            </a:pPr>
            <a:r>
              <a:rPr lang="ru-RU" sz="1200" dirty="0">
                <a:solidFill>
                  <a:schemeClr val="tx2">
                    <a:lumMod val="50000"/>
                  </a:schemeClr>
                </a:solidFill>
              </a:rPr>
              <a:t>увеличено количество проведенных культурно-досуговых мероприятий;</a:t>
            </a:r>
          </a:p>
          <a:p>
            <a:pPr>
              <a:buFontTx/>
              <a:buChar char="-"/>
            </a:pPr>
            <a:r>
              <a:rPr lang="ru-RU" sz="1200" dirty="0">
                <a:solidFill>
                  <a:schemeClr val="tx2">
                    <a:lumMod val="50000"/>
                  </a:schemeClr>
                </a:solidFill>
              </a:rPr>
              <a:t>повышен уровень удовлетворенности граждан Зеленчукского района качеством предоставленных государственных и муниципальных услуг в сфере культуры;</a:t>
            </a:r>
          </a:p>
          <a:p>
            <a:pPr>
              <a:buFontTx/>
              <a:buChar char="-"/>
            </a:pPr>
            <a:r>
              <a:rPr lang="ru-RU" sz="1200" dirty="0">
                <a:solidFill>
                  <a:schemeClr val="tx2">
                    <a:lumMod val="50000"/>
                  </a:schemeClr>
                </a:solidFill>
              </a:rPr>
              <a:t>увеличена доля детей, привлекаемых к участию в творческих мероприятиях</a:t>
            </a:r>
            <a:r>
              <a:rPr lang="ru-RU" sz="1200" dirty="0" smtClean="0">
                <a:solidFill>
                  <a:schemeClr val="tx2">
                    <a:lumMod val="50000"/>
                  </a:schemeClr>
                </a:solidFill>
              </a:rPr>
              <a:t>.</a:t>
            </a:r>
          </a:p>
        </p:txBody>
      </p:sp>
      <p:sp>
        <p:nvSpPr>
          <p:cNvPr id="7" name="Заголовок 1"/>
          <p:cNvSpPr txBox="1">
            <a:spLocks/>
          </p:cNvSpPr>
          <p:nvPr/>
        </p:nvSpPr>
        <p:spPr>
          <a:xfrm>
            <a:off x="498685" y="4005064"/>
            <a:ext cx="5513475" cy="936104"/>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chemeClr val="tx2">
                    <a:lumMod val="75000"/>
                  </a:schemeClr>
                </a:solidFill>
                <a:latin typeface="Times New Roman" pitchFamily="18" charset="0"/>
                <a:cs typeface="Times New Roman" pitchFamily="18" charset="0"/>
              </a:rPr>
              <a:t/>
            </a:r>
            <a:br>
              <a:rPr lang="ru-RU" sz="1600" b="1" dirty="0" smtClean="0">
                <a:solidFill>
                  <a:schemeClr val="tx2">
                    <a:lumMod val="75000"/>
                  </a:schemeClr>
                </a:solidFill>
                <a:latin typeface="Times New Roman" pitchFamily="18" charset="0"/>
                <a:cs typeface="Times New Roman" pitchFamily="18" charset="0"/>
              </a:rPr>
            </a:br>
            <a:r>
              <a:rPr lang="ru-RU" sz="1600" b="1" dirty="0">
                <a:solidFill>
                  <a:schemeClr val="tx2">
                    <a:lumMod val="75000"/>
                  </a:schemeClr>
                </a:solidFill>
                <a:latin typeface="Times New Roman" pitchFamily="18" charset="0"/>
                <a:cs typeface="Times New Roman" pitchFamily="18" charset="0"/>
              </a:rPr>
              <a:t>Муниципальная программа </a:t>
            </a:r>
            <a:r>
              <a:rPr lang="ru-RU" sz="1600" b="1" dirty="0" smtClean="0">
                <a:solidFill>
                  <a:schemeClr val="tx2">
                    <a:lumMod val="75000"/>
                  </a:schemeClr>
                </a:solidFill>
                <a:latin typeface="Times New Roman" pitchFamily="18" charset="0"/>
                <a:cs typeface="Times New Roman" pitchFamily="18" charset="0"/>
              </a:rPr>
              <a:t>«</a:t>
            </a:r>
            <a:r>
              <a:rPr lang="ru-RU" sz="1600" b="1" dirty="0">
                <a:solidFill>
                  <a:schemeClr val="tx2">
                    <a:lumMod val="75000"/>
                  </a:schemeClr>
                </a:solidFill>
                <a:latin typeface="Times New Roman" pitchFamily="18" charset="0"/>
                <a:cs typeface="Times New Roman" pitchFamily="18" charset="0"/>
              </a:rPr>
              <a:t>Развитие здравоохранения Зеленчукского  </a:t>
            </a:r>
            <a:r>
              <a:rPr lang="ru-RU" sz="1600" b="1" dirty="0" smtClean="0">
                <a:solidFill>
                  <a:schemeClr val="tx2">
                    <a:lumMod val="75000"/>
                  </a:schemeClr>
                </a:solidFill>
                <a:latin typeface="Times New Roman" pitchFamily="18" charset="0"/>
                <a:cs typeface="Times New Roman" pitchFamily="18" charset="0"/>
              </a:rPr>
              <a:t>муниципального района </a:t>
            </a:r>
          </a:p>
          <a:p>
            <a:r>
              <a:rPr lang="ru-RU" sz="1600" b="1" dirty="0" smtClean="0">
                <a:solidFill>
                  <a:schemeClr val="tx2">
                    <a:lumMod val="75000"/>
                  </a:schemeClr>
                </a:solidFill>
                <a:latin typeface="Times New Roman" pitchFamily="18" charset="0"/>
                <a:cs typeface="Times New Roman" pitchFamily="18" charset="0"/>
              </a:rPr>
              <a:t>на </a:t>
            </a:r>
            <a:r>
              <a:rPr lang="ru-RU" sz="1600" b="1" dirty="0">
                <a:solidFill>
                  <a:schemeClr val="tx2">
                    <a:lumMod val="75000"/>
                  </a:schemeClr>
                </a:solidFill>
                <a:latin typeface="Times New Roman" pitchFamily="18" charset="0"/>
                <a:cs typeface="Times New Roman" pitchFamily="18" charset="0"/>
              </a:rPr>
              <a:t>2016-2018 годы»</a:t>
            </a:r>
          </a:p>
        </p:txBody>
      </p:sp>
      <p:sp>
        <p:nvSpPr>
          <p:cNvPr id="8" name="Блок-схема: альтернативный процесс 7"/>
          <p:cNvSpPr/>
          <p:nvPr/>
        </p:nvSpPr>
        <p:spPr>
          <a:xfrm>
            <a:off x="72008" y="5085184"/>
            <a:ext cx="8964488" cy="1584176"/>
          </a:xfrm>
          <a:prstGeom prst="flowChartAlternateProcess">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84138" algn="just"/>
            <a:endParaRPr lang="ru-RU" sz="1200" dirty="0" smtClean="0">
              <a:solidFill>
                <a:schemeClr val="tx2">
                  <a:lumMod val="50000"/>
                </a:schemeClr>
              </a:solidFill>
              <a:latin typeface="Times New Roman"/>
              <a:ea typeface="Calibri"/>
              <a:cs typeface="Times New Roman"/>
            </a:endParaRPr>
          </a:p>
          <a:p>
            <a:pPr indent="84138" algn="just"/>
            <a:endParaRPr lang="ru-RU" sz="1200" dirty="0">
              <a:solidFill>
                <a:schemeClr val="tx2">
                  <a:lumMod val="50000"/>
                </a:schemeClr>
              </a:solidFill>
              <a:latin typeface="Times New Roman"/>
              <a:ea typeface="Calibri"/>
              <a:cs typeface="Times New Roman"/>
            </a:endParaRPr>
          </a:p>
          <a:p>
            <a:pPr indent="84138" algn="just"/>
            <a:endParaRPr lang="ru-RU" sz="1200" dirty="0" smtClean="0">
              <a:solidFill>
                <a:schemeClr val="tx2">
                  <a:lumMod val="50000"/>
                </a:schemeClr>
              </a:solidFill>
              <a:latin typeface="Times New Roman"/>
              <a:ea typeface="Calibri"/>
              <a:cs typeface="Times New Roman"/>
            </a:endParaRPr>
          </a:p>
          <a:p>
            <a:pPr indent="84138" algn="just"/>
            <a:r>
              <a:rPr lang="ru-RU" sz="1200" dirty="0" smtClean="0">
                <a:solidFill>
                  <a:schemeClr val="tx2">
                    <a:lumMod val="50000"/>
                  </a:schemeClr>
                </a:solidFill>
                <a:latin typeface="Times New Roman"/>
                <a:ea typeface="Calibri"/>
                <a:cs typeface="Times New Roman"/>
              </a:rPr>
              <a:t>По </a:t>
            </a:r>
            <a:r>
              <a:rPr lang="ru-RU" sz="1200" dirty="0">
                <a:solidFill>
                  <a:schemeClr val="tx2">
                    <a:lumMod val="50000"/>
                  </a:schemeClr>
                </a:solidFill>
                <a:latin typeface="Times New Roman"/>
                <a:ea typeface="Calibri"/>
                <a:cs typeface="Times New Roman"/>
              </a:rPr>
              <a:t>программе на выполнение мероприятий  на 2016 год запланировано 2000,0 тыс. руб. Выделено средств из бюджета и освоено 500,0 тыс. руб. на следующие мероприятия</a:t>
            </a:r>
            <a:r>
              <a:rPr lang="ru-RU" sz="1200" dirty="0" smtClean="0">
                <a:solidFill>
                  <a:schemeClr val="tx2">
                    <a:lumMod val="50000"/>
                  </a:schemeClr>
                </a:solidFill>
                <a:latin typeface="Times New Roman"/>
                <a:ea typeface="Calibri"/>
                <a:cs typeface="Times New Roman"/>
              </a:rPr>
              <a:t>: Приобретение </a:t>
            </a:r>
            <a:r>
              <a:rPr lang="ru-RU" sz="1200" dirty="0">
                <a:solidFill>
                  <a:schemeClr val="tx2">
                    <a:lumMod val="50000"/>
                  </a:schemeClr>
                </a:solidFill>
                <a:latin typeface="Times New Roman"/>
                <a:ea typeface="Calibri"/>
                <a:cs typeface="Times New Roman"/>
              </a:rPr>
              <a:t>вакцины против гепатита А – 178,3 тыс. руб. Приобретено 310 доз вакцины «Альгавак», которые переданы в участковую больницу </a:t>
            </a:r>
            <a:r>
              <a:rPr lang="ru-RU" sz="1200" dirty="0" smtClean="0">
                <a:solidFill>
                  <a:schemeClr val="tx2">
                    <a:lumMod val="50000"/>
                  </a:schemeClr>
                </a:solidFill>
                <a:latin typeface="Times New Roman"/>
                <a:ea typeface="Calibri"/>
                <a:cs typeface="Times New Roman"/>
              </a:rPr>
              <a:t>ст. </a:t>
            </a:r>
            <a:r>
              <a:rPr lang="ru-RU" sz="1200" dirty="0">
                <a:solidFill>
                  <a:schemeClr val="tx2">
                    <a:lumMod val="50000"/>
                  </a:schemeClr>
                </a:solidFill>
                <a:latin typeface="Times New Roman"/>
                <a:ea typeface="Calibri"/>
                <a:cs typeface="Times New Roman"/>
              </a:rPr>
              <a:t>Кардоникской для вакцинации и ревакцинации 155 детей всех возрастных групп</a:t>
            </a:r>
            <a:r>
              <a:rPr lang="ru-RU" sz="1200" dirty="0" smtClean="0">
                <a:solidFill>
                  <a:schemeClr val="tx2">
                    <a:lumMod val="50000"/>
                  </a:schemeClr>
                </a:solidFill>
                <a:latin typeface="Times New Roman"/>
                <a:ea typeface="Calibri"/>
                <a:cs typeface="Times New Roman"/>
              </a:rPr>
              <a:t>;  Приобретение </a:t>
            </a:r>
            <a:r>
              <a:rPr lang="ru-RU" sz="1200" dirty="0">
                <a:solidFill>
                  <a:schemeClr val="tx2">
                    <a:lumMod val="50000"/>
                  </a:schemeClr>
                </a:solidFill>
                <a:latin typeface="Times New Roman"/>
                <a:ea typeface="Calibri"/>
                <a:cs typeface="Times New Roman"/>
              </a:rPr>
              <a:t>морозильника микропроцессорного и холодильника для хранения крови – 100 тыс. руб.;</a:t>
            </a:r>
          </a:p>
          <a:p>
            <a:pPr indent="84138" algn="just"/>
            <a:r>
              <a:rPr lang="ru-RU" sz="1200" dirty="0">
                <a:solidFill>
                  <a:schemeClr val="tx2">
                    <a:lumMod val="50000"/>
                  </a:schemeClr>
                </a:solidFill>
                <a:latin typeface="Times New Roman"/>
                <a:ea typeface="Calibri"/>
                <a:cs typeface="Times New Roman"/>
              </a:rPr>
              <a:t>Выполнен монтаж и пусконаладочные работы по установке пожарной сигнализации  - 141,3 тыс. руб.;</a:t>
            </a:r>
          </a:p>
          <a:p>
            <a:pPr indent="84138" algn="just"/>
            <a:r>
              <a:rPr lang="ru-RU" sz="1200" dirty="0">
                <a:solidFill>
                  <a:schemeClr val="tx2">
                    <a:lumMod val="50000"/>
                  </a:schemeClr>
                </a:solidFill>
                <a:latin typeface="Times New Roman"/>
                <a:ea typeface="Calibri"/>
                <a:cs typeface="Times New Roman"/>
              </a:rPr>
              <a:t>План эвакуации на основе фотолюминесцентных материалов – 79,5 тыс. руб</a:t>
            </a:r>
            <a:r>
              <a:rPr lang="ru-RU" sz="1200" dirty="0" smtClean="0">
                <a:solidFill>
                  <a:schemeClr val="tx2">
                    <a:lumMod val="50000"/>
                  </a:schemeClr>
                </a:solidFill>
                <a:latin typeface="Times New Roman"/>
                <a:ea typeface="Calibri"/>
                <a:cs typeface="Times New Roman"/>
              </a:rPr>
              <a:t>.  В </a:t>
            </a:r>
            <a:r>
              <a:rPr lang="ru-RU" sz="1200" dirty="0">
                <a:solidFill>
                  <a:schemeClr val="tx2">
                    <a:lumMod val="50000"/>
                  </a:schemeClr>
                </a:solidFill>
                <a:latin typeface="Times New Roman"/>
                <a:ea typeface="Calibri"/>
                <a:cs typeface="Times New Roman"/>
              </a:rPr>
              <a:t>связи с тем, что изменения в части сокращения объемов финансирования на 2016 год  не были своевременно внесены в программу, оценка эффективности финансовых средств бюджета оказалось ниже и составила 25 % - низкая категория эффективности. </a:t>
            </a:r>
            <a:endParaRPr lang="ru-RU" sz="1200" dirty="0" smtClean="0">
              <a:solidFill>
                <a:schemeClr val="tx2">
                  <a:lumMod val="50000"/>
                </a:schemeClr>
              </a:solidFill>
              <a:latin typeface="Times New Roman"/>
              <a:ea typeface="Calibri"/>
              <a:cs typeface="Times New Roman"/>
            </a:endParaRPr>
          </a:p>
          <a:p>
            <a:pPr indent="84138" algn="just"/>
            <a:endParaRPr lang="ru-RU" sz="1200" dirty="0">
              <a:solidFill>
                <a:schemeClr val="tx2">
                  <a:lumMod val="50000"/>
                </a:schemeClr>
              </a:solidFill>
              <a:latin typeface="Times New Roman"/>
              <a:ea typeface="Calibri"/>
              <a:cs typeface="Times New Roman"/>
            </a:endParaRPr>
          </a:p>
          <a:p>
            <a:pPr indent="84138" algn="just"/>
            <a:endParaRPr lang="ru-RU" sz="1200" dirty="0">
              <a:solidFill>
                <a:schemeClr val="tx2">
                  <a:lumMod val="50000"/>
                </a:schemeClr>
              </a:solidFill>
              <a:latin typeface="Times New Roman"/>
              <a:ea typeface="Calibri"/>
              <a:cs typeface="Times New Roman"/>
            </a:endParaRPr>
          </a:p>
          <a:p>
            <a:pPr indent="84138" algn="just"/>
            <a:endParaRPr lang="ru-RU" sz="1200" dirty="0">
              <a:solidFill>
                <a:schemeClr val="tx2">
                  <a:lumMod val="50000"/>
                </a:schemeClr>
              </a:solidFill>
              <a:ea typeface="Calibri"/>
              <a:cs typeface="Times New Roman"/>
            </a:endParaRPr>
          </a:p>
        </p:txBody>
      </p:sp>
      <p:pic>
        <p:nvPicPr>
          <p:cNvPr id="10" name="Рисунок 9" descr="https://im0-tub-ru.yandex.net/i?id=532a27d74466acdade08cd6dc6340754&amp;n=33&amp;h=190&amp;w=197">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15072" y="3717032"/>
            <a:ext cx="2073352" cy="1296144"/>
          </a:xfrm>
          <a:prstGeom prst="rect">
            <a:avLst/>
          </a:prstGeom>
          <a:noFill/>
          <a:ln>
            <a:noFill/>
          </a:ln>
        </p:spPr>
      </p:pic>
    </p:spTree>
    <p:extLst>
      <p:ext uri="{BB962C8B-B14F-4D97-AF65-F5344CB8AC3E}">
        <p14:creationId xmlns:p14="http://schemas.microsoft.com/office/powerpoint/2010/main" val="3416145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Documents and Settings\Efimenko\Local Settings\Temporary Internet Files\Content.IE5\20TSV1G5\02-11-2012_molodsove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797152"/>
            <a:ext cx="2160240" cy="183646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спорт 2.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44624"/>
            <a:ext cx="2160240" cy="1196752"/>
          </a:xfrm>
          <a:prstGeom prst="rect">
            <a:avLst/>
          </a:prstGeom>
          <a:noFill/>
          <a:ln>
            <a:noFill/>
          </a:ln>
          <a:extLst/>
        </p:spPr>
      </p:pic>
      <p:sp>
        <p:nvSpPr>
          <p:cNvPr id="4" name="Прямоугольник 3"/>
          <p:cNvSpPr/>
          <p:nvPr/>
        </p:nvSpPr>
        <p:spPr>
          <a:xfrm>
            <a:off x="539552" y="1196752"/>
            <a:ext cx="8280920" cy="2569934"/>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spcAft>
                <a:spcPts val="0"/>
              </a:spcAft>
            </a:pPr>
            <a:r>
              <a:rPr lang="ru-RU" sz="1150" dirty="0">
                <a:latin typeface="Times New Roman"/>
                <a:ea typeface="Times New Roman"/>
                <a:cs typeface="Times New Roman"/>
              </a:rPr>
              <a:t>В бюджете муниципального района на </a:t>
            </a:r>
            <a:r>
              <a:rPr lang="ru-RU" sz="1150" dirty="0" smtClean="0">
                <a:latin typeface="Times New Roman"/>
                <a:ea typeface="Times New Roman"/>
                <a:cs typeface="Times New Roman"/>
              </a:rPr>
              <a:t>2016 </a:t>
            </a:r>
            <a:r>
              <a:rPr lang="ru-RU" sz="1150" dirty="0">
                <a:latin typeface="Times New Roman"/>
                <a:ea typeface="Times New Roman"/>
                <a:cs typeface="Times New Roman"/>
              </a:rPr>
              <a:t>год на реализацию мероприятий данной </a:t>
            </a:r>
            <a:r>
              <a:rPr lang="ru-RU" sz="1150" dirty="0" smtClean="0">
                <a:latin typeface="Times New Roman"/>
                <a:ea typeface="Times New Roman"/>
                <a:cs typeface="Times New Roman"/>
              </a:rPr>
              <a:t> программы </a:t>
            </a:r>
            <a:r>
              <a:rPr lang="ru-RU" sz="1150" dirty="0">
                <a:latin typeface="Times New Roman"/>
                <a:ea typeface="Times New Roman"/>
                <a:cs typeface="Times New Roman"/>
              </a:rPr>
              <a:t>было предусмотрено </a:t>
            </a:r>
            <a:r>
              <a:rPr lang="ru-RU" sz="1150" dirty="0" smtClean="0">
                <a:latin typeface="Times New Roman"/>
                <a:ea typeface="Times New Roman"/>
                <a:cs typeface="Times New Roman"/>
              </a:rPr>
              <a:t>366,5 </a:t>
            </a:r>
            <a:r>
              <a:rPr lang="ru-RU" sz="1150" dirty="0">
                <a:latin typeface="Times New Roman"/>
                <a:ea typeface="Times New Roman"/>
                <a:cs typeface="Times New Roman"/>
              </a:rPr>
              <a:t>тыс. рублей. </a:t>
            </a:r>
            <a:r>
              <a:rPr lang="ru-RU" sz="1150" dirty="0" smtClean="0">
                <a:latin typeface="Times New Roman"/>
                <a:ea typeface="Times New Roman"/>
                <a:cs typeface="Times New Roman"/>
              </a:rPr>
              <a:t> Фактически </a:t>
            </a:r>
            <a:r>
              <a:rPr lang="ru-RU" sz="1150" dirty="0">
                <a:latin typeface="Times New Roman"/>
                <a:ea typeface="Times New Roman"/>
                <a:cs typeface="Times New Roman"/>
              </a:rPr>
              <a:t>освоено было </a:t>
            </a:r>
            <a:r>
              <a:rPr lang="ru-RU" sz="1150" dirty="0" smtClean="0">
                <a:latin typeface="Times New Roman"/>
                <a:ea typeface="Times New Roman"/>
                <a:cs typeface="Times New Roman"/>
              </a:rPr>
              <a:t>366,5 </a:t>
            </a:r>
            <a:r>
              <a:rPr lang="ru-RU" sz="1150" dirty="0">
                <a:latin typeface="Times New Roman"/>
                <a:ea typeface="Times New Roman"/>
                <a:cs typeface="Times New Roman"/>
              </a:rPr>
              <a:t>тыс</a:t>
            </a:r>
            <a:r>
              <a:rPr lang="ru-RU" sz="1150" dirty="0" smtClean="0">
                <a:latin typeface="Times New Roman"/>
                <a:ea typeface="Times New Roman"/>
                <a:cs typeface="Times New Roman"/>
              </a:rPr>
              <a:t>. рублей  на </a:t>
            </a:r>
            <a:r>
              <a:rPr lang="ru-RU" sz="1150" dirty="0">
                <a:latin typeface="Times New Roman"/>
                <a:ea typeface="Times New Roman"/>
                <a:cs typeface="Times New Roman"/>
              </a:rPr>
              <a:t>проведение спортивных мероприятий по баскетболу, волейболу, футболу, легкой атлетике, шахматам, </a:t>
            </a:r>
            <a:r>
              <a:rPr lang="ru-RU" sz="1150" dirty="0" smtClean="0">
                <a:latin typeface="Times New Roman"/>
                <a:ea typeface="Times New Roman"/>
                <a:cs typeface="Times New Roman"/>
              </a:rPr>
              <a:t>настольному </a:t>
            </a:r>
            <a:r>
              <a:rPr lang="ru-RU" sz="1150" dirty="0">
                <a:latin typeface="Times New Roman"/>
                <a:ea typeface="Times New Roman"/>
                <a:cs typeface="Times New Roman"/>
              </a:rPr>
              <a:t>теннису, вольной борьбе. </a:t>
            </a:r>
            <a:endParaRPr lang="ru-RU" sz="1150" dirty="0" smtClean="0">
              <a:latin typeface="Times New Roman"/>
              <a:ea typeface="Times New Roman"/>
              <a:cs typeface="Times New Roman"/>
            </a:endParaRPr>
          </a:p>
          <a:p>
            <a:pPr indent="450215" algn="just">
              <a:spcAft>
                <a:spcPts val="0"/>
              </a:spcAft>
            </a:pPr>
            <a:r>
              <a:rPr lang="ru-RU" sz="1150" dirty="0" smtClean="0">
                <a:latin typeface="Times New Roman"/>
                <a:ea typeface="Times New Roman"/>
                <a:cs typeface="Times New Roman"/>
              </a:rPr>
              <a:t>В 2016 </a:t>
            </a:r>
            <a:r>
              <a:rPr lang="ru-RU" sz="1150" dirty="0">
                <a:latin typeface="Times New Roman"/>
                <a:ea typeface="Times New Roman"/>
                <a:cs typeface="Times New Roman"/>
              </a:rPr>
              <a:t>году были проведены все мероприятия, запланированные по программе. </a:t>
            </a:r>
            <a:endParaRPr lang="ru-RU" sz="1150" dirty="0" smtClean="0">
              <a:latin typeface="Times New Roman"/>
              <a:ea typeface="Times New Roman"/>
              <a:cs typeface="Times New Roman"/>
            </a:endParaRPr>
          </a:p>
          <a:p>
            <a:pPr indent="450215" algn="just">
              <a:spcAft>
                <a:spcPts val="0"/>
              </a:spcAft>
            </a:pPr>
            <a:r>
              <a:rPr lang="ru-RU" sz="1150" dirty="0" smtClean="0">
                <a:latin typeface="Times New Roman"/>
                <a:ea typeface="Times New Roman"/>
                <a:cs typeface="Times New Roman"/>
              </a:rPr>
              <a:t>Оценка </a:t>
            </a:r>
            <a:r>
              <a:rPr lang="ru-RU" sz="1150" dirty="0">
                <a:latin typeface="Times New Roman"/>
                <a:ea typeface="Calibri"/>
                <a:cs typeface="Times New Roman"/>
              </a:rPr>
              <a:t>эффективности программы в финансовых показателях относится к высокой категории (100%). </a:t>
            </a:r>
            <a:r>
              <a:rPr lang="ru-RU" sz="1150" dirty="0" smtClean="0">
                <a:latin typeface="Times New Roman"/>
                <a:ea typeface="Calibri"/>
                <a:cs typeface="Times New Roman"/>
              </a:rPr>
              <a:t> К </a:t>
            </a:r>
            <a:r>
              <a:rPr lang="ru-RU" sz="1150" dirty="0">
                <a:latin typeface="Times New Roman"/>
                <a:ea typeface="Calibri"/>
                <a:cs typeface="Times New Roman"/>
              </a:rPr>
              <a:t>целевым показателям социально-экономической эффективности программы относятся</a:t>
            </a:r>
            <a:r>
              <a:rPr lang="ru-RU" sz="1150" dirty="0" smtClean="0">
                <a:latin typeface="Times New Roman"/>
                <a:ea typeface="Calibri"/>
                <a:cs typeface="Times New Roman"/>
              </a:rPr>
              <a:t>:    </a:t>
            </a:r>
          </a:p>
          <a:p>
            <a:pPr indent="450215" algn="just">
              <a:spcAft>
                <a:spcPts val="0"/>
              </a:spcAft>
            </a:pPr>
            <a:r>
              <a:rPr lang="ru-RU" sz="1150" dirty="0" smtClean="0">
                <a:latin typeface="Times New Roman"/>
                <a:ea typeface="Times New Roman"/>
              </a:rPr>
              <a:t>- увеличение </a:t>
            </a:r>
            <a:r>
              <a:rPr lang="ru-RU" sz="1150" dirty="0">
                <a:latin typeface="Times New Roman"/>
                <a:ea typeface="Times New Roman"/>
              </a:rPr>
              <a:t>доли жителей района, систематически занимающихся физической культурой и спортом</a:t>
            </a:r>
            <a:r>
              <a:rPr lang="ru-RU" sz="1150" dirty="0" smtClean="0">
                <a:latin typeface="Times New Roman"/>
                <a:ea typeface="Times New Roman"/>
              </a:rPr>
              <a:t>;    -  </a:t>
            </a:r>
            <a:r>
              <a:rPr lang="ru-RU" sz="1150" dirty="0">
                <a:latin typeface="Times New Roman"/>
                <a:ea typeface="Times New Roman"/>
              </a:rPr>
              <a:t>увеличение количества детей и подростков, занимающихся спортом;</a:t>
            </a:r>
          </a:p>
          <a:p>
            <a:pPr indent="431800" algn="just">
              <a:spcAft>
                <a:spcPts val="0"/>
              </a:spcAft>
            </a:pPr>
            <a:r>
              <a:rPr lang="ru-RU" sz="1150" dirty="0">
                <a:latin typeface="Times New Roman"/>
                <a:ea typeface="Times New Roman"/>
              </a:rPr>
              <a:t>- увеличение количества спортивных сооружений в районе. </a:t>
            </a:r>
          </a:p>
          <a:p>
            <a:pPr indent="431800" algn="just">
              <a:spcAft>
                <a:spcPts val="0"/>
              </a:spcAft>
            </a:pPr>
            <a:r>
              <a:rPr lang="ru-RU" sz="1150" dirty="0">
                <a:latin typeface="Times New Roman"/>
                <a:ea typeface="Times New Roman"/>
              </a:rPr>
              <a:t>К </a:t>
            </a:r>
            <a:r>
              <a:rPr lang="ru-RU" sz="1150" dirty="0" smtClean="0">
                <a:latin typeface="Times New Roman"/>
                <a:ea typeface="Times New Roman"/>
              </a:rPr>
              <a:t>2017 </a:t>
            </a:r>
            <a:r>
              <a:rPr lang="ru-RU" sz="1150" dirty="0">
                <a:latin typeface="Times New Roman"/>
                <a:ea typeface="Times New Roman"/>
              </a:rPr>
              <a:t>году планируется увеличить удельный вес населения, систематически занимающегося физической культурой и спортом, до </a:t>
            </a:r>
            <a:r>
              <a:rPr lang="ru-RU" sz="1150" dirty="0" smtClean="0">
                <a:latin typeface="Times New Roman"/>
                <a:ea typeface="Times New Roman"/>
              </a:rPr>
              <a:t>35 %. </a:t>
            </a:r>
            <a:r>
              <a:rPr lang="ru-RU" sz="1150" dirty="0">
                <a:latin typeface="Times New Roman"/>
                <a:ea typeface="Times New Roman"/>
              </a:rPr>
              <a:t>В </a:t>
            </a:r>
            <a:r>
              <a:rPr lang="ru-RU" sz="1150" dirty="0" smtClean="0">
                <a:latin typeface="Times New Roman"/>
                <a:ea typeface="Times New Roman"/>
              </a:rPr>
              <a:t>2016 </a:t>
            </a:r>
            <a:r>
              <a:rPr lang="ru-RU" sz="1150" dirty="0">
                <a:latin typeface="Times New Roman"/>
                <a:ea typeface="Times New Roman"/>
              </a:rPr>
              <a:t>году данный коэффициент достиг </a:t>
            </a:r>
            <a:r>
              <a:rPr lang="ru-RU" sz="1150" dirty="0" smtClean="0">
                <a:latin typeface="Times New Roman"/>
                <a:ea typeface="Times New Roman"/>
              </a:rPr>
              <a:t>34%. </a:t>
            </a:r>
          </a:p>
          <a:p>
            <a:pPr indent="431800" algn="just">
              <a:spcAft>
                <a:spcPts val="0"/>
              </a:spcAft>
            </a:pPr>
            <a:r>
              <a:rPr lang="ru-RU" sz="1150" dirty="0" smtClean="0">
                <a:latin typeface="Times New Roman"/>
                <a:ea typeface="Times New Roman"/>
              </a:rPr>
              <a:t>Оценка </a:t>
            </a:r>
            <a:r>
              <a:rPr lang="ru-RU" sz="1150" dirty="0">
                <a:latin typeface="Times New Roman"/>
                <a:ea typeface="Times New Roman"/>
              </a:rPr>
              <a:t>эффективности программы в целевых показателях относится к средней категории. Следовательно, программа работает, может быть признана эффективной и целесообразной к финансированию на </a:t>
            </a:r>
            <a:r>
              <a:rPr lang="ru-RU" sz="1150" dirty="0" smtClean="0">
                <a:latin typeface="Times New Roman"/>
                <a:ea typeface="Times New Roman"/>
              </a:rPr>
              <a:t>2017 </a:t>
            </a:r>
            <a:r>
              <a:rPr lang="ru-RU" sz="1150" dirty="0">
                <a:latin typeface="Times New Roman"/>
                <a:ea typeface="Times New Roman"/>
              </a:rPr>
              <a:t>год с учетом корректировки объемов финансирования. </a:t>
            </a:r>
            <a:endParaRPr lang="ru-RU" sz="1150" dirty="0">
              <a:effectLst/>
              <a:latin typeface="Times New Roman"/>
              <a:ea typeface="Times New Roman"/>
            </a:endParaRPr>
          </a:p>
        </p:txBody>
      </p:sp>
      <p:sp>
        <p:nvSpPr>
          <p:cNvPr id="5" name="Заголовок 1"/>
          <p:cNvSpPr txBox="1">
            <a:spLocks/>
          </p:cNvSpPr>
          <p:nvPr/>
        </p:nvSpPr>
        <p:spPr>
          <a:xfrm>
            <a:off x="2771800" y="116632"/>
            <a:ext cx="5832648" cy="1008112"/>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chemeClr val="tx2">
                    <a:lumMod val="75000"/>
                  </a:schemeClr>
                </a:solidFill>
                <a:latin typeface="Times New Roman" pitchFamily="18" charset="0"/>
                <a:cs typeface="Times New Roman" pitchFamily="18" charset="0"/>
              </a:rPr>
              <a:t/>
            </a:r>
            <a:br>
              <a:rPr lang="ru-RU" sz="1600" b="1" dirty="0" smtClean="0">
                <a:solidFill>
                  <a:schemeClr val="tx2">
                    <a:lumMod val="75000"/>
                  </a:schemeClr>
                </a:solidFill>
                <a:latin typeface="Times New Roman" pitchFamily="18" charset="0"/>
                <a:cs typeface="Times New Roman" pitchFamily="18" charset="0"/>
              </a:rPr>
            </a:br>
            <a:r>
              <a:rPr lang="ru-RU" sz="1600" b="1" dirty="0" smtClean="0">
                <a:solidFill>
                  <a:schemeClr val="tx2">
                    <a:lumMod val="75000"/>
                  </a:schemeClr>
                </a:solidFill>
                <a:latin typeface="Times New Roman" pitchFamily="18" charset="0"/>
                <a:cs typeface="Times New Roman" pitchFamily="18" charset="0"/>
              </a:rPr>
              <a:t>Муниципальная программа  </a:t>
            </a:r>
            <a:r>
              <a:rPr lang="ru-RU" sz="1600" b="1" dirty="0">
                <a:solidFill>
                  <a:schemeClr val="tx2">
                    <a:lumMod val="75000"/>
                  </a:schemeClr>
                </a:solidFill>
                <a:latin typeface="Times New Roman" pitchFamily="18" charset="0"/>
                <a:cs typeface="Times New Roman" pitchFamily="18" charset="0"/>
              </a:rPr>
              <a:t>                                                                                             «Развитие физической культуры и спорта в Зеленчукском </a:t>
            </a:r>
            <a:endParaRPr lang="ru-RU" sz="1600" b="1" dirty="0" smtClean="0">
              <a:solidFill>
                <a:schemeClr val="tx2">
                  <a:lumMod val="75000"/>
                </a:schemeClr>
              </a:solidFill>
              <a:latin typeface="Times New Roman" pitchFamily="18" charset="0"/>
              <a:cs typeface="Times New Roman" pitchFamily="18" charset="0"/>
            </a:endParaRPr>
          </a:p>
          <a:p>
            <a:r>
              <a:rPr lang="ru-RU" sz="1600" b="1" dirty="0" smtClean="0">
                <a:solidFill>
                  <a:schemeClr val="tx2">
                    <a:lumMod val="75000"/>
                  </a:schemeClr>
                </a:solidFill>
                <a:latin typeface="Times New Roman" pitchFamily="18" charset="0"/>
                <a:cs typeface="Times New Roman" pitchFamily="18" charset="0"/>
              </a:rPr>
              <a:t>муниципальном </a:t>
            </a:r>
            <a:r>
              <a:rPr lang="ru-RU" sz="1600" b="1" dirty="0">
                <a:solidFill>
                  <a:schemeClr val="tx2">
                    <a:lumMod val="75000"/>
                  </a:schemeClr>
                </a:solidFill>
                <a:latin typeface="Times New Roman" pitchFamily="18" charset="0"/>
                <a:cs typeface="Times New Roman" pitchFamily="18" charset="0"/>
              </a:rPr>
              <a:t>районе на 2014 – 2016 годы»</a:t>
            </a:r>
            <a:br>
              <a:rPr lang="ru-RU" sz="1600" b="1" dirty="0">
                <a:solidFill>
                  <a:schemeClr val="tx2">
                    <a:lumMod val="75000"/>
                  </a:schemeClr>
                </a:solidFill>
                <a:latin typeface="Times New Roman" pitchFamily="18" charset="0"/>
                <a:cs typeface="Times New Roman" pitchFamily="18" charset="0"/>
              </a:rPr>
            </a:br>
            <a:endParaRPr lang="ru-RU" sz="1600" b="1" dirty="0">
              <a:solidFill>
                <a:schemeClr val="tx2">
                  <a:lumMod val="75000"/>
                </a:schemeClr>
              </a:solidFill>
              <a:latin typeface="Times New Roman" pitchFamily="18" charset="0"/>
              <a:cs typeface="Times New Roman" pitchFamily="18" charset="0"/>
            </a:endParaRPr>
          </a:p>
        </p:txBody>
      </p:sp>
      <p:sp>
        <p:nvSpPr>
          <p:cNvPr id="9" name="Заголовок 1"/>
          <p:cNvSpPr txBox="1">
            <a:spLocks/>
          </p:cNvSpPr>
          <p:nvPr/>
        </p:nvSpPr>
        <p:spPr>
          <a:xfrm>
            <a:off x="1691680" y="3863600"/>
            <a:ext cx="6192688" cy="789536"/>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tx2">
                    <a:lumMod val="75000"/>
                  </a:schemeClr>
                </a:solidFill>
                <a:latin typeface="Times New Roman" pitchFamily="18" charset="0"/>
                <a:cs typeface="Times New Roman" pitchFamily="18" charset="0"/>
              </a:rPr>
              <a:t/>
            </a:r>
            <a:br>
              <a:rPr lang="ru-RU" sz="1800" b="1" dirty="0" smtClean="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Муниципальная </a:t>
            </a:r>
            <a:r>
              <a:rPr lang="ru-RU" sz="1800" b="1" dirty="0" smtClean="0">
                <a:solidFill>
                  <a:schemeClr val="tx2">
                    <a:lumMod val="75000"/>
                  </a:schemeClr>
                </a:solidFill>
                <a:latin typeface="Times New Roman" pitchFamily="18" charset="0"/>
                <a:cs typeface="Times New Roman" pitchFamily="18" charset="0"/>
              </a:rPr>
              <a:t>программа  </a:t>
            </a:r>
            <a:r>
              <a:rPr lang="ru-RU" sz="1800" b="1" dirty="0">
                <a:solidFill>
                  <a:schemeClr val="tx2">
                    <a:lumMod val="75000"/>
                  </a:schemeClr>
                </a:solidFill>
                <a:latin typeface="Times New Roman" pitchFamily="18" charset="0"/>
                <a:cs typeface="Times New Roman" pitchFamily="18" charset="0"/>
              </a:rPr>
              <a:t>«Молодежная политика </a:t>
            </a:r>
            <a:r>
              <a:rPr lang="ru-RU" sz="1800" b="1" dirty="0" smtClean="0">
                <a:solidFill>
                  <a:schemeClr val="tx2">
                    <a:lumMod val="75000"/>
                  </a:schemeClr>
                </a:solidFill>
                <a:latin typeface="Times New Roman" pitchFamily="18" charset="0"/>
                <a:cs typeface="Times New Roman" pitchFamily="18" charset="0"/>
              </a:rPr>
              <a:t>Зеленчукского муниципального </a:t>
            </a:r>
            <a:r>
              <a:rPr lang="ru-RU" sz="1800" b="1" dirty="0">
                <a:solidFill>
                  <a:schemeClr val="tx2">
                    <a:lumMod val="75000"/>
                  </a:schemeClr>
                </a:solidFill>
                <a:latin typeface="Times New Roman" pitchFamily="18" charset="0"/>
                <a:cs typeface="Times New Roman" pitchFamily="18" charset="0"/>
              </a:rPr>
              <a:t>района на 2014 - </a:t>
            </a:r>
            <a:r>
              <a:rPr lang="ru-RU" sz="1800" b="1" dirty="0" smtClean="0">
                <a:solidFill>
                  <a:schemeClr val="tx2">
                    <a:lumMod val="75000"/>
                  </a:schemeClr>
                </a:solidFill>
                <a:latin typeface="Times New Roman" pitchFamily="18" charset="0"/>
                <a:cs typeface="Times New Roman" pitchFamily="18" charset="0"/>
              </a:rPr>
              <a:t>2016гг»</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endParaRPr lang="ru-RU" sz="1800" b="1" dirty="0">
              <a:solidFill>
                <a:schemeClr val="tx2">
                  <a:lumMod val="75000"/>
                </a:schemeClr>
              </a:solidFill>
              <a:latin typeface="Times New Roman" pitchFamily="18" charset="0"/>
              <a:cs typeface="Times New Roman" pitchFamily="18" charset="0"/>
            </a:endParaRPr>
          </a:p>
        </p:txBody>
      </p:sp>
      <p:sp>
        <p:nvSpPr>
          <p:cNvPr id="10" name="Прямоугольник 9"/>
          <p:cNvSpPr/>
          <p:nvPr/>
        </p:nvSpPr>
        <p:spPr>
          <a:xfrm>
            <a:off x="35496" y="4653136"/>
            <a:ext cx="7344816" cy="2039020"/>
          </a:xfrm>
          <a:prstGeom prst="rect">
            <a:avLst/>
          </a:prstGeom>
          <a:solidFill>
            <a:schemeClr val="accent4">
              <a:lumMod val="20000"/>
              <a:lumOff val="80000"/>
            </a:schemeClr>
          </a:solidFill>
          <a:effectLst>
            <a:innerShdw blurRad="114300">
              <a:prstClr val="black"/>
            </a:innerShdw>
          </a:effectLst>
        </p:spPr>
        <p:txBody>
          <a:bodyPr wrap="square">
            <a:spAutoFit/>
          </a:bodyPr>
          <a:lstStyle/>
          <a:p>
            <a:pPr indent="450215" algn="just">
              <a:spcAft>
                <a:spcPts val="0"/>
              </a:spcAft>
            </a:pPr>
            <a:r>
              <a:rPr lang="ru-RU" sz="1150" dirty="0">
                <a:latin typeface="Times New Roman" pitchFamily="18" charset="0"/>
                <a:ea typeface="Calibri"/>
                <a:cs typeface="Times New Roman" pitchFamily="18" charset="0"/>
              </a:rPr>
              <a:t>На реализацию мероприятий Программы на 2016 год с учетом изменений запланировано и выделено из бюджета 300,0 тыс. рублей, фактическое исполнение составило 300,0 тыс. рублей</a:t>
            </a:r>
            <a:r>
              <a:rPr lang="ru-RU" sz="1150" dirty="0" smtClean="0">
                <a:latin typeface="Times New Roman" pitchFamily="18" charset="0"/>
                <a:ea typeface="Calibri"/>
                <a:cs typeface="Times New Roman" pitchFamily="18" charset="0"/>
              </a:rPr>
              <a:t>. Целевые </a:t>
            </a:r>
            <a:r>
              <a:rPr lang="ru-RU" sz="1150" dirty="0">
                <a:latin typeface="Times New Roman" pitchFamily="18" charset="0"/>
                <a:ea typeface="Calibri"/>
                <a:cs typeface="Times New Roman" pitchFamily="18" charset="0"/>
              </a:rPr>
              <a:t>показатели конкретно по годам реализации программы не определены. </a:t>
            </a:r>
            <a:r>
              <a:rPr lang="ru-RU" sz="1150" dirty="0" smtClean="0">
                <a:latin typeface="Times New Roman" pitchFamily="18" charset="0"/>
                <a:ea typeface="Calibri"/>
                <a:cs typeface="Times New Roman" pitchFamily="18" charset="0"/>
              </a:rPr>
              <a:t>За </a:t>
            </a:r>
            <a:r>
              <a:rPr lang="ru-RU" sz="1150" dirty="0">
                <a:latin typeface="Times New Roman" pitchFamily="18" charset="0"/>
                <a:ea typeface="Calibri"/>
                <a:cs typeface="Times New Roman" pitchFamily="18" charset="0"/>
              </a:rPr>
              <a:t>2016 год достигнуты следующие показатели: </a:t>
            </a:r>
          </a:p>
          <a:p>
            <a:pPr marL="285750" indent="-285750" algn="just">
              <a:spcAft>
                <a:spcPts val="0"/>
              </a:spcAft>
              <a:buFontTx/>
              <a:buChar char="-"/>
            </a:pPr>
            <a:r>
              <a:rPr lang="ru-RU" sz="1150" dirty="0">
                <a:latin typeface="Times New Roman" pitchFamily="18" charset="0"/>
                <a:ea typeface="Calibri"/>
                <a:cs typeface="Times New Roman" pitchFamily="18" charset="0"/>
              </a:rPr>
              <a:t>проведено 30 мероприятий, повышающих качественный уровень организованного досуга молодежи, а также направленных на гражданско-патриотическое воспитание, профилактику асоциального поведения </a:t>
            </a:r>
          </a:p>
          <a:p>
            <a:pPr marL="285750" indent="-285750" algn="just">
              <a:spcAft>
                <a:spcPts val="0"/>
              </a:spcAft>
              <a:buFontTx/>
              <a:buChar char="-"/>
            </a:pPr>
            <a:r>
              <a:rPr lang="ru-RU" sz="1150" dirty="0">
                <a:latin typeface="Times New Roman" pitchFamily="18" charset="0"/>
                <a:ea typeface="Calibri"/>
                <a:cs typeface="Times New Roman" pitchFamily="18" charset="0"/>
              </a:rPr>
              <a:t>в молодежной среде</a:t>
            </a:r>
            <a:r>
              <a:rPr lang="ru-RU" sz="1150" dirty="0" smtClean="0">
                <a:latin typeface="Times New Roman" pitchFamily="18" charset="0"/>
                <a:ea typeface="Calibri"/>
                <a:cs typeface="Times New Roman" pitchFamily="18" charset="0"/>
              </a:rPr>
              <a:t>;</a:t>
            </a:r>
          </a:p>
          <a:p>
            <a:pPr marL="285750" indent="-285750" algn="just">
              <a:spcAft>
                <a:spcPts val="0"/>
              </a:spcAft>
              <a:buFontTx/>
              <a:buChar char="-"/>
            </a:pPr>
            <a:r>
              <a:rPr lang="ru-RU" sz="1150" dirty="0" smtClean="0">
                <a:latin typeface="Times New Roman" pitchFamily="18" charset="0"/>
                <a:ea typeface="Calibri"/>
                <a:cs typeface="Times New Roman" pitchFamily="18" charset="0"/>
              </a:rPr>
              <a:t>на  </a:t>
            </a:r>
            <a:r>
              <a:rPr lang="ru-RU" sz="1150" dirty="0">
                <a:latin typeface="Times New Roman" pitchFamily="18" charset="0"/>
                <a:ea typeface="Calibri"/>
                <a:cs typeface="Times New Roman" pitchFamily="18" charset="0"/>
              </a:rPr>
              <a:t>20% снизилась доля молодых граждан, страдающих алкоголизмом, наркоманией, токсикоманией по сравнению с </a:t>
            </a:r>
            <a:r>
              <a:rPr lang="ru-RU" sz="1150" dirty="0" smtClean="0">
                <a:latin typeface="Times New Roman" pitchFamily="18" charset="0"/>
                <a:ea typeface="Calibri"/>
                <a:cs typeface="Times New Roman" pitchFamily="18" charset="0"/>
              </a:rPr>
              <a:t>предыдущими годами;</a:t>
            </a:r>
          </a:p>
          <a:p>
            <a:pPr marL="285750" indent="-285750" algn="just">
              <a:spcAft>
                <a:spcPts val="0"/>
              </a:spcAft>
              <a:buFontTx/>
              <a:buChar char="-"/>
            </a:pPr>
            <a:r>
              <a:rPr lang="ru-RU" sz="1150" dirty="0" smtClean="0">
                <a:latin typeface="Times New Roman" pitchFamily="18" charset="0"/>
                <a:ea typeface="Calibri"/>
                <a:cs typeface="Times New Roman" pitchFamily="18" charset="0"/>
              </a:rPr>
              <a:t>проведено </a:t>
            </a:r>
            <a:r>
              <a:rPr lang="ru-RU" sz="1150" dirty="0">
                <a:latin typeface="Times New Roman" pitchFamily="18" charset="0"/>
                <a:ea typeface="Calibri"/>
                <a:cs typeface="Times New Roman" pitchFamily="18" charset="0"/>
              </a:rPr>
              <a:t>20 мероприятий для детей и молодежи, направленных на творческое, духовно-нравственное, трудовое и физическое развитие.</a:t>
            </a:r>
          </a:p>
          <a:p>
            <a:pPr indent="450215" algn="just">
              <a:spcAft>
                <a:spcPts val="0"/>
              </a:spcAft>
              <a:tabLst>
                <a:tab pos="2019300" algn="l"/>
              </a:tabLst>
            </a:pPr>
            <a:r>
              <a:rPr lang="ru-RU" sz="1150" dirty="0" smtClean="0">
                <a:latin typeface="Times New Roman" pitchFamily="18" charset="0"/>
                <a:ea typeface="Calibri"/>
                <a:cs typeface="Times New Roman" pitchFamily="18" charset="0"/>
              </a:rPr>
              <a:t>В </a:t>
            </a:r>
            <a:r>
              <a:rPr lang="ru-RU" sz="1150" dirty="0">
                <a:latin typeface="Times New Roman" pitchFamily="18" charset="0"/>
                <a:ea typeface="Calibri"/>
                <a:cs typeface="Times New Roman" pitchFamily="18" charset="0"/>
              </a:rPr>
              <a:t>2016 году были проведены все мероприятия запланированные по программе.</a:t>
            </a:r>
          </a:p>
        </p:txBody>
      </p:sp>
    </p:spTree>
    <p:extLst>
      <p:ext uri="{BB962C8B-B14F-4D97-AF65-F5344CB8AC3E}">
        <p14:creationId xmlns:p14="http://schemas.microsoft.com/office/powerpoint/2010/main" val="2633281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im0-tub-ru.yandex.net/i?id=896e15f071437316f36ecee065db0102&amp;n=33&amp;h=190&amp;w=27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4736" y="3717032"/>
            <a:ext cx="2483768" cy="2304256"/>
          </a:xfrm>
          <a:prstGeom prst="rect">
            <a:avLst/>
          </a:prstGeom>
          <a:noFill/>
          <a:ln>
            <a:noFill/>
          </a:ln>
        </p:spPr>
      </p:pic>
      <p:pic>
        <p:nvPicPr>
          <p:cNvPr id="7" name="Рисунок 6" descr="https://im2-tub-ru.yandex.net/i?id=1eb22d7597d2ad9e750955c02fa037ff&amp;n=33&amp;h=190&amp;w=25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7504" y="423478"/>
            <a:ext cx="2736304" cy="2285442"/>
          </a:xfrm>
          <a:prstGeom prst="rect">
            <a:avLst/>
          </a:prstGeom>
          <a:noFill/>
          <a:ln>
            <a:noFill/>
          </a:ln>
        </p:spPr>
      </p:pic>
      <p:sp>
        <p:nvSpPr>
          <p:cNvPr id="4" name="Прямоугольник 3"/>
          <p:cNvSpPr/>
          <p:nvPr/>
        </p:nvSpPr>
        <p:spPr>
          <a:xfrm>
            <a:off x="2987824" y="1124744"/>
            <a:ext cx="5904656" cy="2123658"/>
          </a:xfrm>
          <a:prstGeom prst="rect">
            <a:avLst/>
          </a:prstGeom>
          <a:solidFill>
            <a:schemeClr val="accent4">
              <a:lumMod val="20000"/>
              <a:lumOff val="80000"/>
            </a:schemeClr>
          </a:solidFill>
          <a:effectLst>
            <a:innerShdw blurRad="114300">
              <a:prstClr val="black"/>
            </a:innerShdw>
          </a:effectLst>
        </p:spPr>
        <p:txBody>
          <a:bodyPr wrap="square">
            <a:spAutoFit/>
          </a:bodyPr>
          <a:lstStyle/>
          <a:p>
            <a:pPr algn="ctr"/>
            <a:r>
              <a:rPr lang="ru-RU" sz="1200" dirty="0" smtClean="0">
                <a:latin typeface="Times New Roman" pitchFamily="18" charset="0"/>
                <a:cs typeface="Times New Roman" pitchFamily="18" charset="0"/>
              </a:rPr>
              <a:t>Финансирование программы осуществляется за счет средств:</a:t>
            </a:r>
          </a:p>
          <a:p>
            <a:pPr algn="ctr"/>
            <a:r>
              <a:rPr lang="ru-RU" sz="1200" dirty="0" smtClean="0">
                <a:latin typeface="Times New Roman" pitchFamily="18" charset="0"/>
                <a:cs typeface="Times New Roman" pitchFamily="18" charset="0"/>
              </a:rPr>
              <a:t>федерального бюджета, предоставляемых на конкурсной основе в форме субсидий бюджету Карачаево-Черкесской Республики на софинансирование мероприятий Программы;   средств  республиканского бюджета,  предоставляемые  на конкурсной основе в форме субсидий бюджету Зеленчукского муниципального района на софинансирование мероприятий Программы;  средств местного бюджета;  средств кредитных и других организаций, предоставляющих молодым семьям кредиты и займы  на  приобретение жилого помещения или строительство индивидуального жилого дома, в том числе ипотечные жилищные кредиты; средств молодых семей, используемых для частичной оплаты стоимости приобретаемого жилого помещения или строительства индивидуального жилого дома.          </a:t>
            </a:r>
            <a:endParaRPr lang="ru-RU" sz="1200" dirty="0">
              <a:latin typeface="Times New Roman" pitchFamily="18" charset="0"/>
              <a:cs typeface="Times New Roman" pitchFamily="18" charset="0"/>
            </a:endParaRPr>
          </a:p>
        </p:txBody>
      </p:sp>
      <p:sp>
        <p:nvSpPr>
          <p:cNvPr id="5" name="Заголовок 1"/>
          <p:cNvSpPr txBox="1">
            <a:spLocks/>
          </p:cNvSpPr>
          <p:nvPr/>
        </p:nvSpPr>
        <p:spPr>
          <a:xfrm>
            <a:off x="2987824" y="72009"/>
            <a:ext cx="5904656" cy="908719"/>
          </a:xfrm>
          <a:prstGeom prst="rect">
            <a:avLst/>
          </a:prstGeom>
          <a:solidFill>
            <a:schemeClr val="accent2">
              <a:lumMod val="20000"/>
              <a:lumOff val="80000"/>
            </a:scheme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ru-RU" sz="2200" b="1" dirty="0" smtClean="0">
                <a:solidFill>
                  <a:schemeClr val="tx2">
                    <a:lumMod val="75000"/>
                  </a:schemeClr>
                </a:solidFill>
                <a:latin typeface="Times New Roman" pitchFamily="18" charset="0"/>
                <a:cs typeface="Times New Roman" pitchFamily="18" charset="0"/>
              </a:rPr>
              <a:t>Муниципальная программа  </a:t>
            </a:r>
            <a:r>
              <a:rPr lang="ru-RU" sz="1800" b="1" dirty="0">
                <a:solidFill>
                  <a:schemeClr val="tx2">
                    <a:lumMod val="75000"/>
                  </a:schemeClr>
                </a:solidFill>
                <a:latin typeface="Times New Roman" pitchFamily="18" charset="0"/>
                <a:cs typeface="Times New Roman" pitchFamily="18" charset="0"/>
              </a:rPr>
              <a:t>                                                                                              «Обеспечение жильем молодых семей </a:t>
            </a:r>
            <a:r>
              <a:rPr lang="ru-RU" sz="1800" b="1" dirty="0" smtClean="0">
                <a:solidFill>
                  <a:schemeClr val="tx2">
                    <a:lumMod val="75000"/>
                  </a:schemeClr>
                </a:solidFill>
                <a:latin typeface="Times New Roman" pitchFamily="18" charset="0"/>
                <a:cs typeface="Times New Roman" pitchFamily="18" charset="0"/>
              </a:rPr>
              <a:t>в Зеленчукском муниципальном районе </a:t>
            </a:r>
            <a:r>
              <a:rPr lang="ru-RU" sz="1800" b="1" dirty="0">
                <a:solidFill>
                  <a:schemeClr val="tx2">
                    <a:lumMod val="75000"/>
                  </a:schemeClr>
                </a:solidFill>
                <a:latin typeface="Times New Roman" pitchFamily="18" charset="0"/>
                <a:cs typeface="Times New Roman" pitchFamily="18" charset="0"/>
              </a:rPr>
              <a:t>на</a:t>
            </a:r>
            <a:r>
              <a:rPr lang="ru-RU" sz="1800" b="1" dirty="0">
                <a:solidFill>
                  <a:srgbClr val="E60000"/>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2016-2018 </a:t>
            </a:r>
            <a:r>
              <a:rPr lang="ru-RU" sz="1800" b="1" dirty="0">
                <a:solidFill>
                  <a:schemeClr val="tx2">
                    <a:lumMod val="75000"/>
                  </a:schemeClr>
                </a:solidFill>
                <a:latin typeface="Times New Roman" pitchFamily="18" charset="0"/>
                <a:cs typeface="Times New Roman" pitchFamily="18" charset="0"/>
              </a:rPr>
              <a:t>годы</a:t>
            </a:r>
            <a:r>
              <a:rPr lang="ru-RU" sz="1800" b="1" dirty="0" smtClean="0">
                <a:solidFill>
                  <a:schemeClr val="tx2">
                    <a:lumMod val="75000"/>
                  </a:schemeClr>
                </a:solidFill>
                <a:latin typeface="Times New Roman" pitchFamily="18" charset="0"/>
                <a:cs typeface="Times New Roman" pitchFamily="18" charset="0"/>
              </a:rPr>
              <a:t>»</a:t>
            </a:r>
          </a:p>
          <a:p>
            <a:endParaRPr lang="ru-RU" sz="1650" b="1" dirty="0">
              <a:solidFill>
                <a:schemeClr val="tx2">
                  <a:lumMod val="75000"/>
                </a:schemeClr>
              </a:solidFill>
              <a:latin typeface="Times New Roman" pitchFamily="18" charset="0"/>
              <a:cs typeface="Times New Roman" pitchFamily="18" charset="0"/>
            </a:endParaRPr>
          </a:p>
        </p:txBody>
      </p:sp>
      <p:sp>
        <p:nvSpPr>
          <p:cNvPr id="6" name="Прямоугольник 5"/>
          <p:cNvSpPr/>
          <p:nvPr/>
        </p:nvSpPr>
        <p:spPr>
          <a:xfrm>
            <a:off x="107504" y="3360182"/>
            <a:ext cx="6517232" cy="3093154"/>
          </a:xfrm>
          <a:prstGeom prst="rect">
            <a:avLst/>
          </a:prstGeom>
          <a:solidFill>
            <a:schemeClr val="accent4">
              <a:lumMod val="20000"/>
              <a:lumOff val="80000"/>
            </a:schemeClr>
          </a:solidFill>
          <a:effectLst>
            <a:innerShdw blurRad="63500" dist="50800" dir="13500000">
              <a:prstClr val="black">
                <a:alpha val="50000"/>
              </a:prstClr>
            </a:innerShdw>
          </a:effectLst>
        </p:spPr>
        <p:txBody>
          <a:bodyPr wrap="square">
            <a:spAutoFit/>
          </a:bodyPr>
          <a:lstStyle/>
          <a:p>
            <a:pPr algn="ctr"/>
            <a:r>
              <a:rPr lang="ru-RU" sz="1300" dirty="0">
                <a:latin typeface="Times New Roman" pitchFamily="18" charset="0"/>
                <a:cs typeface="Times New Roman" pitchFamily="18" charset="0"/>
              </a:rPr>
              <a:t>Мероприятия данной программы направлены на укрепление института молодой семьи, оздоровление демографической ситуации в обществе, реализация государственной поддержки, направленной на улучшение жилищных условий молодых семей.</a:t>
            </a:r>
          </a:p>
          <a:p>
            <a:pPr algn="ctr"/>
            <a:r>
              <a:rPr lang="ru-RU" sz="1300" dirty="0">
                <a:latin typeface="Times New Roman" pitchFamily="18" charset="0"/>
                <a:cs typeface="Times New Roman" pitchFamily="18" charset="0"/>
              </a:rPr>
              <a:t>В рамках реализации программы в на </a:t>
            </a:r>
            <a:r>
              <a:rPr lang="ru-RU" sz="1300" dirty="0" smtClean="0">
                <a:latin typeface="Times New Roman" pitchFamily="18" charset="0"/>
                <a:cs typeface="Times New Roman" pitchFamily="18" charset="0"/>
              </a:rPr>
              <a:t>2016 </a:t>
            </a:r>
            <a:r>
              <a:rPr lang="ru-RU" sz="1300" dirty="0">
                <a:latin typeface="Times New Roman" pitchFamily="18" charset="0"/>
                <a:cs typeface="Times New Roman" pitchFamily="18" charset="0"/>
              </a:rPr>
              <a:t>год была запланирована выдача сертификатов о праве на получение социальной выплаты на приобретение жилого помещения или строительство индивидуального жилого дома </a:t>
            </a:r>
            <a:r>
              <a:rPr lang="ru-RU" sz="1300" dirty="0" smtClean="0">
                <a:latin typeface="Times New Roman" pitchFamily="18" charset="0"/>
                <a:cs typeface="Times New Roman" pitchFamily="18" charset="0"/>
              </a:rPr>
              <a:t>22 </a:t>
            </a:r>
            <a:r>
              <a:rPr lang="ru-RU" sz="1300" dirty="0">
                <a:latin typeface="Times New Roman" pitchFamily="18" charset="0"/>
                <a:cs typeface="Times New Roman" pitchFamily="18" charset="0"/>
              </a:rPr>
              <a:t>молодым семьям.  </a:t>
            </a:r>
          </a:p>
          <a:p>
            <a:pPr algn="ctr"/>
            <a:r>
              <a:rPr lang="ru-RU" sz="1300" dirty="0">
                <a:latin typeface="Times New Roman" pitchFamily="18" charset="0"/>
                <a:cs typeface="Times New Roman" pitchFamily="18" charset="0"/>
              </a:rPr>
              <a:t> В программе на выполнение мероприятий </a:t>
            </a:r>
            <a:r>
              <a:rPr lang="ru-RU" sz="1300" dirty="0" smtClean="0">
                <a:latin typeface="Times New Roman" pitchFamily="18" charset="0"/>
                <a:cs typeface="Times New Roman" pitchFamily="18" charset="0"/>
              </a:rPr>
              <a:t>2016 </a:t>
            </a:r>
            <a:r>
              <a:rPr lang="ru-RU" sz="1300" dirty="0">
                <a:latin typeface="Times New Roman" pitchFamily="18" charset="0"/>
                <a:cs typeface="Times New Roman" pitchFamily="18" charset="0"/>
              </a:rPr>
              <a:t>года было предусмотрено финансирование из бюджета муниципального района в размере </a:t>
            </a:r>
            <a:r>
              <a:rPr lang="ru-RU" sz="1300" dirty="0" smtClean="0">
                <a:latin typeface="Times New Roman" pitchFamily="18" charset="0"/>
                <a:cs typeface="Times New Roman" pitchFamily="18" charset="0"/>
              </a:rPr>
              <a:t>2894,8 </a:t>
            </a:r>
            <a:r>
              <a:rPr lang="ru-RU" sz="1300" dirty="0">
                <a:latin typeface="Times New Roman" pitchFamily="18" charset="0"/>
                <a:cs typeface="Times New Roman" pitchFamily="18" charset="0"/>
              </a:rPr>
              <a:t>тыс. руб. На реализацию программных мероприятий из бюджета района на </a:t>
            </a:r>
            <a:r>
              <a:rPr lang="ru-RU" sz="1300" dirty="0" smtClean="0">
                <a:latin typeface="Times New Roman" pitchFamily="18" charset="0"/>
                <a:cs typeface="Times New Roman" pitchFamily="18" charset="0"/>
              </a:rPr>
              <a:t>2016 </a:t>
            </a:r>
            <a:r>
              <a:rPr lang="ru-RU" sz="1300" dirty="0">
                <a:latin typeface="Times New Roman" pitchFamily="18" charset="0"/>
                <a:cs typeface="Times New Roman" pitchFamily="18" charset="0"/>
              </a:rPr>
              <a:t>год было выделено </a:t>
            </a:r>
            <a:r>
              <a:rPr lang="ru-RU" sz="1300" dirty="0" smtClean="0">
                <a:latin typeface="Times New Roman" pitchFamily="18" charset="0"/>
                <a:cs typeface="Times New Roman" pitchFamily="18" charset="0"/>
              </a:rPr>
              <a:t>938,6 </a:t>
            </a:r>
            <a:r>
              <a:rPr lang="ru-RU" sz="1300" dirty="0">
                <a:latin typeface="Times New Roman" pitchFamily="18" charset="0"/>
                <a:cs typeface="Times New Roman" pitchFamily="18" charset="0"/>
              </a:rPr>
              <a:t>тыс</a:t>
            </a:r>
            <a:r>
              <a:rPr lang="ru-RU" sz="1300" dirty="0" smtClean="0">
                <a:latin typeface="Times New Roman" pitchFamily="18" charset="0"/>
                <a:cs typeface="Times New Roman" pitchFamily="18" charset="0"/>
              </a:rPr>
              <a:t>.</a:t>
            </a:r>
            <a:r>
              <a:rPr lang="en-US"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рублей</a:t>
            </a:r>
            <a:r>
              <a:rPr lang="ru-RU" sz="1300" dirty="0">
                <a:latin typeface="Times New Roman" pitchFamily="18" charset="0"/>
                <a:cs typeface="Times New Roman" pitchFamily="18" charset="0"/>
              </a:rPr>
              <a:t>, субсидия выплачена </a:t>
            </a:r>
            <a:r>
              <a:rPr lang="ru-RU" sz="1300" dirty="0" smtClean="0">
                <a:latin typeface="Times New Roman" pitchFamily="18" charset="0"/>
                <a:cs typeface="Times New Roman" pitchFamily="18" charset="0"/>
              </a:rPr>
              <a:t>10 семьям, из них 9 семьям сертификаты были выданы в 2015 году, одна семья получила сертификат в 2016 году. </a:t>
            </a:r>
            <a:r>
              <a:rPr lang="ru-RU" sz="1300" dirty="0">
                <a:latin typeface="Times New Roman" pitchFamily="18" charset="0"/>
                <a:cs typeface="Times New Roman" pitchFamily="18" charset="0"/>
              </a:rPr>
              <a:t>В связи </a:t>
            </a:r>
            <a:r>
              <a:rPr lang="ru-RU" sz="1300" dirty="0" smtClean="0">
                <a:latin typeface="Times New Roman" pitchFamily="18" charset="0"/>
                <a:cs typeface="Times New Roman" pitchFamily="18" charset="0"/>
              </a:rPr>
              <a:t>с сокращением </a:t>
            </a:r>
            <a:r>
              <a:rPr lang="ru-RU" sz="1300" dirty="0">
                <a:latin typeface="Times New Roman" pitchFamily="18" charset="0"/>
                <a:cs typeface="Times New Roman" pitchFamily="18" charset="0"/>
              </a:rPr>
              <a:t>объемов финансирования </a:t>
            </a:r>
            <a:r>
              <a:rPr lang="ru-RU" sz="1300" dirty="0" smtClean="0">
                <a:latin typeface="Times New Roman" pitchFamily="18" charset="0"/>
                <a:cs typeface="Times New Roman" pitchFamily="18" charset="0"/>
              </a:rPr>
              <a:t>из республиканского бюджета в 2016 году, уровень софинансирования из районного бюджета в  2016 году </a:t>
            </a:r>
            <a:r>
              <a:rPr lang="ru-RU" sz="1300" dirty="0">
                <a:latin typeface="Times New Roman" pitchFamily="18" charset="0"/>
                <a:cs typeface="Times New Roman" pitchFamily="18" charset="0"/>
              </a:rPr>
              <a:t>оказался ниже, и составил </a:t>
            </a:r>
            <a:r>
              <a:rPr lang="ru-RU" sz="1300" dirty="0" smtClean="0">
                <a:latin typeface="Times New Roman" pitchFamily="18" charset="0"/>
                <a:cs typeface="Times New Roman" pitchFamily="18" charset="0"/>
              </a:rPr>
              <a:t>32,4%  . </a:t>
            </a:r>
            <a:r>
              <a:rPr lang="ru-RU" sz="1300" dirty="0">
                <a:latin typeface="Times New Roman" pitchFamily="18" charset="0"/>
                <a:cs typeface="Times New Roman" pitchFamily="18" charset="0"/>
              </a:rPr>
              <a:t>Средства, выделенные из бюджета и профинансированные в </a:t>
            </a:r>
            <a:r>
              <a:rPr lang="ru-RU" sz="1300" dirty="0" smtClean="0">
                <a:latin typeface="Times New Roman" pitchFamily="18" charset="0"/>
                <a:cs typeface="Times New Roman" pitchFamily="18" charset="0"/>
              </a:rPr>
              <a:t>2016 </a:t>
            </a:r>
            <a:r>
              <a:rPr lang="ru-RU" sz="1300" dirty="0">
                <a:latin typeface="Times New Roman" pitchFamily="18" charset="0"/>
                <a:cs typeface="Times New Roman" pitchFamily="18" charset="0"/>
              </a:rPr>
              <a:t>году, были направлены на реализацию программных мероприятий </a:t>
            </a:r>
            <a:r>
              <a:rPr lang="ru-RU" sz="1300" dirty="0" smtClean="0">
                <a:latin typeface="Times New Roman" pitchFamily="18" charset="0"/>
                <a:cs typeface="Times New Roman" pitchFamily="18" charset="0"/>
              </a:rPr>
              <a:t>2015-2016 </a:t>
            </a:r>
            <a:r>
              <a:rPr lang="ru-RU" sz="1300" dirty="0">
                <a:latin typeface="Times New Roman" pitchFamily="18" charset="0"/>
                <a:cs typeface="Times New Roman" pitchFamily="18" charset="0"/>
              </a:rPr>
              <a:t>года.</a:t>
            </a:r>
          </a:p>
        </p:txBody>
      </p:sp>
    </p:spTree>
    <p:extLst>
      <p:ext uri="{BB962C8B-B14F-4D97-AF65-F5344CB8AC3E}">
        <p14:creationId xmlns:p14="http://schemas.microsoft.com/office/powerpoint/2010/main" val="3446986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284984"/>
            <a:ext cx="2088232" cy="1805836"/>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Documents and Settings\Efimenko\Local Settings\Temporary Internet Files\Content.IE5\20TSV1G5\1475026_html_136a456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29109" y="44624"/>
            <a:ext cx="1724038" cy="13232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1196752"/>
            <a:ext cx="8208911" cy="2292935"/>
          </a:xfrm>
          <a:prstGeom prst="rect">
            <a:avLst/>
          </a:prstGeom>
          <a:solidFill>
            <a:schemeClr val="accent3">
              <a:lumMod val="20000"/>
              <a:lumOff val="80000"/>
            </a:schemeClr>
          </a:soli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indent="450215" algn="just"/>
            <a:r>
              <a:rPr lang="ru-RU" sz="1100" dirty="0">
                <a:solidFill>
                  <a:prstClr val="black"/>
                </a:solidFill>
                <a:latin typeface="Times New Roman" pitchFamily="18" charset="0"/>
                <a:ea typeface="Calibri"/>
                <a:cs typeface="Times New Roman" pitchFamily="18" charset="0"/>
              </a:rPr>
              <a:t>По программе на реализацию мероприятий на </a:t>
            </a:r>
            <a:r>
              <a:rPr lang="ru-RU" sz="1100" dirty="0" smtClean="0">
                <a:solidFill>
                  <a:prstClr val="black"/>
                </a:solidFill>
                <a:latin typeface="Times New Roman" pitchFamily="18" charset="0"/>
                <a:ea typeface="Calibri"/>
                <a:cs typeface="Times New Roman" pitchFamily="18" charset="0"/>
              </a:rPr>
              <a:t>2016 </a:t>
            </a:r>
            <a:r>
              <a:rPr lang="ru-RU" sz="1100" dirty="0">
                <a:solidFill>
                  <a:prstClr val="black"/>
                </a:solidFill>
                <a:latin typeface="Times New Roman" pitchFamily="18" charset="0"/>
                <a:ea typeface="Calibri"/>
                <a:cs typeface="Times New Roman" pitchFamily="18" charset="0"/>
              </a:rPr>
              <a:t>год запланировано 38,0 тыс</a:t>
            </a:r>
            <a:r>
              <a:rPr lang="ru-RU" sz="1100" dirty="0" smtClean="0">
                <a:solidFill>
                  <a:prstClr val="black"/>
                </a:solidFill>
                <a:latin typeface="Times New Roman" pitchFamily="18" charset="0"/>
                <a:ea typeface="Calibri"/>
                <a:cs typeface="Times New Roman" pitchFamily="18" charset="0"/>
              </a:rPr>
              <a:t>. руб</a:t>
            </a:r>
            <a:r>
              <a:rPr lang="ru-RU" sz="1100" dirty="0">
                <a:solidFill>
                  <a:prstClr val="black"/>
                </a:solidFill>
                <a:latin typeface="Times New Roman" pitchFamily="18" charset="0"/>
                <a:ea typeface="Calibri"/>
                <a:cs typeface="Times New Roman" pitchFamily="18" charset="0"/>
              </a:rPr>
              <a:t>., бюджетом утверждено и выделено 38,0 тыс</a:t>
            </a:r>
            <a:r>
              <a:rPr lang="ru-RU" sz="1100" dirty="0" smtClean="0">
                <a:solidFill>
                  <a:prstClr val="black"/>
                </a:solidFill>
                <a:latin typeface="Times New Roman" pitchFamily="18" charset="0"/>
                <a:ea typeface="Calibri"/>
                <a:cs typeface="Times New Roman" pitchFamily="18" charset="0"/>
              </a:rPr>
              <a:t>. рублей</a:t>
            </a:r>
            <a:r>
              <a:rPr lang="ru-RU" sz="1100" dirty="0">
                <a:solidFill>
                  <a:prstClr val="black"/>
                </a:solidFill>
                <a:latin typeface="Times New Roman" pitchFamily="18" charset="0"/>
                <a:ea typeface="Calibri"/>
                <a:cs typeface="Times New Roman" pitchFamily="18" charset="0"/>
              </a:rPr>
              <a:t>. </a:t>
            </a:r>
            <a:r>
              <a:rPr lang="ru-RU" sz="1100" dirty="0" smtClean="0">
                <a:solidFill>
                  <a:prstClr val="black"/>
                </a:solidFill>
                <a:latin typeface="Times New Roman" pitchFamily="18" charset="0"/>
                <a:ea typeface="Calibri"/>
                <a:cs typeface="Times New Roman" pitchFamily="18" charset="0"/>
              </a:rPr>
              <a:t>Фактическое </a:t>
            </a:r>
            <a:r>
              <a:rPr lang="ru-RU" sz="1100" dirty="0">
                <a:solidFill>
                  <a:prstClr val="black"/>
                </a:solidFill>
                <a:latin typeface="Times New Roman" pitchFamily="18" charset="0"/>
                <a:ea typeface="Calibri"/>
                <a:cs typeface="Times New Roman" pitchFamily="18" charset="0"/>
              </a:rPr>
              <a:t>выполнение мероприятий программы за </a:t>
            </a:r>
            <a:r>
              <a:rPr lang="ru-RU" sz="1100" dirty="0" smtClean="0">
                <a:solidFill>
                  <a:prstClr val="black"/>
                </a:solidFill>
                <a:latin typeface="Times New Roman" pitchFamily="18" charset="0"/>
                <a:ea typeface="Calibri"/>
                <a:cs typeface="Times New Roman" pitchFamily="18" charset="0"/>
              </a:rPr>
              <a:t>2016 </a:t>
            </a:r>
            <a:r>
              <a:rPr lang="ru-RU" sz="1100" dirty="0">
                <a:solidFill>
                  <a:prstClr val="black"/>
                </a:solidFill>
                <a:latin typeface="Times New Roman" pitchFamily="18" charset="0"/>
                <a:ea typeface="Calibri"/>
                <a:cs typeface="Times New Roman" pitchFamily="18" charset="0"/>
              </a:rPr>
              <a:t>год составило </a:t>
            </a:r>
            <a:r>
              <a:rPr lang="ru-RU" sz="1100" dirty="0" smtClean="0">
                <a:solidFill>
                  <a:prstClr val="black"/>
                </a:solidFill>
                <a:latin typeface="Times New Roman" pitchFamily="18" charset="0"/>
                <a:ea typeface="Calibri"/>
                <a:cs typeface="Times New Roman" pitchFamily="18" charset="0"/>
              </a:rPr>
              <a:t>38,0 тыс. руб</a:t>
            </a:r>
            <a:r>
              <a:rPr lang="ru-RU" sz="1100" dirty="0">
                <a:solidFill>
                  <a:prstClr val="black"/>
                </a:solidFill>
                <a:latin typeface="Times New Roman" pitchFamily="18" charset="0"/>
                <a:ea typeface="Calibri"/>
                <a:cs typeface="Times New Roman" pitchFamily="18" charset="0"/>
              </a:rPr>
              <a:t>. </a:t>
            </a:r>
            <a:r>
              <a:rPr lang="ru-RU" sz="1100" dirty="0" smtClean="0">
                <a:solidFill>
                  <a:prstClr val="black"/>
                </a:solidFill>
                <a:latin typeface="Times New Roman" pitchFamily="18" charset="0"/>
                <a:ea typeface="Times New Roman"/>
                <a:cs typeface="Times New Roman" pitchFamily="18" charset="0"/>
              </a:rPr>
              <a:t> </a:t>
            </a:r>
            <a:r>
              <a:rPr lang="ru-RU" sz="1100" dirty="0">
                <a:solidFill>
                  <a:prstClr val="black"/>
                </a:solidFill>
                <a:latin typeface="Times New Roman" pitchFamily="18" charset="0"/>
                <a:ea typeface="Times New Roman"/>
                <a:cs typeface="Times New Roman" pitchFamily="18" charset="0"/>
              </a:rPr>
              <a:t>Оценка </a:t>
            </a:r>
            <a:r>
              <a:rPr lang="ru-RU" sz="1100" dirty="0">
                <a:solidFill>
                  <a:prstClr val="black"/>
                </a:solidFill>
                <a:latin typeface="Times New Roman" pitchFamily="18" charset="0"/>
                <a:ea typeface="Calibri"/>
                <a:cs typeface="Times New Roman" pitchFamily="18" charset="0"/>
              </a:rPr>
              <a:t>эффективности программы в финансовых </a:t>
            </a:r>
            <a:r>
              <a:rPr lang="ru-RU" sz="1100" dirty="0" smtClean="0">
                <a:solidFill>
                  <a:prstClr val="black"/>
                </a:solidFill>
                <a:latin typeface="Times New Roman" pitchFamily="18" charset="0"/>
                <a:ea typeface="Calibri"/>
                <a:cs typeface="Times New Roman" pitchFamily="18" charset="0"/>
              </a:rPr>
              <a:t>показателях </a:t>
            </a:r>
            <a:r>
              <a:rPr lang="ru-RU" sz="1100" dirty="0">
                <a:solidFill>
                  <a:prstClr val="black"/>
                </a:solidFill>
                <a:latin typeface="Times New Roman" pitchFamily="18" charset="0"/>
                <a:ea typeface="Calibri"/>
                <a:cs typeface="Times New Roman" pitchFamily="18" charset="0"/>
              </a:rPr>
              <a:t>относится к высокой категории</a:t>
            </a:r>
            <a:r>
              <a:rPr lang="ru-RU" sz="1100" dirty="0" smtClean="0">
                <a:solidFill>
                  <a:prstClr val="black"/>
                </a:solidFill>
                <a:latin typeface="Times New Roman" pitchFamily="18" charset="0"/>
                <a:ea typeface="Calibri"/>
                <a:cs typeface="Times New Roman" pitchFamily="18" charset="0"/>
              </a:rPr>
              <a:t>.  При </a:t>
            </a:r>
            <a:r>
              <a:rPr lang="ru-RU" sz="1100" dirty="0">
                <a:solidFill>
                  <a:prstClr val="black"/>
                </a:solidFill>
                <a:latin typeface="Times New Roman" pitchFamily="18" charset="0"/>
                <a:ea typeface="Calibri"/>
                <a:cs typeface="Times New Roman" pitchFamily="18" charset="0"/>
              </a:rPr>
              <a:t>этом для реализации мероприятий программы ежеквартально проходят заседания антинаркотической комиссии Зеленчукского муниципального района по вопросам координации усилий в сфере профилактики наркомании.</a:t>
            </a:r>
            <a:r>
              <a:rPr lang="ru-RU" sz="1100" b="1" dirty="0">
                <a:solidFill>
                  <a:prstClr val="black"/>
                </a:solidFill>
                <a:latin typeface="Times New Roman" pitchFamily="18" charset="0"/>
                <a:ea typeface="Calibri"/>
                <a:cs typeface="Times New Roman" pitchFamily="18" charset="0"/>
              </a:rPr>
              <a:t> </a:t>
            </a:r>
            <a:r>
              <a:rPr lang="ru-RU" sz="1100" dirty="0">
                <a:solidFill>
                  <a:prstClr val="black"/>
                </a:solidFill>
                <a:latin typeface="Times New Roman" pitchFamily="18" charset="0"/>
                <a:ea typeface="Calibri"/>
                <a:cs typeface="Times New Roman" pitchFamily="18" charset="0"/>
              </a:rPr>
              <a:t>В целях выявления и постановки на учет несовершеннолетних, употребляющих наркотические средства МВД РФ совместно со службами УУП, ППС, ОВО, ОУР регулярно проводятся проверки мест массового скопления молодежи на предмет выявления фактов сбыта наркотических средств и психотропных веществ несовершеннолетними. В течение </a:t>
            </a:r>
            <a:r>
              <a:rPr lang="ru-RU" sz="1100" dirty="0" smtClean="0">
                <a:solidFill>
                  <a:prstClr val="black"/>
                </a:solidFill>
                <a:latin typeface="Times New Roman" pitchFamily="18" charset="0"/>
                <a:ea typeface="Calibri"/>
                <a:cs typeface="Times New Roman" pitchFamily="18" charset="0"/>
              </a:rPr>
              <a:t>2016 </a:t>
            </a:r>
            <a:r>
              <a:rPr lang="ru-RU" sz="1100" dirty="0">
                <a:solidFill>
                  <a:prstClr val="black"/>
                </a:solidFill>
                <a:latin typeface="Times New Roman" pitchFamily="18" charset="0"/>
                <a:ea typeface="Calibri"/>
                <a:cs typeface="Times New Roman" pitchFamily="18" charset="0"/>
              </a:rPr>
              <a:t>года важное внимание уделялось межведомственному взаимодействию</a:t>
            </a:r>
            <a:r>
              <a:rPr lang="ru-RU" sz="1100" dirty="0" smtClean="0">
                <a:solidFill>
                  <a:prstClr val="black"/>
                </a:solidFill>
                <a:latin typeface="Times New Roman" pitchFamily="18" charset="0"/>
                <a:ea typeface="Calibri"/>
                <a:cs typeface="Times New Roman" pitchFamily="18" charset="0"/>
              </a:rPr>
              <a:t>.  Совместно </a:t>
            </a:r>
            <a:r>
              <a:rPr lang="ru-RU" sz="1100" dirty="0">
                <a:solidFill>
                  <a:prstClr val="black"/>
                </a:solidFill>
                <a:latin typeface="Times New Roman" pitchFamily="18" charset="0"/>
                <a:ea typeface="Calibri"/>
                <a:cs typeface="Times New Roman" pitchFamily="18" charset="0"/>
              </a:rPr>
              <a:t>с врачом-наркологом проводятся профилактические беседы с несовершеннолетними, состоящими на учете по недопущению употребления наркотических средств и психотропных веществ. </a:t>
            </a:r>
            <a:r>
              <a:rPr lang="ru-RU" sz="1100" dirty="0" smtClean="0">
                <a:solidFill>
                  <a:prstClr val="black"/>
                </a:solidFill>
                <a:latin typeface="Times New Roman" pitchFamily="18" charset="0"/>
                <a:ea typeface="Calibri"/>
                <a:cs typeface="Times New Roman" pitchFamily="18" charset="0"/>
              </a:rPr>
              <a:t> Проводились </a:t>
            </a:r>
            <a:r>
              <a:rPr lang="ru-RU" sz="1100" dirty="0">
                <a:solidFill>
                  <a:prstClr val="black"/>
                </a:solidFill>
                <a:latin typeface="Times New Roman" pitchFamily="18" charset="0"/>
                <a:ea typeface="Calibri"/>
                <a:cs typeface="Times New Roman" pitchFamily="18" charset="0"/>
              </a:rPr>
              <a:t>спортивные мероприятия, конкурс рисунков и плакатов «Я выбираю жизнь», командная игра «Аукцион здоровья», конкурс сочинений</a:t>
            </a:r>
            <a:r>
              <a:rPr lang="ru-RU" sz="1100" dirty="0" smtClean="0">
                <a:solidFill>
                  <a:prstClr val="black"/>
                </a:solidFill>
                <a:latin typeface="Times New Roman" pitchFamily="18" charset="0"/>
                <a:ea typeface="Calibri"/>
                <a:cs typeface="Times New Roman" pitchFamily="18" charset="0"/>
              </a:rPr>
              <a:t>, семинары</a:t>
            </a:r>
            <a:r>
              <a:rPr lang="ru-RU" sz="1100" dirty="0">
                <a:solidFill>
                  <a:prstClr val="black"/>
                </a:solidFill>
                <a:latin typeface="Times New Roman" pitchFamily="18" charset="0"/>
                <a:ea typeface="Calibri"/>
                <a:cs typeface="Times New Roman" pitchFamily="18" charset="0"/>
              </a:rPr>
              <a:t>, просмотр антинаркотического фильма «Территория безопасности». Регулярно в школах, в кружках и коллективах художественного </a:t>
            </a:r>
            <a:r>
              <a:rPr lang="ru-RU" sz="1100" dirty="0" smtClean="0">
                <a:solidFill>
                  <a:prstClr val="black"/>
                </a:solidFill>
                <a:latin typeface="Times New Roman" pitchFamily="18" charset="0"/>
                <a:ea typeface="Calibri"/>
                <a:cs typeface="Times New Roman" pitchFamily="18" charset="0"/>
              </a:rPr>
              <a:t>творчества проводятся </a:t>
            </a:r>
            <a:r>
              <a:rPr lang="ru-RU" sz="1100" dirty="0">
                <a:solidFill>
                  <a:prstClr val="black"/>
                </a:solidFill>
                <a:latin typeface="Times New Roman" pitchFamily="18" charset="0"/>
                <a:ea typeface="Calibri"/>
                <a:cs typeface="Times New Roman" pitchFamily="18" charset="0"/>
              </a:rPr>
              <a:t>лекции и беседы по профилактике употребления наркотических средств и психотропных веществ.</a:t>
            </a:r>
          </a:p>
        </p:txBody>
      </p:sp>
      <p:sp>
        <p:nvSpPr>
          <p:cNvPr id="5" name="Заголовок 1"/>
          <p:cNvSpPr txBox="1">
            <a:spLocks/>
          </p:cNvSpPr>
          <p:nvPr/>
        </p:nvSpPr>
        <p:spPr>
          <a:xfrm>
            <a:off x="1853147" y="116632"/>
            <a:ext cx="6967325" cy="864096"/>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r>
              <a:rPr kumimoji="0" lang="ru-RU" sz="17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r>
              <a:rPr lang="ru-RU" sz="1700" b="1" dirty="0" smtClean="0">
                <a:solidFill>
                  <a:srgbClr val="1F497D">
                    <a:lumMod val="50000"/>
                  </a:srgbClr>
                </a:solidFill>
                <a:latin typeface="Times New Roman" pitchFamily="18" charset="0"/>
                <a:ea typeface="Calibri"/>
                <a:cs typeface="Times New Roman" pitchFamily="18" charset="0"/>
              </a:rPr>
              <a:t>«</a:t>
            </a:r>
            <a:r>
              <a:rPr lang="ru-RU" sz="1700" b="1" dirty="0">
                <a:solidFill>
                  <a:srgbClr val="1F497D">
                    <a:lumMod val="50000"/>
                  </a:srgbClr>
                </a:solidFill>
                <a:latin typeface="Times New Roman" pitchFamily="18" charset="0"/>
                <a:ea typeface="Calibri"/>
                <a:cs typeface="Times New Roman" pitchFamily="18" charset="0"/>
              </a:rPr>
              <a:t>Профилактика употребления наркотических средств, психотропных веществ и их прекурсоров подростками и молодежью </a:t>
            </a:r>
            <a:r>
              <a:rPr lang="ru-RU" sz="1700" b="1" dirty="0" smtClean="0">
                <a:solidFill>
                  <a:srgbClr val="1F497D">
                    <a:lumMod val="50000"/>
                  </a:srgbClr>
                </a:solidFill>
                <a:latin typeface="Times New Roman" pitchFamily="18" charset="0"/>
                <a:ea typeface="Calibri"/>
                <a:cs typeface="Times New Roman" pitchFamily="18" charset="0"/>
              </a:rPr>
              <a:t>ЗМР на </a:t>
            </a:r>
            <a:r>
              <a:rPr lang="ru-RU" sz="1700" b="1" dirty="0">
                <a:solidFill>
                  <a:srgbClr val="1F497D">
                    <a:lumMod val="50000"/>
                  </a:srgbClr>
                </a:solidFill>
                <a:latin typeface="Times New Roman" pitchFamily="18" charset="0"/>
                <a:ea typeface="Calibri"/>
                <a:cs typeface="Times New Roman" pitchFamily="18" charset="0"/>
              </a:rPr>
              <a:t>2014 – </a:t>
            </a:r>
            <a:r>
              <a:rPr lang="ru-RU" sz="1700" b="1" dirty="0" smtClean="0">
                <a:solidFill>
                  <a:srgbClr val="1F497D">
                    <a:lumMod val="50000"/>
                  </a:srgbClr>
                </a:solidFill>
                <a:latin typeface="Times New Roman" pitchFamily="18" charset="0"/>
                <a:ea typeface="Calibri"/>
                <a:cs typeface="Times New Roman" pitchFamily="18" charset="0"/>
              </a:rPr>
              <a:t>2016гг»</a:t>
            </a:r>
            <a:endParaRPr kumimoji="0" lang="ru-RU" sz="1700" b="0" i="0" u="none" strike="noStrike" kern="1200" cap="none" spc="0" normalizeH="0" baseline="0" noProof="0" dirty="0">
              <a:ln>
                <a:noFill/>
              </a:ln>
              <a:solidFill>
                <a:srgbClr val="1F497D">
                  <a:lumMod val="50000"/>
                </a:srgbClr>
              </a:solidFill>
              <a:effectLst/>
              <a:uLnTx/>
              <a:uFillTx/>
              <a:latin typeface="Calibri"/>
            </a:endParaRPr>
          </a:p>
        </p:txBody>
      </p:sp>
      <p:sp>
        <p:nvSpPr>
          <p:cNvPr id="6" name="Заголовок 1"/>
          <p:cNvSpPr txBox="1">
            <a:spLocks/>
          </p:cNvSpPr>
          <p:nvPr/>
        </p:nvSpPr>
        <p:spPr>
          <a:xfrm>
            <a:off x="323528" y="3753035"/>
            <a:ext cx="6171083" cy="900101"/>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1600" b="1" dirty="0">
                <a:solidFill>
                  <a:srgbClr val="1F497D">
                    <a:lumMod val="50000"/>
                  </a:srgbClr>
                </a:solidFill>
                <a:latin typeface="Times New Roman" pitchFamily="18" charset="0"/>
                <a:ea typeface="Calibri"/>
                <a:cs typeface="Times New Roman" pitchFamily="18" charset="0"/>
              </a:rPr>
              <a:t>«Профилактика преступлений и иных правонарушений в Зеленчукском муниципальном </a:t>
            </a:r>
            <a:r>
              <a:rPr lang="ru-RU" sz="1600" b="1" dirty="0" smtClean="0">
                <a:solidFill>
                  <a:srgbClr val="1F497D">
                    <a:lumMod val="50000"/>
                  </a:srgbClr>
                </a:solidFill>
                <a:latin typeface="Times New Roman" pitchFamily="18" charset="0"/>
                <a:ea typeface="Calibri"/>
                <a:cs typeface="Times New Roman" pitchFamily="18" charset="0"/>
              </a:rPr>
              <a:t>районе на </a:t>
            </a:r>
            <a:r>
              <a:rPr lang="ru-RU" sz="1600" b="1" dirty="0">
                <a:solidFill>
                  <a:srgbClr val="1F497D">
                    <a:lumMod val="50000"/>
                  </a:srgbClr>
                </a:solidFill>
                <a:latin typeface="Times New Roman" pitchFamily="18" charset="0"/>
                <a:ea typeface="Calibri"/>
                <a:cs typeface="Times New Roman" pitchFamily="18" charset="0"/>
              </a:rPr>
              <a:t>2014-2016 годы</a:t>
            </a:r>
            <a:r>
              <a:rPr lang="ru-RU" sz="1600" b="1" dirty="0" smtClean="0">
                <a:solidFill>
                  <a:srgbClr val="1F497D">
                    <a:lumMod val="50000"/>
                  </a:srgbClr>
                </a:solidFill>
                <a:latin typeface="Times New Roman" pitchFamily="18" charset="0"/>
                <a:ea typeface="Calibri"/>
                <a:cs typeface="Times New Roman" pitchFamily="18" charset="0"/>
              </a:rPr>
              <a:t>»</a:t>
            </a:r>
            <a:endParaRPr kumimoji="0" lang="ru-RU" sz="1600" b="0" i="0" u="none" strike="noStrike" kern="1200" cap="none" spc="0" normalizeH="0" baseline="0" noProof="0" dirty="0">
              <a:ln>
                <a:noFill/>
              </a:ln>
              <a:solidFill>
                <a:srgbClr val="1F497D">
                  <a:lumMod val="50000"/>
                </a:srgbClr>
              </a:solidFill>
              <a:effectLst/>
              <a:uLnTx/>
              <a:uFillTx/>
              <a:latin typeface="Calibri"/>
            </a:endParaRPr>
          </a:p>
        </p:txBody>
      </p:sp>
      <p:sp>
        <p:nvSpPr>
          <p:cNvPr id="7" name="Прямоугольник 6"/>
          <p:cNvSpPr/>
          <p:nvPr/>
        </p:nvSpPr>
        <p:spPr>
          <a:xfrm>
            <a:off x="323528" y="4725144"/>
            <a:ext cx="8568952" cy="2031325"/>
          </a:xfrm>
          <a:prstGeom prst="rect">
            <a:avLst/>
          </a:prstGeom>
          <a:solidFill>
            <a:schemeClr val="accent5">
              <a:lumMod val="20000"/>
              <a:lumOff val="80000"/>
            </a:schemeClr>
          </a:solidFill>
          <a:effectLst>
            <a:innerShdw blurRad="114300">
              <a:prstClr val="black"/>
            </a:innerShdw>
          </a:effectLst>
        </p:spPr>
        <p:txBody>
          <a:bodyPr wrap="square">
            <a:spAutoFit/>
          </a:bodyPr>
          <a:lstStyle/>
          <a:p>
            <a:pPr indent="450215" algn="just"/>
            <a:r>
              <a:rPr lang="ru-RU" sz="1050" dirty="0" smtClean="0">
                <a:solidFill>
                  <a:prstClr val="black"/>
                </a:solidFill>
                <a:latin typeface="Times New Roman"/>
                <a:ea typeface="Calibri"/>
                <a:cs typeface="Times New Roman"/>
              </a:rPr>
              <a:t>На </a:t>
            </a:r>
            <a:r>
              <a:rPr lang="ru-RU" sz="1050" dirty="0">
                <a:solidFill>
                  <a:prstClr val="black"/>
                </a:solidFill>
                <a:latin typeface="Times New Roman"/>
                <a:ea typeface="Calibri"/>
                <a:cs typeface="Times New Roman"/>
              </a:rPr>
              <a:t>реализацию мероприятий Программы на </a:t>
            </a:r>
            <a:r>
              <a:rPr lang="ru-RU" sz="1050" dirty="0" smtClean="0">
                <a:solidFill>
                  <a:prstClr val="black"/>
                </a:solidFill>
                <a:latin typeface="Times New Roman"/>
                <a:ea typeface="Calibri"/>
                <a:cs typeface="Times New Roman"/>
              </a:rPr>
              <a:t>2016 </a:t>
            </a:r>
            <a:r>
              <a:rPr lang="ru-RU" sz="1050" dirty="0">
                <a:solidFill>
                  <a:prstClr val="black"/>
                </a:solidFill>
                <a:latin typeface="Times New Roman"/>
                <a:ea typeface="Calibri"/>
                <a:cs typeface="Times New Roman"/>
              </a:rPr>
              <a:t>год бюджетом района утверждено 280,0 тыс. рублей</a:t>
            </a:r>
            <a:r>
              <a:rPr lang="ru-RU" sz="1050" dirty="0" smtClean="0">
                <a:solidFill>
                  <a:prstClr val="black"/>
                </a:solidFill>
                <a:latin typeface="Times New Roman"/>
                <a:ea typeface="Calibri"/>
                <a:cs typeface="Times New Roman"/>
              </a:rPr>
              <a:t>.</a:t>
            </a:r>
            <a:r>
              <a:rPr lang="ru-RU" sz="1050" dirty="0">
                <a:solidFill>
                  <a:prstClr val="black"/>
                </a:solidFill>
                <a:latin typeface="Times New Roman"/>
                <a:ea typeface="Times New Roman"/>
                <a:cs typeface="Times New Roman"/>
              </a:rPr>
              <a:t> В соответствии со шкалой оценки эффективности реализации программ данная программа в финансовых показателях относится к высокой категории, исполнение 100</a:t>
            </a:r>
            <a:r>
              <a:rPr lang="ru-RU" sz="1050" dirty="0" smtClean="0">
                <a:solidFill>
                  <a:prstClr val="black"/>
                </a:solidFill>
                <a:latin typeface="Times New Roman"/>
                <a:ea typeface="Times New Roman"/>
                <a:cs typeface="Times New Roman"/>
              </a:rPr>
              <a:t>%. Фактически </a:t>
            </a:r>
            <a:r>
              <a:rPr lang="ru-RU" sz="1050" dirty="0">
                <a:solidFill>
                  <a:prstClr val="black"/>
                </a:solidFill>
                <a:latin typeface="Times New Roman"/>
                <a:ea typeface="Times New Roman"/>
                <a:cs typeface="Times New Roman"/>
              </a:rPr>
              <a:t>освоено было 280,0 тыс</a:t>
            </a:r>
            <a:r>
              <a:rPr lang="ru-RU" sz="1050" dirty="0" smtClean="0">
                <a:solidFill>
                  <a:prstClr val="black"/>
                </a:solidFill>
                <a:latin typeface="Times New Roman"/>
                <a:ea typeface="Times New Roman"/>
                <a:cs typeface="Times New Roman"/>
              </a:rPr>
              <a:t>. рублей</a:t>
            </a:r>
            <a:r>
              <a:rPr lang="ru-RU" sz="1050" dirty="0">
                <a:solidFill>
                  <a:prstClr val="black"/>
                </a:solidFill>
                <a:latin typeface="Times New Roman"/>
                <a:ea typeface="Times New Roman"/>
                <a:cs typeface="Times New Roman"/>
              </a:rPr>
              <a:t>: </a:t>
            </a:r>
            <a:endParaRPr lang="ru-RU" sz="1050" dirty="0">
              <a:solidFill>
                <a:prstClr val="black"/>
              </a:solidFill>
              <a:latin typeface="Calibri"/>
              <a:ea typeface="Calibri"/>
              <a:cs typeface="Times New Roman"/>
            </a:endParaRPr>
          </a:p>
          <a:p>
            <a:pPr indent="450215" algn="just"/>
            <a:r>
              <a:rPr lang="ru-RU" sz="1050" dirty="0" smtClean="0">
                <a:solidFill>
                  <a:prstClr val="black"/>
                </a:solidFill>
                <a:latin typeface="Times New Roman"/>
                <a:ea typeface="Times New Roman"/>
                <a:cs typeface="Times New Roman"/>
              </a:rPr>
              <a:t>- </a:t>
            </a:r>
            <a:r>
              <a:rPr lang="ru-RU" sz="1050" dirty="0">
                <a:solidFill>
                  <a:prstClr val="black"/>
                </a:solidFill>
                <a:latin typeface="Times New Roman"/>
                <a:ea typeface="Times New Roman"/>
                <a:cs typeface="Times New Roman"/>
              </a:rPr>
              <a:t>в целях повышения профессионального мастерства участковых уполномоченных полиции </a:t>
            </a:r>
            <a:r>
              <a:rPr lang="ru-RU" sz="1050" dirty="0" smtClean="0">
                <a:solidFill>
                  <a:prstClr val="black"/>
                </a:solidFill>
                <a:latin typeface="Times New Roman"/>
                <a:ea typeface="Times New Roman"/>
                <a:cs typeface="Times New Roman"/>
              </a:rPr>
              <a:t>проведен  конкурс  на  звание  «</a:t>
            </a:r>
            <a:r>
              <a:rPr lang="ru-RU" sz="1050" dirty="0">
                <a:solidFill>
                  <a:prstClr val="black"/>
                </a:solidFill>
                <a:latin typeface="Times New Roman"/>
                <a:ea typeface="Times New Roman"/>
                <a:cs typeface="Times New Roman"/>
              </a:rPr>
              <a:t>Лучший участковый уполномоченный полиции» - </a:t>
            </a:r>
            <a:r>
              <a:rPr lang="ru-RU" sz="1050" dirty="0" smtClean="0">
                <a:solidFill>
                  <a:prstClr val="black"/>
                </a:solidFill>
                <a:latin typeface="Times New Roman"/>
                <a:ea typeface="Times New Roman"/>
                <a:cs typeface="Times New Roman"/>
              </a:rPr>
              <a:t>30 </a:t>
            </a:r>
            <a:r>
              <a:rPr lang="ru-RU" sz="1050" dirty="0">
                <a:solidFill>
                  <a:prstClr val="black"/>
                </a:solidFill>
                <a:latin typeface="Times New Roman"/>
                <a:ea typeface="Times New Roman"/>
                <a:cs typeface="Times New Roman"/>
              </a:rPr>
              <a:t>тыс</a:t>
            </a:r>
            <a:r>
              <a:rPr lang="ru-RU" sz="1050" dirty="0" smtClean="0">
                <a:solidFill>
                  <a:prstClr val="black"/>
                </a:solidFill>
                <a:latin typeface="Times New Roman"/>
                <a:ea typeface="Times New Roman"/>
                <a:cs typeface="Times New Roman"/>
              </a:rPr>
              <a:t>. руб</a:t>
            </a:r>
            <a:r>
              <a:rPr lang="ru-RU" sz="1050" dirty="0">
                <a:solidFill>
                  <a:prstClr val="black"/>
                </a:solidFill>
                <a:latin typeface="Times New Roman"/>
                <a:ea typeface="Times New Roman"/>
                <a:cs typeface="Times New Roman"/>
              </a:rPr>
              <a:t>.;</a:t>
            </a:r>
            <a:endParaRPr lang="ru-RU" sz="1050" dirty="0">
              <a:solidFill>
                <a:prstClr val="black"/>
              </a:solidFill>
              <a:latin typeface="Calibri"/>
              <a:ea typeface="Calibri"/>
              <a:cs typeface="Times New Roman"/>
            </a:endParaRPr>
          </a:p>
          <a:p>
            <a:pPr indent="450215" algn="just"/>
            <a:r>
              <a:rPr lang="ru-RU" sz="1050" dirty="0" smtClean="0">
                <a:solidFill>
                  <a:prstClr val="black"/>
                </a:solidFill>
                <a:latin typeface="Times New Roman"/>
                <a:ea typeface="Times New Roman"/>
                <a:cs typeface="Times New Roman"/>
              </a:rPr>
              <a:t>- </a:t>
            </a:r>
            <a:r>
              <a:rPr lang="ru-RU" sz="1050" dirty="0">
                <a:solidFill>
                  <a:prstClr val="black"/>
                </a:solidFill>
                <a:latin typeface="Times New Roman"/>
                <a:ea typeface="Times New Roman"/>
                <a:cs typeface="Times New Roman"/>
              </a:rPr>
              <a:t>в целях повышения профессионального мастерства инспекторов по делам несовершеннолетних проведен конкурс на звание «Лучший по </a:t>
            </a:r>
            <a:r>
              <a:rPr lang="ru-RU" sz="1050" dirty="0" smtClean="0">
                <a:solidFill>
                  <a:prstClr val="black"/>
                </a:solidFill>
                <a:latin typeface="Times New Roman"/>
                <a:ea typeface="Times New Roman"/>
                <a:cs typeface="Times New Roman"/>
              </a:rPr>
              <a:t>профессии</a:t>
            </a:r>
            <a:r>
              <a:rPr lang="ru-RU" sz="1050" dirty="0">
                <a:solidFill>
                  <a:prstClr val="black"/>
                </a:solidFill>
                <a:latin typeface="Times New Roman"/>
                <a:ea typeface="Times New Roman"/>
                <a:cs typeface="Times New Roman"/>
              </a:rPr>
              <a:t>» - </a:t>
            </a:r>
            <a:r>
              <a:rPr lang="ru-RU" sz="1050" dirty="0" smtClean="0">
                <a:solidFill>
                  <a:prstClr val="black"/>
                </a:solidFill>
                <a:latin typeface="Times New Roman"/>
                <a:ea typeface="Times New Roman"/>
                <a:cs typeface="Times New Roman"/>
              </a:rPr>
              <a:t>30 </a:t>
            </a:r>
            <a:r>
              <a:rPr lang="ru-RU" sz="1050" dirty="0">
                <a:solidFill>
                  <a:prstClr val="black"/>
                </a:solidFill>
                <a:latin typeface="Times New Roman"/>
                <a:ea typeface="Times New Roman"/>
                <a:cs typeface="Times New Roman"/>
              </a:rPr>
              <a:t>тыс</a:t>
            </a:r>
            <a:r>
              <a:rPr lang="ru-RU" sz="1050" dirty="0" smtClean="0">
                <a:solidFill>
                  <a:prstClr val="black"/>
                </a:solidFill>
                <a:latin typeface="Times New Roman"/>
                <a:ea typeface="Times New Roman"/>
                <a:cs typeface="Times New Roman"/>
              </a:rPr>
              <a:t>. руб.   Средства </a:t>
            </a:r>
            <a:r>
              <a:rPr lang="ru-RU" sz="1050" dirty="0">
                <a:solidFill>
                  <a:prstClr val="black"/>
                </a:solidFill>
                <a:latin typeface="Times New Roman"/>
                <a:ea typeface="Times New Roman"/>
                <a:cs typeface="Times New Roman"/>
              </a:rPr>
              <a:t>были направлены на поощрение сотрудников полиции, которые показали наивысшие результаты в оперативно-служебной деятельности в </a:t>
            </a:r>
            <a:r>
              <a:rPr lang="ru-RU" sz="1050" dirty="0" smtClean="0">
                <a:solidFill>
                  <a:prstClr val="black"/>
                </a:solidFill>
                <a:latin typeface="Times New Roman"/>
                <a:ea typeface="Times New Roman"/>
                <a:cs typeface="Times New Roman"/>
              </a:rPr>
              <a:t>2016 году;</a:t>
            </a:r>
            <a:endParaRPr lang="ru-RU" sz="1050" dirty="0">
              <a:solidFill>
                <a:prstClr val="black"/>
              </a:solidFill>
              <a:latin typeface="Calibri"/>
              <a:ea typeface="Calibri"/>
              <a:cs typeface="Times New Roman"/>
            </a:endParaRPr>
          </a:p>
          <a:p>
            <a:pPr indent="450215" algn="just"/>
            <a:r>
              <a:rPr lang="ru-RU" sz="1050" dirty="0" smtClean="0">
                <a:solidFill>
                  <a:prstClr val="black"/>
                </a:solidFill>
                <a:latin typeface="Times New Roman"/>
                <a:ea typeface="Calibri"/>
                <a:cs typeface="Times New Roman"/>
              </a:rPr>
              <a:t>- </a:t>
            </a:r>
            <a:r>
              <a:rPr lang="ru-RU" sz="1050" dirty="0">
                <a:solidFill>
                  <a:prstClr val="black"/>
                </a:solidFill>
                <a:latin typeface="Times New Roman"/>
                <a:ea typeface="Calibri"/>
                <a:cs typeface="Times New Roman"/>
              </a:rPr>
              <a:t>в целях совершенствования работы действующих и внедрения новых систем видеонаблюдения, видео-фиксации, аппаратно-программных комплексов и устройств экстренной связи «гражданин-полиция», </a:t>
            </a:r>
            <a:r>
              <a:rPr lang="ru-RU" sz="1050" dirty="0" smtClean="0">
                <a:solidFill>
                  <a:prstClr val="black"/>
                </a:solidFill>
                <a:latin typeface="Times New Roman"/>
                <a:ea typeface="Calibri"/>
                <a:cs typeface="Times New Roman"/>
              </a:rPr>
              <a:t>  АПК </a:t>
            </a:r>
            <a:r>
              <a:rPr lang="ru-RU" sz="1050" dirty="0">
                <a:solidFill>
                  <a:prstClr val="black"/>
                </a:solidFill>
                <a:latin typeface="Times New Roman"/>
                <a:ea typeface="Calibri"/>
                <a:cs typeface="Times New Roman"/>
              </a:rPr>
              <a:t>«Барс</a:t>
            </a:r>
            <a:r>
              <a:rPr lang="ru-RU" sz="1050" dirty="0" smtClean="0">
                <a:solidFill>
                  <a:prstClr val="black"/>
                </a:solidFill>
                <a:latin typeface="Times New Roman"/>
                <a:ea typeface="Calibri"/>
                <a:cs typeface="Times New Roman"/>
              </a:rPr>
              <a:t>»  в  </a:t>
            </a:r>
            <a:r>
              <a:rPr lang="ru-RU" sz="1050" dirty="0">
                <a:solidFill>
                  <a:prstClr val="black"/>
                </a:solidFill>
                <a:latin typeface="Times New Roman"/>
                <a:ea typeface="Calibri"/>
                <a:cs typeface="Times New Roman"/>
              </a:rPr>
              <a:t>населенных пунктах муниципального района  </a:t>
            </a:r>
            <a:r>
              <a:rPr lang="ru-RU" sz="1050" dirty="0" smtClean="0">
                <a:solidFill>
                  <a:prstClr val="black"/>
                </a:solidFill>
                <a:latin typeface="Times New Roman"/>
                <a:ea typeface="Calibri"/>
                <a:cs typeface="Times New Roman"/>
              </a:rPr>
              <a:t>приобретены </a:t>
            </a:r>
            <a:r>
              <a:rPr lang="ru-RU" sz="1050" dirty="0">
                <a:solidFill>
                  <a:prstClr val="black"/>
                </a:solidFill>
                <a:latin typeface="Times New Roman"/>
                <a:ea typeface="Calibri"/>
                <a:cs typeface="Times New Roman"/>
              </a:rPr>
              <a:t>видеокамеры с необходимой аппаратурой на сумму </a:t>
            </a:r>
            <a:r>
              <a:rPr lang="ru-RU" sz="1050" dirty="0" smtClean="0">
                <a:solidFill>
                  <a:prstClr val="black"/>
                </a:solidFill>
                <a:latin typeface="Times New Roman"/>
                <a:ea typeface="Calibri"/>
                <a:cs typeface="Times New Roman"/>
              </a:rPr>
              <a:t>80 </a:t>
            </a:r>
            <a:r>
              <a:rPr lang="ru-RU" sz="1050" dirty="0">
                <a:solidFill>
                  <a:prstClr val="black"/>
                </a:solidFill>
                <a:latin typeface="Times New Roman"/>
                <a:ea typeface="Calibri"/>
                <a:cs typeface="Times New Roman"/>
              </a:rPr>
              <a:t>тыс</a:t>
            </a:r>
            <a:r>
              <a:rPr lang="ru-RU" sz="1050" dirty="0" smtClean="0">
                <a:solidFill>
                  <a:prstClr val="black"/>
                </a:solidFill>
                <a:latin typeface="Times New Roman"/>
                <a:ea typeface="Calibri"/>
                <a:cs typeface="Times New Roman"/>
              </a:rPr>
              <a:t>. руб.</a:t>
            </a:r>
          </a:p>
          <a:p>
            <a:pPr indent="450215" algn="just"/>
            <a:r>
              <a:rPr lang="ru-RU" sz="1050" dirty="0" smtClean="0">
                <a:solidFill>
                  <a:prstClr val="black"/>
                </a:solidFill>
                <a:latin typeface="Times New Roman"/>
                <a:ea typeface="Calibri"/>
                <a:cs typeface="Times New Roman"/>
              </a:rPr>
              <a:t>- приобретена оргтехника на сумму 140 тыс. руб.</a:t>
            </a:r>
            <a:endParaRPr lang="ru-RU" sz="1050" dirty="0">
              <a:solidFill>
                <a:prstClr val="black"/>
              </a:solidFill>
              <a:latin typeface="Calibri"/>
              <a:ea typeface="Calibri"/>
              <a:cs typeface="Times New Roman"/>
            </a:endParaRPr>
          </a:p>
        </p:txBody>
      </p:sp>
    </p:spTree>
    <p:extLst>
      <p:ext uri="{BB962C8B-B14F-4D97-AF65-F5344CB8AC3E}">
        <p14:creationId xmlns:p14="http://schemas.microsoft.com/office/powerpoint/2010/main" val="2309702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Efimenko\Local Settings\Temporary Internet Files\Content.IE5\1QPR522T\anti_terrorism_sticker-p217520014542824526qjcl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046" y="-7313"/>
            <a:ext cx="2232248" cy="2204864"/>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611560" y="448571"/>
            <a:ext cx="5760640" cy="964205"/>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450215"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«Профилактика терроризма и экстремизма </a:t>
            </a:r>
            <a:r>
              <a:rPr kumimoji="0" lang="ru-RU" sz="1600" b="0"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
            </a:r>
            <a:br>
              <a:rPr kumimoji="0" lang="ru-RU" sz="1600" b="0"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в Зеленчукском муниципальном районе на 2014-2016 годы»</a:t>
            </a:r>
            <a:endParaRPr kumimoji="0" lang="ru-RU" sz="1600" b="0" i="0" u="none" strike="noStrike" kern="1200" cap="none" spc="0" normalizeH="0" baseline="0" noProof="0" dirty="0">
              <a:ln>
                <a:noFill/>
              </a:ln>
              <a:solidFill>
                <a:srgbClr val="1F497D">
                  <a:lumMod val="50000"/>
                </a:srgbClr>
              </a:solidFill>
              <a:effectLst/>
              <a:uLnTx/>
              <a:uFillTx/>
              <a:latin typeface="Calibri"/>
            </a:endParaRPr>
          </a:p>
        </p:txBody>
      </p:sp>
      <p:sp>
        <p:nvSpPr>
          <p:cNvPr id="3" name="Скругленный прямоугольник 2"/>
          <p:cNvSpPr/>
          <p:nvPr/>
        </p:nvSpPr>
        <p:spPr>
          <a:xfrm>
            <a:off x="395536" y="1844824"/>
            <a:ext cx="8136904" cy="4824536"/>
          </a:xfrm>
          <a:prstGeom prst="roundRect">
            <a:avLst/>
          </a:prstGeom>
          <a:solidFill>
            <a:schemeClr val="accent4">
              <a:lumMod val="20000"/>
              <a:lumOff val="80000"/>
            </a:schemeClr>
          </a:solidFill>
          <a:ln>
            <a:solidFill>
              <a:schemeClr val="accent1">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ru-RU" sz="1200" kern="0" dirty="0">
                <a:solidFill>
                  <a:srgbClr val="575F6D">
                    <a:lumMod val="50000"/>
                  </a:srgbClr>
                </a:solidFill>
                <a:latin typeface="Century Schoolbook"/>
              </a:rPr>
              <a:t>Социально-экономическая эффективность реализации </a:t>
            </a:r>
            <a:r>
              <a:rPr lang="ru-RU" sz="1200" kern="0" dirty="0" smtClean="0">
                <a:solidFill>
                  <a:srgbClr val="575F6D">
                    <a:lumMod val="50000"/>
                  </a:srgbClr>
                </a:solidFill>
                <a:latin typeface="Century Schoolbook"/>
              </a:rPr>
              <a:t>Программы про­является в </a:t>
            </a:r>
            <a:r>
              <a:rPr lang="ru-RU" sz="1200" kern="0" dirty="0">
                <a:solidFill>
                  <a:srgbClr val="575F6D">
                    <a:lumMod val="50000"/>
                  </a:srgbClr>
                </a:solidFill>
                <a:latin typeface="Century Schoolbook"/>
              </a:rPr>
              <a:t>следующих целевых показателях: совершенствование механизма, </a:t>
            </a:r>
            <a:r>
              <a:rPr lang="ru-RU" sz="1200" kern="0" dirty="0" smtClean="0">
                <a:solidFill>
                  <a:srgbClr val="575F6D">
                    <a:lumMod val="50000"/>
                  </a:srgbClr>
                </a:solidFill>
                <a:latin typeface="Century Schoolbook"/>
              </a:rPr>
              <a:t>обеспечивающего </a:t>
            </a:r>
            <a:r>
              <a:rPr lang="ru-RU" sz="1200" kern="0" dirty="0">
                <a:solidFill>
                  <a:srgbClr val="575F6D">
                    <a:lumMod val="50000"/>
                  </a:srgbClr>
                </a:solidFill>
                <a:latin typeface="Century Schoolbook"/>
              </a:rPr>
              <a:t>эффективную профи­лактику терроризма и экстремизма в районе;   обеспечение максимальной антитеррористической защищенности критически важных, потенциально опасных объектов, объектов жизнеобеспече­ния, с массовым пребыванием людей.  В 2016 году по программе на выполнение мероприятий предусмотрено 140,0 тыс. рублей, бюджетом выделено и фактически исполнено 140,0 тыс. рублей или 100</a:t>
            </a:r>
            <a:r>
              <a:rPr lang="ru-RU" sz="1200" kern="0" dirty="0" smtClean="0">
                <a:solidFill>
                  <a:srgbClr val="575F6D">
                    <a:lumMod val="50000"/>
                  </a:srgbClr>
                </a:solidFill>
                <a:latin typeface="Century Schoolbook"/>
              </a:rPr>
              <a:t>%.  </a:t>
            </a:r>
            <a:r>
              <a:rPr lang="ru-RU" sz="1200" kern="0" dirty="0">
                <a:solidFill>
                  <a:srgbClr val="575F6D">
                    <a:lumMod val="50000"/>
                  </a:srgbClr>
                </a:solidFill>
                <a:latin typeface="Century Schoolbook"/>
              </a:rPr>
              <a:t>Оценка эффективности реализации программы в финансовых показателях относится к</a:t>
            </a:r>
          </a:p>
          <a:p>
            <a:pPr lvl="0" algn="just">
              <a:defRPr/>
            </a:pPr>
            <a:r>
              <a:rPr lang="ru-RU" sz="1200" kern="0" dirty="0">
                <a:solidFill>
                  <a:srgbClr val="575F6D">
                    <a:lumMod val="50000"/>
                  </a:srgbClr>
                </a:solidFill>
                <a:latin typeface="Century Schoolbook"/>
              </a:rPr>
              <a:t>высокой категории. В ходе реализации программы выполнялись следующие мероприятия: </a:t>
            </a:r>
            <a:endParaRPr lang="ru-RU" sz="1200" kern="0" dirty="0" smtClean="0">
              <a:solidFill>
                <a:srgbClr val="575F6D">
                  <a:lumMod val="50000"/>
                </a:srgbClr>
              </a:solidFill>
              <a:latin typeface="Century Schoolbook"/>
            </a:endParaRPr>
          </a:p>
          <a:p>
            <a:pPr lvl="0" algn="just">
              <a:defRPr/>
            </a:pPr>
            <a:r>
              <a:rPr lang="ru-RU" sz="1200" kern="0" dirty="0">
                <a:solidFill>
                  <a:srgbClr val="575F6D">
                    <a:lumMod val="50000"/>
                  </a:srgbClr>
                </a:solidFill>
                <a:latin typeface="Century Schoolbook"/>
              </a:rPr>
              <a:t> </a:t>
            </a:r>
            <a:r>
              <a:rPr lang="ru-RU" sz="1200" kern="0" dirty="0" smtClean="0">
                <a:solidFill>
                  <a:srgbClr val="575F6D">
                    <a:lumMod val="50000"/>
                  </a:srgbClr>
                </a:solidFill>
                <a:latin typeface="Century Schoolbook"/>
              </a:rPr>
              <a:t>  - </a:t>
            </a:r>
            <a:r>
              <a:rPr lang="ru-RU" sz="1200" kern="0" dirty="0">
                <a:solidFill>
                  <a:srgbClr val="575F6D">
                    <a:lumMod val="50000"/>
                  </a:srgbClr>
                </a:solidFill>
                <a:latin typeface="Century Schoolbook"/>
              </a:rPr>
              <a:t>проведены мероприятия по совершенствованию антитеррористической защищенности важных и опасных объектов, мест массового пребывания людей;</a:t>
            </a:r>
          </a:p>
          <a:p>
            <a:pPr lvl="0" algn="just">
              <a:defRPr/>
            </a:pPr>
            <a:r>
              <a:rPr lang="ru-RU" sz="1200" kern="0" dirty="0" smtClean="0">
                <a:solidFill>
                  <a:srgbClr val="575F6D">
                    <a:lumMod val="50000"/>
                  </a:srgbClr>
                </a:solidFill>
                <a:latin typeface="Century Schoolbook"/>
              </a:rPr>
              <a:t>   - проведены </a:t>
            </a:r>
            <a:r>
              <a:rPr lang="ru-RU" sz="1200" kern="0" dirty="0">
                <a:solidFill>
                  <a:srgbClr val="575F6D">
                    <a:lumMod val="50000"/>
                  </a:srgbClr>
                </a:solidFill>
                <a:latin typeface="Century Schoolbook"/>
              </a:rPr>
              <a:t>тактико-специальные учения по отработке вопросов </a:t>
            </a:r>
            <a:r>
              <a:rPr lang="ru-RU" sz="1200" kern="0" dirty="0" smtClean="0">
                <a:solidFill>
                  <a:srgbClr val="575F6D">
                    <a:lumMod val="50000"/>
                  </a:srgbClr>
                </a:solidFill>
                <a:latin typeface="Century Schoolbook"/>
              </a:rPr>
              <a:t>взаимодействия всех </a:t>
            </a:r>
            <a:r>
              <a:rPr lang="ru-RU" sz="1200" kern="0" dirty="0">
                <a:solidFill>
                  <a:srgbClr val="575F6D">
                    <a:lumMod val="50000"/>
                  </a:srgbClr>
                </a:solidFill>
                <a:latin typeface="Century Schoolbook"/>
              </a:rPr>
              <a:t>сил и средств, при выполнении задач по пресечению террористической направленности на объектах с массовым пребыванием людей</a:t>
            </a:r>
            <a:r>
              <a:rPr lang="ru-RU" sz="1200" kern="0" dirty="0" smtClean="0">
                <a:solidFill>
                  <a:srgbClr val="575F6D">
                    <a:lumMod val="50000"/>
                  </a:srgbClr>
                </a:solidFill>
                <a:latin typeface="Century Schoolbook"/>
              </a:rPr>
              <a:t>;</a:t>
            </a:r>
          </a:p>
          <a:p>
            <a:pPr lvl="0" algn="just">
              <a:defRPr/>
            </a:pPr>
            <a:r>
              <a:rPr lang="ru-RU" sz="1200" kern="0" dirty="0">
                <a:solidFill>
                  <a:srgbClr val="575F6D">
                    <a:lumMod val="50000"/>
                  </a:srgbClr>
                </a:solidFill>
                <a:latin typeface="Century Schoolbook"/>
              </a:rPr>
              <a:t> </a:t>
            </a:r>
            <a:r>
              <a:rPr lang="ru-RU" sz="1200" kern="0" dirty="0" smtClean="0">
                <a:solidFill>
                  <a:srgbClr val="575F6D">
                    <a:lumMod val="50000"/>
                  </a:srgbClr>
                </a:solidFill>
                <a:latin typeface="Century Schoolbook"/>
              </a:rPr>
              <a:t>  - </a:t>
            </a:r>
            <a:r>
              <a:rPr lang="ru-RU" sz="1200" kern="0" dirty="0">
                <a:solidFill>
                  <a:srgbClr val="575F6D">
                    <a:lumMod val="50000"/>
                  </a:srgbClr>
                </a:solidFill>
                <a:latin typeface="Century Schoolbook"/>
              </a:rPr>
              <a:t>проведены опросы преподавателей и учащихся муниципальных общеобразовательных учреждений по изучению уровня правовой культуры молодежи, эффективности работы по профилактике экстремизма в молодежной среде в 26 школах;  </a:t>
            </a:r>
            <a:endParaRPr lang="ru-RU" sz="1200" kern="0" dirty="0" smtClean="0">
              <a:solidFill>
                <a:srgbClr val="575F6D">
                  <a:lumMod val="50000"/>
                </a:srgbClr>
              </a:solidFill>
              <a:latin typeface="Century Schoolbook"/>
            </a:endParaRPr>
          </a:p>
          <a:p>
            <a:pPr lvl="0" algn="just">
              <a:defRPr/>
            </a:pPr>
            <a:r>
              <a:rPr lang="ru-RU" sz="1200" kern="0" dirty="0">
                <a:solidFill>
                  <a:srgbClr val="575F6D">
                    <a:lumMod val="50000"/>
                  </a:srgbClr>
                </a:solidFill>
                <a:latin typeface="Century Schoolbook"/>
              </a:rPr>
              <a:t> </a:t>
            </a:r>
            <a:r>
              <a:rPr lang="ru-RU" sz="1200" kern="0" dirty="0" smtClean="0">
                <a:solidFill>
                  <a:srgbClr val="575F6D">
                    <a:lumMod val="50000"/>
                  </a:srgbClr>
                </a:solidFill>
                <a:latin typeface="Century Schoolbook"/>
              </a:rPr>
              <a:t>  - проведен </a:t>
            </a:r>
            <a:r>
              <a:rPr lang="ru-RU" sz="1200" kern="0" dirty="0">
                <a:solidFill>
                  <a:srgbClr val="575F6D">
                    <a:lumMod val="50000"/>
                  </a:srgbClr>
                </a:solidFill>
                <a:latin typeface="Century Schoolbook"/>
              </a:rPr>
              <a:t>семинар со специалистами, работающими с молодежью, по профилактике терроризма и экстремизма; </a:t>
            </a:r>
            <a:endParaRPr lang="ru-RU" sz="1200" kern="0" dirty="0" smtClean="0">
              <a:solidFill>
                <a:srgbClr val="575F6D">
                  <a:lumMod val="50000"/>
                </a:srgbClr>
              </a:solidFill>
              <a:latin typeface="Century Schoolbook"/>
            </a:endParaRPr>
          </a:p>
          <a:p>
            <a:pPr lvl="0" algn="just">
              <a:defRPr/>
            </a:pPr>
            <a:r>
              <a:rPr lang="ru-RU" sz="1200" kern="0" dirty="0">
                <a:solidFill>
                  <a:srgbClr val="575F6D">
                    <a:lumMod val="50000"/>
                  </a:srgbClr>
                </a:solidFill>
                <a:latin typeface="Century Schoolbook"/>
              </a:rPr>
              <a:t> </a:t>
            </a:r>
            <a:r>
              <a:rPr lang="ru-RU" sz="1200" kern="0" dirty="0" smtClean="0">
                <a:solidFill>
                  <a:srgbClr val="575F6D">
                    <a:lumMod val="50000"/>
                  </a:srgbClr>
                </a:solidFill>
                <a:latin typeface="Century Schoolbook"/>
              </a:rPr>
              <a:t>  - проведен </a:t>
            </a:r>
            <a:r>
              <a:rPr lang="ru-RU" sz="1200" kern="0" dirty="0">
                <a:solidFill>
                  <a:srgbClr val="575F6D">
                    <a:lumMod val="50000"/>
                  </a:srgbClr>
                </a:solidFill>
                <a:latin typeface="Century Schoolbook"/>
              </a:rPr>
              <a:t>«круглый стол» с участием представителей религиозных конфессий и сотрудников МВД на тему: «Молодежь против терроризма и экстремизма</a:t>
            </a:r>
            <a:r>
              <a:rPr lang="ru-RU" sz="1200" kern="0" dirty="0" smtClean="0">
                <a:solidFill>
                  <a:srgbClr val="575F6D">
                    <a:lumMod val="50000"/>
                  </a:srgbClr>
                </a:solidFill>
                <a:latin typeface="Century Schoolbook"/>
              </a:rPr>
              <a:t>». </a:t>
            </a:r>
          </a:p>
          <a:p>
            <a:pPr lvl="0" algn="just">
              <a:defRPr/>
            </a:pPr>
            <a:r>
              <a:rPr lang="ru-RU" sz="1200" kern="0" dirty="0" smtClean="0">
                <a:solidFill>
                  <a:srgbClr val="575F6D">
                    <a:lumMod val="50000"/>
                  </a:srgbClr>
                </a:solidFill>
                <a:latin typeface="Century Schoolbook"/>
              </a:rPr>
              <a:t>Также </a:t>
            </a:r>
            <a:r>
              <a:rPr lang="ru-RU" sz="1200" kern="0" dirty="0">
                <a:solidFill>
                  <a:srgbClr val="575F6D">
                    <a:lumMod val="50000"/>
                  </a:srgbClr>
                </a:solidFill>
                <a:latin typeface="Century Schoolbook"/>
              </a:rPr>
              <a:t>проводились семинары на тему: «Современная молодежь: интернет и антитеррор». В общеобразовательных учреждениях проведены профилактические беседы и классные часы по формированию межнационального согласия и дружбы между народами на темы: «Толерантности, недопущения межнациональной вражды и экстремизма», «Культура и национальные традиции народов Карачаево-Черкесии» и другие мероприятия.</a:t>
            </a:r>
          </a:p>
        </p:txBody>
      </p:sp>
    </p:spTree>
    <p:extLst>
      <p:ext uri="{BB962C8B-B14F-4D97-AF65-F5344CB8AC3E}">
        <p14:creationId xmlns:p14="http://schemas.microsoft.com/office/powerpoint/2010/main" val="3649999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Documents and Settings\Efimenko\Local Settings\Temporary Internet Files\Content.IE5\20TSV1G5\large21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2367845"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Капля 5"/>
          <p:cNvSpPr/>
          <p:nvPr/>
        </p:nvSpPr>
        <p:spPr>
          <a:xfrm>
            <a:off x="251520" y="1556792"/>
            <a:ext cx="8424936" cy="5256584"/>
          </a:xfrm>
          <a:prstGeom prst="teardrop">
            <a:avLst/>
          </a:prstGeom>
          <a:solidFill>
            <a:schemeClr val="accent4">
              <a:lumMod val="20000"/>
              <a:lumOff val="80000"/>
            </a:schemeClr>
          </a:solidFill>
          <a:ln>
            <a:solidFill>
              <a:schemeClr val="accent1">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215" algn="just"/>
            <a:endParaRPr lang="ru-RU" sz="1300" smtClean="0">
              <a:solidFill>
                <a:prstClr val="black"/>
              </a:solidFill>
              <a:latin typeface="Times New Roman" pitchFamily="18" charset="0"/>
              <a:ea typeface="Calibri"/>
              <a:cs typeface="Times New Roman" pitchFamily="18" charset="0"/>
            </a:endParaRPr>
          </a:p>
          <a:p>
            <a:pPr lvl="0" indent="450215" algn="just"/>
            <a:endParaRPr lang="ru-RU" sz="1300">
              <a:solidFill>
                <a:prstClr val="black"/>
              </a:solidFill>
              <a:latin typeface="Times New Roman" pitchFamily="18" charset="0"/>
              <a:ea typeface="Calibri"/>
              <a:cs typeface="Times New Roman" pitchFamily="18" charset="0"/>
            </a:endParaRPr>
          </a:p>
          <a:p>
            <a:pPr lvl="0" indent="450215" algn="just"/>
            <a:endParaRPr lang="ru-RU" sz="1300" smtClean="0">
              <a:solidFill>
                <a:prstClr val="black"/>
              </a:solidFill>
              <a:latin typeface="Times New Roman" pitchFamily="18" charset="0"/>
              <a:ea typeface="Calibri"/>
              <a:cs typeface="Times New Roman" pitchFamily="18" charset="0"/>
            </a:endParaRPr>
          </a:p>
          <a:p>
            <a:pPr lvl="0" indent="450215" algn="just"/>
            <a:endParaRPr lang="ru-RU" sz="1300">
              <a:solidFill>
                <a:prstClr val="black"/>
              </a:solidFill>
              <a:latin typeface="Times New Roman" pitchFamily="18" charset="0"/>
              <a:ea typeface="Calibri"/>
              <a:cs typeface="Times New Roman" pitchFamily="18" charset="0"/>
            </a:endParaRPr>
          </a:p>
          <a:p>
            <a:pPr lvl="0" indent="450215" algn="just"/>
            <a:endParaRPr lang="ru-RU" sz="1300" smtClean="0">
              <a:solidFill>
                <a:prstClr val="black"/>
              </a:solidFill>
              <a:latin typeface="Times New Roman" pitchFamily="18" charset="0"/>
              <a:ea typeface="Calibri"/>
              <a:cs typeface="Times New Roman" pitchFamily="18" charset="0"/>
            </a:endParaRPr>
          </a:p>
        </p:txBody>
      </p:sp>
      <p:sp>
        <p:nvSpPr>
          <p:cNvPr id="7" name="Прямоугольник 6"/>
          <p:cNvSpPr/>
          <p:nvPr/>
        </p:nvSpPr>
        <p:spPr>
          <a:xfrm>
            <a:off x="899592" y="1484784"/>
            <a:ext cx="7488832" cy="4693593"/>
          </a:xfrm>
          <a:prstGeom prst="rect">
            <a:avLst/>
          </a:prstGeom>
        </p:spPr>
        <p:txBody>
          <a:bodyPr wrap="square">
            <a:spAutoFit/>
          </a:bodyPr>
          <a:lstStyle/>
          <a:p>
            <a:pPr indent="450215" algn="ctr">
              <a:spcAft>
                <a:spcPts val="0"/>
              </a:spcAft>
            </a:pPr>
            <a:r>
              <a:rPr lang="ru-RU" sz="1300" dirty="0" smtClean="0">
                <a:latin typeface="Times New Roman" pitchFamily="18" charset="0"/>
                <a:ea typeface="Calibri"/>
                <a:cs typeface="Times New Roman" pitchFamily="18" charset="0"/>
              </a:rPr>
              <a:t>                                           </a:t>
            </a:r>
          </a:p>
          <a:p>
            <a:pPr indent="450215" algn="ctr">
              <a:spcAft>
                <a:spcPts val="0"/>
              </a:spcAft>
            </a:pP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                            </a:t>
            </a:r>
          </a:p>
          <a:p>
            <a:pPr indent="450215" algn="ctr">
              <a:spcAft>
                <a:spcPts val="0"/>
              </a:spcAft>
            </a:pPr>
            <a:r>
              <a:rPr lang="ru-RU" sz="1300" dirty="0" smtClean="0">
                <a:latin typeface="Times New Roman" pitchFamily="18" charset="0"/>
                <a:ea typeface="Calibri"/>
                <a:cs typeface="Times New Roman" pitchFamily="18" charset="0"/>
              </a:rPr>
              <a:t>На </a:t>
            </a:r>
            <a:r>
              <a:rPr lang="ru-RU" sz="1300" dirty="0">
                <a:latin typeface="Times New Roman" pitchFamily="18" charset="0"/>
                <a:ea typeface="Calibri"/>
                <a:cs typeface="Times New Roman" pitchFamily="18" charset="0"/>
              </a:rPr>
              <a:t>реализацию мероприятий по программе запланировано </a:t>
            </a:r>
            <a:r>
              <a:rPr lang="ru-RU" sz="1300" dirty="0" smtClean="0">
                <a:latin typeface="Times New Roman" pitchFamily="18" charset="0"/>
                <a:ea typeface="Calibri"/>
                <a:cs typeface="Times New Roman" pitchFamily="18" charset="0"/>
              </a:rPr>
              <a:t>50,0 </a:t>
            </a:r>
            <a:r>
              <a:rPr lang="ru-RU" sz="1300" dirty="0">
                <a:latin typeface="Times New Roman" pitchFamily="18" charset="0"/>
                <a:ea typeface="Calibri"/>
                <a:cs typeface="Times New Roman" pitchFamily="18" charset="0"/>
              </a:rPr>
              <a:t>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                     </a:t>
            </a:r>
          </a:p>
          <a:p>
            <a:pPr indent="450215" algn="ctr">
              <a:spcAft>
                <a:spcPts val="0"/>
              </a:spcAft>
            </a:pP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                           утверждено </a:t>
            </a:r>
            <a:r>
              <a:rPr lang="ru-RU" sz="1300" dirty="0">
                <a:latin typeface="Times New Roman" pitchFamily="18" charset="0"/>
                <a:ea typeface="Calibri"/>
                <a:cs typeface="Times New Roman" pitchFamily="18" charset="0"/>
              </a:rPr>
              <a:t>на </a:t>
            </a:r>
            <a:r>
              <a:rPr lang="ru-RU" sz="1300" dirty="0" smtClean="0">
                <a:latin typeface="Times New Roman" pitchFamily="18" charset="0"/>
                <a:ea typeface="Calibri"/>
                <a:cs typeface="Times New Roman" pitchFamily="18" charset="0"/>
              </a:rPr>
              <a:t>2016 </a:t>
            </a:r>
            <a:r>
              <a:rPr lang="ru-RU" sz="1300" dirty="0">
                <a:latin typeface="Times New Roman" pitchFamily="18" charset="0"/>
                <a:ea typeface="Calibri"/>
                <a:cs typeface="Times New Roman" pitchFamily="18" charset="0"/>
              </a:rPr>
              <a:t>год бюджетом района </a:t>
            </a:r>
            <a:r>
              <a:rPr lang="ru-RU" sz="1300" dirty="0" smtClean="0">
                <a:latin typeface="Times New Roman" pitchFamily="18" charset="0"/>
                <a:ea typeface="Calibri"/>
                <a:cs typeface="Times New Roman" pitchFamily="18" charset="0"/>
              </a:rPr>
              <a:t>10 </a:t>
            </a:r>
            <a:r>
              <a:rPr lang="ru-RU" sz="1300" dirty="0">
                <a:latin typeface="Times New Roman" pitchFamily="18" charset="0"/>
                <a:ea typeface="Calibri"/>
                <a:cs typeface="Times New Roman" pitchFamily="18" charset="0"/>
              </a:rPr>
              <a:t>тыс. рублей, фактически израсходовано </a:t>
            </a:r>
            <a:r>
              <a:rPr lang="ru-RU" sz="1300" dirty="0" smtClean="0">
                <a:latin typeface="Times New Roman" pitchFamily="18" charset="0"/>
                <a:ea typeface="Calibri"/>
                <a:cs typeface="Times New Roman" pitchFamily="18" charset="0"/>
              </a:rPr>
              <a:t>10 </a:t>
            </a:r>
            <a:r>
              <a:rPr lang="ru-RU" sz="1300" dirty="0">
                <a:latin typeface="Times New Roman" pitchFamily="18" charset="0"/>
                <a:ea typeface="Calibri"/>
                <a:cs typeface="Times New Roman" pitchFamily="18" charset="0"/>
              </a:rPr>
              <a:t>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 (51%), которые были направлены на:</a:t>
            </a:r>
          </a:p>
          <a:p>
            <a:pPr indent="450215" algn="ctr">
              <a:spcAft>
                <a:spcPts val="0"/>
              </a:spcAft>
            </a:pPr>
            <a:r>
              <a:rPr lang="ru-RU" sz="1300" dirty="0" smtClean="0">
                <a:latin typeface="Times New Roman" pitchFamily="18" charset="0"/>
                <a:ea typeface="Calibri"/>
                <a:cs typeface="Times New Roman" pitchFamily="18" charset="0"/>
              </a:rPr>
              <a:t>     - </a:t>
            </a:r>
            <a:r>
              <a:rPr lang="ru-RU" sz="1300" dirty="0">
                <a:latin typeface="Times New Roman" pitchFamily="18" charset="0"/>
                <a:ea typeface="Calibri"/>
                <a:cs typeface="Times New Roman" pitchFamily="18" charset="0"/>
              </a:rPr>
              <a:t>публикацию материала к международному дню по борьбе с коррупцией – </a:t>
            </a:r>
            <a:r>
              <a:rPr lang="ru-RU" sz="1300" dirty="0" smtClean="0">
                <a:latin typeface="Times New Roman" pitchFamily="18" charset="0"/>
                <a:ea typeface="Calibri"/>
                <a:cs typeface="Times New Roman" pitchFamily="18" charset="0"/>
              </a:rPr>
              <a:t>2 </a:t>
            </a:r>
            <a:r>
              <a:rPr lang="ru-RU" sz="1300" dirty="0">
                <a:latin typeface="Times New Roman" pitchFamily="18" charset="0"/>
                <a:ea typeface="Calibri"/>
                <a:cs typeface="Times New Roman" pitchFamily="18" charset="0"/>
              </a:rPr>
              <a:t>тыс</a:t>
            </a:r>
            <a:r>
              <a:rPr lang="ru-RU" sz="1300" dirty="0" smtClean="0">
                <a:latin typeface="Times New Roman" pitchFamily="18" charset="0"/>
                <a:ea typeface="Calibri"/>
                <a:cs typeface="Times New Roman" pitchFamily="18" charset="0"/>
              </a:rPr>
              <a:t>. руб.;</a:t>
            </a:r>
          </a:p>
          <a:p>
            <a:pPr indent="450215" algn="ctr">
              <a:spcAft>
                <a:spcPts val="0"/>
              </a:spcAft>
            </a:pPr>
            <a:r>
              <a:rPr lang="ru-RU" sz="1300" dirty="0" smtClean="0">
                <a:latin typeface="Times New Roman" pitchFamily="18" charset="0"/>
                <a:ea typeface="Calibri"/>
                <a:cs typeface="Times New Roman" pitchFamily="18" charset="0"/>
              </a:rPr>
              <a:t>- </a:t>
            </a:r>
            <a:r>
              <a:rPr lang="ru-RU" sz="1300" dirty="0">
                <a:latin typeface="Times New Roman" pitchFamily="18" charset="0"/>
                <a:ea typeface="Calibri"/>
                <a:cs typeface="Times New Roman" pitchFamily="18" charset="0"/>
              </a:rPr>
              <a:t>приобретение призов по результатам конкурса на лучшее оформление стенда по противодействию коррупции – 8</a:t>
            </a:r>
            <a:r>
              <a:rPr lang="ru-RU" sz="1300" dirty="0" smtClean="0">
                <a:latin typeface="Times New Roman" pitchFamily="18" charset="0"/>
                <a:ea typeface="Calibri"/>
                <a:cs typeface="Times New Roman" pitchFamily="18" charset="0"/>
              </a:rPr>
              <a:t> </a:t>
            </a:r>
            <a:r>
              <a:rPr lang="ru-RU" sz="1300" dirty="0">
                <a:latin typeface="Times New Roman" pitchFamily="18" charset="0"/>
                <a:ea typeface="Calibri"/>
                <a:cs typeface="Times New Roman" pitchFamily="18" charset="0"/>
              </a:rPr>
              <a:t>тыс</a:t>
            </a:r>
            <a:r>
              <a:rPr lang="ru-RU" sz="1300" dirty="0" smtClean="0">
                <a:latin typeface="Times New Roman" pitchFamily="18" charset="0"/>
                <a:ea typeface="Calibri"/>
                <a:cs typeface="Times New Roman" pitchFamily="18" charset="0"/>
              </a:rPr>
              <a:t>. руб</a:t>
            </a:r>
            <a:r>
              <a:rPr lang="ru-RU" sz="1300" dirty="0">
                <a:latin typeface="Times New Roman" pitchFamily="18" charset="0"/>
                <a:ea typeface="Calibri"/>
                <a:cs typeface="Times New Roman" pitchFamily="18" charset="0"/>
              </a:rPr>
              <a:t>.</a:t>
            </a:r>
          </a:p>
          <a:p>
            <a:pPr algn="ctr"/>
            <a:r>
              <a:rPr lang="ru-RU" sz="1300" dirty="0" smtClean="0">
                <a:latin typeface="Times New Roman" pitchFamily="18" charset="0"/>
                <a:ea typeface="Calibri"/>
                <a:cs typeface="Times New Roman" pitchFamily="18" charset="0"/>
              </a:rPr>
              <a:t>            Ежеквартально </a:t>
            </a:r>
            <a:r>
              <a:rPr lang="ru-RU" sz="1300" dirty="0">
                <a:latin typeface="Times New Roman" pitchFamily="18" charset="0"/>
                <a:ea typeface="Calibri"/>
                <a:cs typeface="Times New Roman" pitchFamily="18" charset="0"/>
              </a:rPr>
              <a:t>в управление Главы Карачаево-Черкесской Республики направляется отчет о ходе реализации в органах местного самоуправления мероприятий по противодействию коррупции в Зеленчукском муниципальном </a:t>
            </a:r>
            <a:r>
              <a:rPr lang="ru-RU" sz="1300" dirty="0" smtClean="0">
                <a:latin typeface="Times New Roman" pitchFamily="18" charset="0"/>
                <a:ea typeface="Calibri"/>
                <a:cs typeface="Times New Roman" pitchFamily="18" charset="0"/>
              </a:rPr>
              <a:t>районе.</a:t>
            </a:r>
            <a:endParaRPr lang="ru-RU" sz="1300" dirty="0">
              <a:latin typeface="Times New Roman" pitchFamily="18" charset="0"/>
              <a:ea typeface="Calibri"/>
              <a:cs typeface="Times New Roman" pitchFamily="18" charset="0"/>
            </a:endParaRPr>
          </a:p>
          <a:p>
            <a:pPr algn="ctr"/>
            <a:r>
              <a:rPr lang="ru-RU" sz="1300" dirty="0" smtClean="0">
                <a:latin typeface="Times New Roman"/>
                <a:ea typeface="Calibri"/>
                <a:cs typeface="Times New Roman"/>
              </a:rPr>
              <a:t>В </a:t>
            </a:r>
            <a:r>
              <a:rPr lang="ru-RU" sz="1300" dirty="0">
                <a:latin typeface="Times New Roman"/>
                <a:ea typeface="Calibri"/>
                <a:cs typeface="Times New Roman"/>
              </a:rPr>
              <a:t>ходе реализации программы выполнены </a:t>
            </a:r>
            <a:r>
              <a:rPr lang="ru-RU" sz="1300" dirty="0" smtClean="0">
                <a:latin typeface="Times New Roman"/>
                <a:ea typeface="Calibri"/>
                <a:cs typeface="Times New Roman"/>
              </a:rPr>
              <a:t>мероприятия</a:t>
            </a:r>
            <a:r>
              <a:rPr lang="ru-RU" sz="1300" dirty="0">
                <a:latin typeface="Times New Roman"/>
                <a:ea typeface="Calibri"/>
                <a:cs typeface="Times New Roman"/>
              </a:rPr>
              <a:t>, </a:t>
            </a:r>
            <a:r>
              <a:rPr lang="ru-RU" sz="1300" dirty="0" smtClean="0">
                <a:latin typeface="Times New Roman"/>
                <a:ea typeface="Calibri"/>
                <a:cs typeface="Times New Roman"/>
              </a:rPr>
              <a:t>не требующих финансирования:</a:t>
            </a:r>
            <a:endParaRPr lang="ru-RU" sz="1300" dirty="0">
              <a:latin typeface="Calibri"/>
              <a:ea typeface="Calibri"/>
              <a:cs typeface="Times New Roman"/>
            </a:endParaRPr>
          </a:p>
          <a:p>
            <a:pPr indent="450215" algn="just">
              <a:spcAft>
                <a:spcPts val="0"/>
              </a:spcAft>
            </a:pPr>
            <a:r>
              <a:rPr lang="ru-RU" sz="1300" dirty="0" smtClean="0">
                <a:latin typeface="Calibri"/>
                <a:ea typeface="Calibri"/>
                <a:cs typeface="Times New Roman"/>
              </a:rPr>
              <a:t>  - с</a:t>
            </a:r>
            <a:r>
              <a:rPr lang="ru-RU" sz="1300" dirty="0" smtClean="0">
                <a:latin typeface="Times New Roman"/>
                <a:ea typeface="Calibri"/>
                <a:cs typeface="Times New Roman"/>
              </a:rPr>
              <a:t>овершенствование </a:t>
            </a:r>
            <a:r>
              <a:rPr lang="ru-RU" sz="1300" dirty="0">
                <a:latin typeface="Times New Roman"/>
                <a:ea typeface="Calibri"/>
                <a:cs typeface="Times New Roman"/>
              </a:rPr>
              <a:t>правового регулирования в сфере противодействия </a:t>
            </a:r>
            <a:r>
              <a:rPr lang="ru-RU" sz="1300" dirty="0" smtClean="0">
                <a:latin typeface="Times New Roman"/>
                <a:ea typeface="Calibri"/>
                <a:cs typeface="Times New Roman"/>
              </a:rPr>
              <a:t>коррупции;</a:t>
            </a:r>
            <a:endParaRPr lang="ru-RU" sz="1300" dirty="0">
              <a:latin typeface="Calibri"/>
              <a:ea typeface="Calibri"/>
              <a:cs typeface="Times New Roman"/>
            </a:endParaRPr>
          </a:p>
          <a:p>
            <a:pPr algn="just"/>
            <a:r>
              <a:rPr lang="ru-RU" sz="1300" dirty="0" smtClean="0">
                <a:latin typeface="Times New Roman"/>
                <a:ea typeface="Calibri"/>
              </a:rPr>
              <a:t>            - организационные </a:t>
            </a:r>
            <a:r>
              <a:rPr lang="ru-RU" sz="1300" dirty="0">
                <a:latin typeface="Times New Roman"/>
                <a:ea typeface="Calibri"/>
              </a:rPr>
              <a:t>меры по формированию механизмов противодействия </a:t>
            </a:r>
            <a:r>
              <a:rPr lang="ru-RU" sz="1300" dirty="0" smtClean="0">
                <a:latin typeface="Times New Roman"/>
                <a:ea typeface="Calibri"/>
              </a:rPr>
              <a:t>коррупции;</a:t>
            </a:r>
            <a:endParaRPr lang="ru-RU" sz="1300" dirty="0">
              <a:latin typeface="Times New Roman"/>
              <a:ea typeface="Calibri"/>
            </a:endParaRPr>
          </a:p>
          <a:p>
            <a:pPr algn="just"/>
            <a:r>
              <a:rPr lang="ru-RU" sz="1300" dirty="0" smtClean="0">
                <a:latin typeface="Times New Roman"/>
                <a:ea typeface="Calibri"/>
              </a:rPr>
              <a:t>            - внедрение </a:t>
            </a:r>
            <a:r>
              <a:rPr lang="ru-RU" sz="1300" dirty="0">
                <a:latin typeface="Times New Roman"/>
                <a:ea typeface="Calibri"/>
              </a:rPr>
              <a:t>антикоррупционных механизмов в рамках реализации кадровой политики в администрации Зеленчукского муниципального </a:t>
            </a:r>
            <a:r>
              <a:rPr lang="ru-RU" sz="1300" dirty="0" smtClean="0">
                <a:latin typeface="Times New Roman"/>
                <a:ea typeface="Calibri"/>
              </a:rPr>
              <a:t>района;</a:t>
            </a:r>
          </a:p>
          <a:p>
            <a:pPr algn="just"/>
            <a:r>
              <a:rPr lang="ru-RU" sz="1300" dirty="0" smtClean="0">
                <a:latin typeface="Times New Roman"/>
                <a:ea typeface="Calibri"/>
              </a:rPr>
              <a:t>            - организация </a:t>
            </a:r>
            <a:r>
              <a:rPr lang="ru-RU" sz="1300" dirty="0">
                <a:latin typeface="Times New Roman"/>
                <a:ea typeface="Calibri"/>
              </a:rPr>
              <a:t>проведения антикоррупционной экспертизы нормативных правовых актов администрации Зеленчукского муниципального </a:t>
            </a:r>
            <a:r>
              <a:rPr lang="ru-RU" sz="1300" dirty="0" smtClean="0">
                <a:latin typeface="Times New Roman"/>
                <a:ea typeface="Calibri"/>
              </a:rPr>
              <a:t>района;</a:t>
            </a:r>
          </a:p>
          <a:p>
            <a:pPr algn="just"/>
            <a:r>
              <a:rPr lang="ru-RU" sz="1300" dirty="0">
                <a:latin typeface="Calibri"/>
                <a:ea typeface="Calibri"/>
                <a:cs typeface="Times New Roman"/>
              </a:rPr>
              <a:t> </a:t>
            </a:r>
            <a:r>
              <a:rPr lang="ru-RU" sz="1300" dirty="0" smtClean="0">
                <a:latin typeface="Calibri"/>
                <a:ea typeface="Calibri"/>
                <a:cs typeface="Times New Roman"/>
              </a:rPr>
              <a:t>            - с</a:t>
            </a:r>
            <a:r>
              <a:rPr lang="ru-RU" sz="1300" dirty="0" smtClean="0">
                <a:latin typeface="Times New Roman"/>
                <a:ea typeface="Calibri"/>
              </a:rPr>
              <a:t>оздание </a:t>
            </a:r>
            <a:r>
              <a:rPr lang="ru-RU" sz="1300" dirty="0">
                <a:latin typeface="Times New Roman"/>
                <a:ea typeface="Calibri"/>
              </a:rPr>
              <a:t>условий для снижения правового нигилизма, формирования антикоррупционного общественного мнения и нетерпимости к коррупционному </a:t>
            </a:r>
            <a:r>
              <a:rPr lang="ru-RU" sz="1300" dirty="0" smtClean="0">
                <a:latin typeface="Times New Roman"/>
                <a:ea typeface="Calibri"/>
              </a:rPr>
              <a:t>поведению;</a:t>
            </a:r>
          </a:p>
          <a:p>
            <a:pPr algn="just"/>
            <a:r>
              <a:rPr lang="ru-RU" sz="1300" dirty="0">
                <a:latin typeface="Times New Roman"/>
                <a:ea typeface="Calibri"/>
              </a:rPr>
              <a:t> </a:t>
            </a:r>
            <a:r>
              <a:rPr lang="ru-RU" sz="1300" dirty="0" smtClean="0">
                <a:latin typeface="Times New Roman"/>
                <a:ea typeface="Calibri"/>
              </a:rPr>
              <a:t>       </a:t>
            </a:r>
            <a:r>
              <a:rPr lang="ru-RU" sz="1300" dirty="0" smtClean="0">
                <a:latin typeface="Times New Roman"/>
                <a:ea typeface="Calibri"/>
                <a:cs typeface="Times New Roman"/>
              </a:rPr>
              <a:t>    - повышение </a:t>
            </a:r>
            <a:r>
              <a:rPr lang="ru-RU" sz="1300" dirty="0">
                <a:latin typeface="Times New Roman"/>
                <a:ea typeface="Calibri"/>
                <a:cs typeface="Times New Roman"/>
              </a:rPr>
              <a:t>эффективности общественного контроля за деятельностью </a:t>
            </a:r>
            <a:r>
              <a:rPr lang="ru-RU" sz="1300" dirty="0" smtClean="0">
                <a:latin typeface="Times New Roman"/>
                <a:ea typeface="Calibri"/>
                <a:cs typeface="Times New Roman"/>
              </a:rPr>
              <a:t>органов </a:t>
            </a:r>
          </a:p>
          <a:p>
            <a:pPr algn="just"/>
            <a:r>
              <a:rPr lang="ru-RU" sz="1300" dirty="0">
                <a:latin typeface="Times New Roman"/>
                <a:ea typeface="Calibri"/>
                <a:cs typeface="Times New Roman"/>
              </a:rPr>
              <a:t> </a:t>
            </a:r>
            <a:r>
              <a:rPr lang="ru-RU" sz="1300" dirty="0" smtClean="0">
                <a:latin typeface="Times New Roman"/>
                <a:ea typeface="Calibri"/>
                <a:cs typeface="Times New Roman"/>
              </a:rPr>
              <a:t>        местного </a:t>
            </a:r>
            <a:r>
              <a:rPr lang="ru-RU" sz="1300" dirty="0">
                <a:latin typeface="Times New Roman"/>
                <a:ea typeface="Calibri"/>
                <a:cs typeface="Times New Roman"/>
              </a:rPr>
              <a:t>самоуправления, организация взаимодействия с </a:t>
            </a:r>
            <a:r>
              <a:rPr lang="ru-RU" sz="1300" dirty="0" smtClean="0">
                <a:latin typeface="Times New Roman"/>
                <a:ea typeface="Calibri"/>
                <a:cs typeface="Times New Roman"/>
              </a:rPr>
              <a:t>институтами гражданского</a:t>
            </a:r>
          </a:p>
          <a:p>
            <a:pPr algn="just"/>
            <a:r>
              <a:rPr lang="ru-RU" sz="1300" dirty="0">
                <a:latin typeface="Times New Roman"/>
                <a:ea typeface="Calibri"/>
                <a:cs typeface="Times New Roman"/>
              </a:rPr>
              <a:t> </a:t>
            </a:r>
            <a:r>
              <a:rPr lang="ru-RU" sz="1300" dirty="0" smtClean="0">
                <a:latin typeface="Times New Roman"/>
                <a:ea typeface="Calibri"/>
                <a:cs typeface="Times New Roman"/>
              </a:rPr>
              <a:t>                   общества и</a:t>
            </a:r>
            <a:r>
              <a:rPr lang="ru-RU" sz="1300" dirty="0" smtClean="0">
                <a:latin typeface="Times New Roman"/>
                <a:ea typeface="Calibri"/>
              </a:rPr>
              <a:t> другие мероприятия.</a:t>
            </a:r>
            <a:endParaRPr lang="ru-RU" sz="1300" dirty="0">
              <a:latin typeface="Times New Roman" pitchFamily="18" charset="0"/>
              <a:cs typeface="Times New Roman" pitchFamily="18" charset="0"/>
            </a:endParaRPr>
          </a:p>
        </p:txBody>
      </p:sp>
      <p:sp>
        <p:nvSpPr>
          <p:cNvPr id="8" name="Заголовок 1"/>
          <p:cNvSpPr>
            <a:spLocks noGrp="1"/>
          </p:cNvSpPr>
          <p:nvPr>
            <p:ph type="title"/>
          </p:nvPr>
        </p:nvSpPr>
        <p:spPr>
          <a:xfrm>
            <a:off x="2987824" y="332656"/>
            <a:ext cx="5256584" cy="922114"/>
          </a:xfrm>
          <a:solidFill>
            <a:schemeClr val="accent2">
              <a:lumMod val="20000"/>
              <a:lumOff val="80000"/>
            </a:schemeClr>
          </a:solidFill>
          <a:scene3d>
            <a:camera prst="orthographicFront"/>
            <a:lightRig rig="threePt" dir="t"/>
          </a:scene3d>
          <a:sp3d>
            <a:bevelT w="152400" h="50800" prst="softRound"/>
          </a:sp3d>
        </p:spPr>
        <p:txBody>
          <a:bodyPr>
            <a:noAutofit/>
          </a:bodyPr>
          <a:lstStyle/>
          <a:p>
            <a:pPr marL="228600" indent="450215" algn="ctr">
              <a:spcAft>
                <a:spcPts val="0"/>
              </a:spcAft>
            </a:pPr>
            <a:r>
              <a:rPr lang="ru-RU" sz="1600" b="1" dirty="0" smtClean="0">
                <a:latin typeface="Times New Roman" pitchFamily="18" charset="0"/>
                <a:ea typeface="Calibri"/>
                <a:cs typeface="Times New Roman" pitchFamily="18" charset="0"/>
              </a:rPr>
              <a:t/>
            </a:r>
            <a:br>
              <a:rPr lang="ru-RU" sz="1600" b="1" dirty="0" smtClean="0">
                <a:latin typeface="Times New Roman" pitchFamily="18" charset="0"/>
                <a:ea typeface="Calibri"/>
                <a:cs typeface="Times New Roman" pitchFamily="18" charset="0"/>
              </a:rPr>
            </a:br>
            <a:r>
              <a:rPr lang="ru-RU" sz="1600" b="1" dirty="0">
                <a:latin typeface="Times New Roman" pitchFamily="18" charset="0"/>
                <a:ea typeface="Calibri"/>
                <a:cs typeface="Times New Roman" pitchFamily="18" charset="0"/>
              </a:rPr>
              <a:t/>
            </a:r>
            <a:br>
              <a:rPr lang="ru-RU" sz="1600" b="1" dirty="0">
                <a:latin typeface="Times New Roman" pitchFamily="18" charset="0"/>
                <a:ea typeface="Calibri"/>
                <a:cs typeface="Times New Roman" pitchFamily="18" charset="0"/>
              </a:rPr>
            </a:br>
            <a:r>
              <a:rPr lang="ru-RU" sz="1600" b="1" dirty="0" smtClean="0">
                <a:solidFill>
                  <a:schemeClr val="tx2">
                    <a:lumMod val="50000"/>
                  </a:schemeClr>
                </a:solidFill>
                <a:latin typeface="Times New Roman" pitchFamily="18" charset="0"/>
                <a:ea typeface="Calibri"/>
                <a:cs typeface="Times New Roman" pitchFamily="18" charset="0"/>
              </a:rPr>
              <a:t>Муниципальная программа </a:t>
            </a:r>
            <a:br>
              <a:rPr lang="ru-RU" sz="1600" b="1" dirty="0" smtClean="0">
                <a:solidFill>
                  <a:schemeClr val="tx2">
                    <a:lumMod val="50000"/>
                  </a:schemeClr>
                </a:solidFill>
                <a:latin typeface="Times New Roman" pitchFamily="18" charset="0"/>
                <a:ea typeface="Calibri"/>
                <a:cs typeface="Times New Roman" pitchFamily="18" charset="0"/>
              </a:rPr>
            </a:br>
            <a:r>
              <a:rPr lang="ru-RU" sz="1600" b="1" dirty="0" smtClean="0">
                <a:solidFill>
                  <a:schemeClr val="tx2">
                    <a:lumMod val="50000"/>
                  </a:schemeClr>
                </a:solidFill>
                <a:latin typeface="Times New Roman" pitchFamily="18" charset="0"/>
                <a:ea typeface="Calibri"/>
                <a:cs typeface="Times New Roman" pitchFamily="18" charset="0"/>
              </a:rPr>
              <a:t>       «</a:t>
            </a:r>
            <a:r>
              <a:rPr lang="ru-RU" sz="1600" b="1" dirty="0">
                <a:solidFill>
                  <a:schemeClr val="tx2">
                    <a:lumMod val="50000"/>
                  </a:schemeClr>
                </a:solidFill>
                <a:latin typeface="Times New Roman" pitchFamily="18" charset="0"/>
                <a:ea typeface="Calibri"/>
                <a:cs typeface="Times New Roman" pitchFamily="18" charset="0"/>
              </a:rPr>
              <a:t>Противодействие коррупции </a:t>
            </a:r>
            <a:r>
              <a:rPr lang="ru-RU" sz="1600" b="1" dirty="0" smtClean="0">
                <a:solidFill>
                  <a:schemeClr val="tx2">
                    <a:lumMod val="50000"/>
                  </a:schemeClr>
                </a:solidFill>
                <a:latin typeface="Times New Roman" pitchFamily="18" charset="0"/>
                <a:ea typeface="Calibri"/>
                <a:cs typeface="Times New Roman" pitchFamily="18" charset="0"/>
              </a:rPr>
              <a:t>в </a:t>
            </a:r>
            <a:r>
              <a:rPr lang="ru-RU" sz="1600" b="1" dirty="0">
                <a:solidFill>
                  <a:schemeClr val="tx2">
                    <a:lumMod val="50000"/>
                  </a:schemeClr>
                </a:solidFill>
                <a:latin typeface="Times New Roman" pitchFamily="18" charset="0"/>
                <a:ea typeface="Calibri"/>
                <a:cs typeface="Times New Roman" pitchFamily="18" charset="0"/>
              </a:rPr>
              <a:t>Зеленчукском муниципальном районе на 2014-2016 годы</a:t>
            </a:r>
            <a:r>
              <a:rPr lang="ru-RU" sz="1600" b="1" dirty="0" smtClean="0">
                <a:solidFill>
                  <a:schemeClr val="tx2">
                    <a:lumMod val="50000"/>
                  </a:schemeClr>
                </a:solidFill>
                <a:latin typeface="Times New Roman" pitchFamily="18" charset="0"/>
                <a:ea typeface="Calibri"/>
                <a:cs typeface="Times New Roman" pitchFamily="18" charset="0"/>
              </a:rPr>
              <a:t>»</a:t>
            </a:r>
            <a:br>
              <a:rPr lang="ru-RU" sz="1600" b="1" dirty="0" smtClean="0">
                <a:solidFill>
                  <a:schemeClr val="tx2">
                    <a:lumMod val="50000"/>
                  </a:schemeClr>
                </a:solidFill>
                <a:latin typeface="Times New Roman" pitchFamily="18" charset="0"/>
                <a:ea typeface="Calibri"/>
                <a:cs typeface="Times New Roman" pitchFamily="18" charset="0"/>
              </a:rPr>
            </a:br>
            <a:r>
              <a:rPr lang="ru-RU" sz="1600" b="1" dirty="0" smtClean="0">
                <a:latin typeface="Times New Roman" pitchFamily="18" charset="0"/>
                <a:ea typeface="Calibri"/>
                <a:cs typeface="Times New Roman" pitchFamily="18" charset="0"/>
              </a:rPr>
              <a:t/>
            </a:r>
            <a:br>
              <a:rPr lang="ru-RU" sz="1600" b="1" dirty="0" smtClean="0">
                <a:latin typeface="Times New Roman" pitchFamily="18" charset="0"/>
                <a:ea typeface="Calibri"/>
                <a:cs typeface="Times New Roman" pitchFamily="18" charset="0"/>
              </a:rPr>
            </a:br>
            <a:r>
              <a:rPr lang="ru-RU" sz="1600" dirty="0">
                <a:latin typeface="Times New Roman" pitchFamily="18" charset="0"/>
                <a:ea typeface="Calibri"/>
                <a:cs typeface="Times New Roman" pitchFamily="18" charset="0"/>
              </a:rPr>
              <a:t/>
            </a:r>
            <a:br>
              <a:rPr lang="ru-RU" sz="1600" dirty="0">
                <a:latin typeface="Times New Roman" pitchFamily="18" charset="0"/>
                <a:ea typeface="Calibri"/>
                <a:cs typeface="Times New Roman" pitchFamily="18" charset="0"/>
              </a:rPr>
            </a:b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774956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C:\Documents and Settings\Efimenko\Local Settings\Temporary Internet Files\Content.IE5\1QPR522T\ai-224363-aux-head-20160926_szkola_tass_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1173"/>
            <a:ext cx="2304256"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293747"/>
            <a:ext cx="5904656" cy="830997"/>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a:spAutoFit/>
          </a:bodyPr>
          <a:lstStyle/>
          <a:p>
            <a:pPr algn="ctr"/>
            <a:r>
              <a:rPr lang="ru-RU" sz="1600" b="1" dirty="0">
                <a:solidFill>
                  <a:schemeClr val="tx2">
                    <a:lumMod val="50000"/>
                  </a:schemeClr>
                </a:solidFill>
                <a:latin typeface="Times New Roman" pitchFamily="18" charset="0"/>
                <a:ea typeface="Calibri"/>
                <a:cs typeface="Times New Roman" pitchFamily="18" charset="0"/>
              </a:rPr>
              <a:t>Муниципальная программа</a:t>
            </a:r>
            <a:br>
              <a:rPr lang="ru-RU" sz="1600" b="1" dirty="0">
                <a:solidFill>
                  <a:schemeClr val="tx2">
                    <a:lumMod val="50000"/>
                  </a:schemeClr>
                </a:solidFill>
                <a:latin typeface="Times New Roman" pitchFamily="18" charset="0"/>
                <a:ea typeface="Calibri"/>
                <a:cs typeface="Times New Roman" pitchFamily="18" charset="0"/>
              </a:rPr>
            </a:br>
            <a:r>
              <a:rPr lang="ru-RU" sz="1600" b="1" dirty="0">
                <a:solidFill>
                  <a:schemeClr val="tx2">
                    <a:lumMod val="50000"/>
                  </a:schemeClr>
                </a:solidFill>
                <a:latin typeface="Times New Roman" pitchFamily="18" charset="0"/>
                <a:ea typeface="Calibri"/>
                <a:cs typeface="Times New Roman" pitchFamily="18" charset="0"/>
              </a:rPr>
              <a:t>          «Содействие </a:t>
            </a:r>
            <a:r>
              <a:rPr lang="ru-RU" sz="1600" b="1" dirty="0" smtClean="0">
                <a:solidFill>
                  <a:schemeClr val="tx2">
                    <a:lumMod val="50000"/>
                  </a:schemeClr>
                </a:solidFill>
                <a:latin typeface="Times New Roman" pitchFamily="18" charset="0"/>
                <a:ea typeface="Calibri"/>
                <a:cs typeface="Times New Roman" pitchFamily="18" charset="0"/>
              </a:rPr>
              <a:t>занятости несовершеннолетних граждан Зеленчукского </a:t>
            </a:r>
            <a:r>
              <a:rPr lang="ru-RU" sz="1600" b="1" dirty="0">
                <a:solidFill>
                  <a:schemeClr val="tx2">
                    <a:lumMod val="50000"/>
                  </a:schemeClr>
                </a:solidFill>
                <a:latin typeface="Times New Roman" pitchFamily="18" charset="0"/>
                <a:ea typeface="Calibri"/>
                <a:cs typeface="Times New Roman" pitchFamily="18" charset="0"/>
              </a:rPr>
              <a:t>муниципального района на 2014-2016 годы»</a:t>
            </a:r>
            <a:r>
              <a:rPr lang="ru-RU" sz="1600" dirty="0">
                <a:solidFill>
                  <a:schemeClr val="tx2">
                    <a:lumMod val="50000"/>
                  </a:schemeClr>
                </a:solidFill>
                <a:latin typeface="Times New Roman" pitchFamily="18" charset="0"/>
                <a:ea typeface="Calibri"/>
                <a:cs typeface="Times New Roman" pitchFamily="18" charset="0"/>
              </a:rPr>
              <a:t> </a:t>
            </a:r>
            <a:endParaRPr lang="ru-RU" sz="1600" dirty="0">
              <a:solidFill>
                <a:schemeClr val="tx2">
                  <a:lumMod val="50000"/>
                </a:schemeClr>
              </a:solidFill>
            </a:endParaRPr>
          </a:p>
        </p:txBody>
      </p:sp>
      <p:sp>
        <p:nvSpPr>
          <p:cNvPr id="6" name="Заголовок 1"/>
          <p:cNvSpPr txBox="1">
            <a:spLocks/>
          </p:cNvSpPr>
          <p:nvPr/>
        </p:nvSpPr>
        <p:spPr>
          <a:xfrm>
            <a:off x="1228381" y="4077072"/>
            <a:ext cx="6759245" cy="864096"/>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1600" b="1" dirty="0">
                <a:solidFill>
                  <a:srgbClr val="1F497D">
                    <a:lumMod val="50000"/>
                  </a:srgbClr>
                </a:solidFill>
                <a:latin typeface="Times New Roman" pitchFamily="18" charset="0"/>
                <a:ea typeface="Calibri"/>
                <a:cs typeface="Times New Roman" pitchFamily="18" charset="0"/>
              </a:rPr>
              <a:t>«Развитие </a:t>
            </a:r>
            <a:r>
              <a:rPr lang="ru-RU" sz="1600" b="1" dirty="0" smtClean="0">
                <a:solidFill>
                  <a:srgbClr val="1F497D">
                    <a:lumMod val="50000"/>
                  </a:srgbClr>
                </a:solidFill>
                <a:latin typeface="Times New Roman" pitchFamily="18" charset="0"/>
                <a:ea typeface="Calibri"/>
                <a:cs typeface="Times New Roman" pitchFamily="18" charset="0"/>
              </a:rPr>
              <a:t>малого  и среднего  предпринимательства в  Зеленчукском муниципальном районе на 2016-2018 </a:t>
            </a:r>
            <a:r>
              <a:rPr lang="ru-RU" sz="1600" b="1" dirty="0">
                <a:solidFill>
                  <a:srgbClr val="1F497D">
                    <a:lumMod val="50000"/>
                  </a:srgbClr>
                </a:solidFill>
                <a:latin typeface="Times New Roman" pitchFamily="18" charset="0"/>
                <a:ea typeface="Calibri"/>
                <a:cs typeface="Times New Roman" pitchFamily="18" charset="0"/>
              </a:rPr>
              <a:t>годы</a:t>
            </a:r>
            <a:r>
              <a:rPr lang="ru-RU" sz="1600" b="1" dirty="0" smtClean="0">
                <a:solidFill>
                  <a:srgbClr val="1F497D">
                    <a:lumMod val="50000"/>
                  </a:srgbClr>
                </a:solidFill>
                <a:latin typeface="Times New Roman" pitchFamily="18" charset="0"/>
                <a:ea typeface="Calibri"/>
                <a:cs typeface="Times New Roman" pitchFamily="18" charset="0"/>
              </a:rPr>
              <a:t>»</a:t>
            </a:r>
            <a:r>
              <a:rPr lang="ru-RU" sz="1600" b="1" dirty="0">
                <a:solidFill>
                  <a:srgbClr val="1F497D">
                    <a:lumMod val="50000"/>
                  </a:srgbClr>
                </a:solidFill>
                <a:latin typeface="Times New Roman" pitchFamily="18" charset="0"/>
                <a:ea typeface="Calibri"/>
                <a:cs typeface="Times New Roman" pitchFamily="18" charset="0"/>
              </a:rPr>
              <a:t/>
            </a:r>
            <a:br>
              <a:rPr lang="ru-RU" sz="1600" b="1" dirty="0">
                <a:solidFill>
                  <a:srgbClr val="1F497D">
                    <a:lumMod val="50000"/>
                  </a:srgbClr>
                </a:solidFill>
                <a:latin typeface="Times New Roman" pitchFamily="18" charset="0"/>
                <a:ea typeface="Calibri"/>
                <a:cs typeface="Times New Roman" pitchFamily="18" charset="0"/>
              </a:rPr>
            </a:br>
            <a:endParaRPr kumimoji="0" lang="ru-RU" sz="1600" b="0" i="0" u="none" strike="noStrike" kern="1200" cap="none" spc="0" normalizeH="0" baseline="0" noProof="0" dirty="0">
              <a:ln>
                <a:noFill/>
              </a:ln>
              <a:solidFill>
                <a:srgbClr val="1F497D">
                  <a:lumMod val="50000"/>
                </a:srgbClr>
              </a:solidFill>
              <a:effectLst/>
              <a:uLnTx/>
              <a:uFillTx/>
              <a:latin typeface="Calibri"/>
            </a:endParaRPr>
          </a:p>
        </p:txBody>
      </p:sp>
      <p:sp>
        <p:nvSpPr>
          <p:cNvPr id="8" name="Прямоугольник 7"/>
          <p:cNvSpPr/>
          <p:nvPr/>
        </p:nvSpPr>
        <p:spPr>
          <a:xfrm>
            <a:off x="2803050" y="5068341"/>
            <a:ext cx="6123294" cy="1384995"/>
          </a:xfrm>
          <a:prstGeom prst="rect">
            <a:avLst/>
          </a:prstGeom>
          <a:solidFill>
            <a:schemeClr val="accent5">
              <a:lumMod val="20000"/>
              <a:lumOff val="80000"/>
            </a:schemeClr>
          </a:solidFill>
          <a:effectLst>
            <a:innerShdw blurRad="114300">
              <a:prstClr val="black"/>
            </a:innerShdw>
          </a:effectLst>
        </p:spPr>
        <p:txBody>
          <a:bodyPr wrap="square">
            <a:spAutoFit/>
          </a:bodyPr>
          <a:lstStyle/>
          <a:p>
            <a:pPr algn="ctr"/>
            <a:r>
              <a:rPr lang="ru-RU" sz="1400" dirty="0" smtClean="0">
                <a:solidFill>
                  <a:prstClr val="black"/>
                </a:solidFill>
                <a:latin typeface="Calibri"/>
                <a:ea typeface="Calibri"/>
                <a:cs typeface="Times New Roman"/>
              </a:rPr>
              <a:t> </a:t>
            </a:r>
            <a:r>
              <a:rPr lang="ru-RU" sz="1400" dirty="0" smtClean="0">
                <a:solidFill>
                  <a:prstClr val="black"/>
                </a:solidFill>
                <a:latin typeface="Times New Roman"/>
                <a:ea typeface="Calibri"/>
                <a:cs typeface="Times New Roman"/>
              </a:rPr>
              <a:t>Средства на 2016 год  запланированы  в сумме 10 тыс. руб., освоено 10 тыс. руб. . Денежные средства направлены на изготовление баннера ко Дню предпринимателя- «Начни свой бизнес, раскрой потенциал»  </a:t>
            </a:r>
            <a:r>
              <a:rPr lang="ru-RU" sz="1400" dirty="0" smtClean="0">
                <a:solidFill>
                  <a:prstClr val="black"/>
                </a:solidFill>
                <a:latin typeface="Times New Roman"/>
                <a:ea typeface="Times New Roman"/>
                <a:cs typeface="Times New Roman"/>
              </a:rPr>
              <a:t>В программе предусмотрены мероприятия, реализация которой  предусматривает информационную поддержку малого и среднего предпринимательства на сайте администрации Зеленчукского муниципального района.</a:t>
            </a:r>
            <a:endParaRPr lang="ru-RU" sz="1400" dirty="0">
              <a:solidFill>
                <a:prstClr val="black"/>
              </a:solidFill>
            </a:endParaRPr>
          </a:p>
        </p:txBody>
      </p:sp>
      <p:sp>
        <p:nvSpPr>
          <p:cNvPr id="9" name="Прямоугольник 8"/>
          <p:cNvSpPr/>
          <p:nvPr/>
        </p:nvSpPr>
        <p:spPr>
          <a:xfrm>
            <a:off x="611560" y="1556792"/>
            <a:ext cx="7992888" cy="2092881"/>
          </a:xfrm>
          <a:prstGeom prst="rect">
            <a:avLst/>
          </a:prstGeom>
          <a:solidFill>
            <a:schemeClr val="accent4">
              <a:lumMod val="20000"/>
              <a:lumOff val="80000"/>
            </a:schemeClr>
          </a:solidFill>
          <a:effectLst>
            <a:innerShdw blurRad="114300">
              <a:prstClr val="black"/>
            </a:innerShdw>
          </a:effectLst>
        </p:spPr>
        <p:txBody>
          <a:bodyPr wrap="square">
            <a:spAutoFit/>
          </a:bodyPr>
          <a:lstStyle/>
          <a:p>
            <a:pPr indent="450215" algn="ctr">
              <a:spcAft>
                <a:spcPts val="0"/>
              </a:spcAft>
            </a:pPr>
            <a:r>
              <a:rPr lang="ru-RU" sz="1300" dirty="0" smtClean="0">
                <a:latin typeface="Times New Roman"/>
                <a:ea typeface="Calibri"/>
                <a:cs typeface="Times New Roman"/>
              </a:rPr>
              <a:t>На </a:t>
            </a:r>
            <a:r>
              <a:rPr lang="ru-RU" sz="1300" dirty="0">
                <a:latin typeface="Times New Roman"/>
                <a:ea typeface="Calibri"/>
                <a:cs typeface="Times New Roman"/>
              </a:rPr>
              <a:t>реализацию мероприятий Программы </a:t>
            </a:r>
            <a:r>
              <a:rPr lang="ru-RU" sz="1300" dirty="0" smtClean="0">
                <a:latin typeface="Times New Roman"/>
                <a:ea typeface="Calibri"/>
                <a:cs typeface="Times New Roman"/>
              </a:rPr>
              <a:t>в 2016 году  выделено </a:t>
            </a:r>
            <a:r>
              <a:rPr lang="ru-RU" sz="1300" dirty="0">
                <a:latin typeface="Times New Roman"/>
                <a:ea typeface="Calibri"/>
                <a:cs typeface="Times New Roman"/>
              </a:rPr>
              <a:t>из бюджета района 50,0 тыс</a:t>
            </a:r>
            <a:r>
              <a:rPr lang="ru-RU" sz="1300" dirty="0">
                <a:solidFill>
                  <a:srgbClr val="FF0000"/>
                </a:solidFill>
                <a:latin typeface="Times New Roman"/>
                <a:ea typeface="Calibri"/>
                <a:cs typeface="Times New Roman"/>
              </a:rPr>
              <a:t>. </a:t>
            </a:r>
            <a:r>
              <a:rPr lang="ru-RU" sz="1300" dirty="0">
                <a:latin typeface="Times New Roman"/>
                <a:ea typeface="Calibri"/>
                <a:cs typeface="Times New Roman"/>
              </a:rPr>
              <a:t>рублей</a:t>
            </a:r>
            <a:r>
              <a:rPr lang="ru-RU" sz="1300" dirty="0" smtClean="0">
                <a:latin typeface="Times New Roman"/>
                <a:ea typeface="Calibri"/>
                <a:cs typeface="Times New Roman"/>
              </a:rPr>
              <a:t>.    </a:t>
            </a:r>
            <a:r>
              <a:rPr lang="ru-RU" sz="1300" dirty="0">
                <a:latin typeface="Times New Roman"/>
                <a:ea typeface="Calibri"/>
                <a:cs typeface="Times New Roman"/>
              </a:rPr>
              <a:t>Программа разработана с целью приобщения подростков к труду в свободное от учебы время, получения первичных профессиональных навыков, адаптации на рынке труда района, профилактики безнадзорности и правонарушений среди несовершеннолетних. Программа предусматривает решение задач по временному трудоустройству несовершеннолетних граждан в возрасте от 14 до 18 лет, а также оказание услуг по профессиональной ориентации с целью оказания помощи в выборе профессии и профессиональном самоопределении</a:t>
            </a:r>
            <a:r>
              <a:rPr lang="ru-RU" sz="1300" dirty="0" smtClean="0">
                <a:latin typeface="Times New Roman"/>
                <a:ea typeface="Calibri"/>
                <a:cs typeface="Times New Roman"/>
              </a:rPr>
              <a:t>.   По </a:t>
            </a:r>
            <a:r>
              <a:rPr lang="ru-RU" sz="1300" dirty="0">
                <a:latin typeface="Times New Roman"/>
                <a:ea typeface="Calibri"/>
                <a:cs typeface="Times New Roman"/>
              </a:rPr>
              <a:t>программе было запланировано трудоустроить на временные работы 30 человек, трудоустроено – </a:t>
            </a:r>
            <a:r>
              <a:rPr lang="ru-RU" sz="1300" dirty="0" smtClean="0">
                <a:latin typeface="Times New Roman"/>
                <a:ea typeface="Calibri"/>
                <a:cs typeface="Times New Roman"/>
              </a:rPr>
              <a:t>30 </a:t>
            </a:r>
            <a:r>
              <a:rPr lang="ru-RU" sz="1300" dirty="0">
                <a:latin typeface="Times New Roman"/>
                <a:ea typeface="Calibri"/>
                <a:cs typeface="Times New Roman"/>
              </a:rPr>
              <a:t>человек. По итогам реализации мероприятия программы, средства бюджета израсходованы в размере 49,6 тыс. рублей. Процент освоения выделенных средств на </a:t>
            </a:r>
            <a:r>
              <a:rPr lang="ru-RU" sz="1300" dirty="0" smtClean="0">
                <a:latin typeface="Times New Roman"/>
                <a:ea typeface="Calibri"/>
                <a:cs typeface="Times New Roman"/>
              </a:rPr>
              <a:t>реализацию мероприятия </a:t>
            </a:r>
            <a:r>
              <a:rPr lang="ru-RU" sz="1300" dirty="0">
                <a:latin typeface="Times New Roman"/>
                <a:ea typeface="Calibri"/>
                <a:cs typeface="Times New Roman"/>
              </a:rPr>
              <a:t>программы составил </a:t>
            </a:r>
            <a:r>
              <a:rPr lang="ru-RU" sz="1300" dirty="0" smtClean="0">
                <a:latin typeface="Times New Roman"/>
                <a:ea typeface="Calibri"/>
                <a:cs typeface="Times New Roman"/>
              </a:rPr>
              <a:t>99,2 процента, по </a:t>
            </a:r>
            <a:r>
              <a:rPr lang="ru-RU" sz="1300" dirty="0">
                <a:latin typeface="Times New Roman"/>
                <a:ea typeface="Calibri"/>
                <a:cs typeface="Times New Roman"/>
              </a:rPr>
              <a:t>целевым показателям </a:t>
            </a:r>
            <a:r>
              <a:rPr lang="ru-RU" sz="1300" dirty="0" smtClean="0">
                <a:latin typeface="Times New Roman"/>
                <a:ea typeface="Calibri"/>
                <a:cs typeface="Times New Roman"/>
              </a:rPr>
              <a:t>-100 процентов.</a:t>
            </a:r>
            <a:endParaRPr lang="ru-RU" sz="1300" dirty="0">
              <a:latin typeface="Calibri"/>
              <a:ea typeface="Calibri"/>
              <a:cs typeface="Times New Roman"/>
            </a:endParaRPr>
          </a:p>
        </p:txBody>
      </p:sp>
      <p:pic>
        <p:nvPicPr>
          <p:cNvPr id="10" name="Рисунок 9" descr="https://im0-tub-ru.yandex.net/i?id=3b1612e356156bb6a71d2662045b52db&amp;n=33&amp;h=190&amp;w=25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5068340"/>
            <a:ext cx="2432551" cy="1445153"/>
          </a:xfrm>
          <a:prstGeom prst="rect">
            <a:avLst/>
          </a:prstGeom>
          <a:noFill/>
          <a:ln>
            <a:noFill/>
          </a:ln>
        </p:spPr>
      </p:pic>
    </p:spTree>
    <p:extLst>
      <p:ext uri="{BB962C8B-B14F-4D97-AF65-F5344CB8AC3E}">
        <p14:creationId xmlns:p14="http://schemas.microsoft.com/office/powerpoint/2010/main" val="229149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7695888"/>
              </p:ext>
            </p:extLst>
          </p:nvPr>
        </p:nvGraphicFramePr>
        <p:xfrm>
          <a:off x="395534" y="1196751"/>
          <a:ext cx="8424939" cy="5242809"/>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241499"/>
                <a:gridCol w="927516"/>
                <a:gridCol w="772930"/>
                <a:gridCol w="927516"/>
                <a:gridCol w="850223"/>
                <a:gridCol w="772930"/>
                <a:gridCol w="618344"/>
                <a:gridCol w="624219"/>
                <a:gridCol w="689762"/>
              </a:tblGrid>
              <a:tr h="199304">
                <a:tc rowSpan="3">
                  <a:txBody>
                    <a:bodyPr/>
                    <a:lstStyle/>
                    <a:p>
                      <a:pPr algn="ctr">
                        <a:spcAft>
                          <a:spcPts val="0"/>
                        </a:spcAft>
                      </a:pPr>
                      <a:r>
                        <a:rPr lang="ru-RU" sz="900" dirty="0">
                          <a:solidFill>
                            <a:schemeClr val="tx1">
                              <a:lumMod val="95000"/>
                              <a:lumOff val="5000"/>
                            </a:schemeClr>
                          </a:solidFill>
                          <a:effectLst/>
                        </a:rPr>
                        <a:t>Наименование мероприятий</a:t>
                      </a:r>
                      <a:endParaRPr lang="ru-RU" sz="1200" dirty="0">
                        <a:solidFill>
                          <a:schemeClr val="tx1">
                            <a:lumMod val="95000"/>
                            <a:lumOff val="5000"/>
                          </a:schemeClr>
                        </a:solidFill>
                        <a:effectLst/>
                      </a:endParaRPr>
                    </a:p>
                    <a:p>
                      <a:pPr algn="ctr">
                        <a:spcAft>
                          <a:spcPts val="0"/>
                        </a:spcAft>
                      </a:pPr>
                      <a:r>
                        <a:rPr lang="ru-RU" sz="900" dirty="0">
                          <a:solidFill>
                            <a:schemeClr val="tx1">
                              <a:lumMod val="95000"/>
                              <a:lumOff val="5000"/>
                            </a:schemeClr>
                          </a:solidFill>
                          <a:effectLst/>
                        </a:rPr>
                        <a:t>и </a:t>
                      </a:r>
                      <a:r>
                        <a:rPr lang="ru-RU" sz="900" dirty="0" smtClean="0">
                          <a:solidFill>
                            <a:schemeClr val="tx1">
                              <a:lumMod val="95000"/>
                              <a:lumOff val="5000"/>
                            </a:schemeClr>
                          </a:solidFill>
                          <a:effectLst/>
                        </a:rPr>
                        <a:t>территории</a:t>
                      </a:r>
                    </a:p>
                    <a:p>
                      <a:pPr algn="ctr">
                        <a:spcAft>
                          <a:spcPts val="0"/>
                        </a:spcAft>
                      </a:pPr>
                      <a:endParaRPr lang="ru-RU" sz="900" dirty="0" smtClean="0">
                        <a:solidFill>
                          <a:schemeClr val="tx1">
                            <a:lumMod val="95000"/>
                            <a:lumOff val="5000"/>
                          </a:schemeClr>
                        </a:solidFill>
                        <a:effectLst/>
                        <a:latin typeface="Times New Roman"/>
                        <a:ea typeface="Times New Roman"/>
                        <a:cs typeface="Times New Roman"/>
                      </a:endParaRPr>
                    </a:p>
                    <a:p>
                      <a:pPr algn="ctr">
                        <a:spcAft>
                          <a:spcPts val="0"/>
                        </a:spcAft>
                      </a:pPr>
                      <a:r>
                        <a:rPr lang="ru-RU" sz="1000" dirty="0" smtClean="0">
                          <a:solidFill>
                            <a:schemeClr val="tx1">
                              <a:lumMod val="95000"/>
                              <a:lumOff val="5000"/>
                            </a:schemeClr>
                          </a:solidFill>
                          <a:effectLst/>
                          <a:latin typeface="Times New Roman"/>
                          <a:ea typeface="Times New Roman"/>
                          <a:cs typeface="Times New Roman"/>
                        </a:rPr>
                        <a:t>(консолидированный)</a:t>
                      </a:r>
                    </a:p>
                    <a:p>
                      <a:pPr algn="ctr">
                        <a:spcAft>
                          <a:spcPts val="0"/>
                        </a:spcAft>
                      </a:pPr>
                      <a:endParaRPr lang="ru-RU" sz="120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rowSpan="2" gridSpan="2">
                  <a:txBody>
                    <a:bodyPr/>
                    <a:lstStyle/>
                    <a:p>
                      <a:pPr algn="ctr">
                        <a:spcAft>
                          <a:spcPts val="0"/>
                        </a:spcAft>
                      </a:pPr>
                      <a:r>
                        <a:rPr lang="ru-RU" sz="900" smtClean="0">
                          <a:solidFill>
                            <a:schemeClr val="tx1">
                              <a:lumMod val="95000"/>
                              <a:lumOff val="5000"/>
                            </a:schemeClr>
                          </a:solidFill>
                          <a:effectLst/>
                        </a:rPr>
                        <a:t>Всего</a:t>
                      </a:r>
                      <a:r>
                        <a:rPr lang="en-US" sz="900" smtClean="0">
                          <a:solidFill>
                            <a:schemeClr val="tx1">
                              <a:lumMod val="95000"/>
                              <a:lumOff val="5000"/>
                            </a:schemeClr>
                          </a:solidFill>
                          <a:effectLst/>
                        </a:rPr>
                        <a:t> </a:t>
                      </a:r>
                      <a:endParaRPr lang="ru-RU" sz="1200" smtClean="0">
                        <a:solidFill>
                          <a:schemeClr val="tx1">
                            <a:lumMod val="95000"/>
                            <a:lumOff val="5000"/>
                          </a:schemeClr>
                        </a:solidFill>
                        <a:effectLst/>
                        <a:latin typeface="Times New Roman"/>
                        <a:cs typeface="Times New Roman"/>
                      </a:endParaRPr>
                    </a:p>
                    <a:p>
                      <a:pPr algn="ctr">
                        <a:spcAft>
                          <a:spcPts val="0"/>
                        </a:spcAft>
                      </a:pPr>
                      <a:r>
                        <a:rPr lang="ru-RU" sz="1000" smtClean="0">
                          <a:solidFill>
                            <a:schemeClr val="tx1">
                              <a:lumMod val="95000"/>
                              <a:lumOff val="5000"/>
                            </a:schemeClr>
                          </a:solidFill>
                          <a:effectLst/>
                          <a:latin typeface="Times New Roman"/>
                          <a:cs typeface="Times New Roman"/>
                        </a:rPr>
                        <a:t>сумму</a:t>
                      </a:r>
                      <a:r>
                        <a:rPr lang="ru-RU" sz="1000" baseline="0" smtClean="0">
                          <a:solidFill>
                            <a:schemeClr val="tx1">
                              <a:lumMod val="95000"/>
                              <a:lumOff val="5000"/>
                            </a:schemeClr>
                          </a:solidFill>
                          <a:effectLst/>
                          <a:latin typeface="Times New Roman"/>
                          <a:cs typeface="Times New Roman"/>
                        </a:rPr>
                        <a:t> ( в тыс. руб.)</a:t>
                      </a:r>
                      <a:endParaRPr lang="en-US" sz="1000" smtClean="0">
                        <a:solidFill>
                          <a:schemeClr val="tx1">
                            <a:lumMod val="95000"/>
                            <a:lumOff val="5000"/>
                          </a:schemeClr>
                        </a:solidFill>
                        <a:effectLst/>
                      </a:endParaRPr>
                    </a:p>
                  </a:txBody>
                  <a:tcPr marL="68580" marR="68580" marT="0" marB="0">
                    <a:solidFill>
                      <a:schemeClr val="accent6">
                        <a:lumMod val="40000"/>
                        <a:lumOff val="60000"/>
                      </a:schemeClr>
                    </a:solidFill>
                  </a:tcPr>
                </a:tc>
                <a:tc rowSpan="2" hMerge="1">
                  <a:txBody>
                    <a:bodyPr/>
                    <a:lstStyle/>
                    <a:p>
                      <a:endParaRPr lang="ru-RU"/>
                    </a:p>
                  </a:txBody>
                  <a:tcPr/>
                </a:tc>
                <a:tc gridSpan="6">
                  <a:txBody>
                    <a:bodyPr/>
                    <a:lstStyle/>
                    <a:p>
                      <a:pPr algn="ctr">
                        <a:spcAft>
                          <a:spcPts val="0"/>
                        </a:spcAft>
                      </a:pPr>
                      <a:r>
                        <a:rPr lang="ru-RU" sz="900">
                          <a:solidFill>
                            <a:schemeClr val="tx1">
                              <a:lumMod val="95000"/>
                              <a:lumOff val="5000"/>
                            </a:schemeClr>
                          </a:solidFill>
                          <a:effectLst/>
                        </a:rPr>
                        <a:t>Из них:</a:t>
                      </a:r>
                      <a:endParaRPr lang="ru-RU" sz="12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8956">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spcAft>
                          <a:spcPts val="0"/>
                        </a:spcAft>
                      </a:pPr>
                      <a:r>
                        <a:rPr lang="ru-RU" sz="900">
                          <a:solidFill>
                            <a:schemeClr val="tx1">
                              <a:lumMod val="95000"/>
                              <a:lumOff val="5000"/>
                            </a:schemeClr>
                          </a:solidFill>
                          <a:effectLst/>
                        </a:rPr>
                        <a:t>федеральный бюджет</a:t>
                      </a:r>
                      <a:endParaRPr lang="ru-RU" sz="12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c gridSpan="2">
                  <a:txBody>
                    <a:bodyPr/>
                    <a:lstStyle/>
                    <a:p>
                      <a:pPr algn="ctr">
                        <a:spcAft>
                          <a:spcPts val="0"/>
                        </a:spcAft>
                      </a:pPr>
                      <a:r>
                        <a:rPr lang="ru-RU" sz="900">
                          <a:solidFill>
                            <a:schemeClr val="tx1">
                              <a:lumMod val="95000"/>
                              <a:lumOff val="5000"/>
                            </a:schemeClr>
                          </a:solidFill>
                          <a:effectLst/>
                        </a:rPr>
                        <a:t>республиканский бюджет</a:t>
                      </a:r>
                      <a:endParaRPr lang="ru-RU" sz="12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c gridSpan="2">
                  <a:txBody>
                    <a:bodyPr/>
                    <a:lstStyle/>
                    <a:p>
                      <a:pPr algn="ctr">
                        <a:spcAft>
                          <a:spcPts val="0"/>
                        </a:spcAft>
                      </a:pPr>
                      <a:r>
                        <a:rPr lang="ru-RU" sz="900">
                          <a:solidFill>
                            <a:schemeClr val="tx1">
                              <a:lumMod val="95000"/>
                              <a:lumOff val="5000"/>
                            </a:schemeClr>
                          </a:solidFill>
                          <a:effectLst/>
                        </a:rPr>
                        <a:t>местный бюджет</a:t>
                      </a:r>
                      <a:endParaRPr lang="ru-RU" sz="12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hMerge="1">
                  <a:txBody>
                    <a:bodyPr/>
                    <a:lstStyle/>
                    <a:p>
                      <a:endParaRPr lang="ru-RU"/>
                    </a:p>
                  </a:txBody>
                  <a:tcPr/>
                </a:tc>
              </a:tr>
              <a:tr h="315565">
                <a:tc vMerge="1">
                  <a:txBody>
                    <a:bodyPr/>
                    <a:lstStyle/>
                    <a:p>
                      <a:endParaRPr lang="ru-RU"/>
                    </a:p>
                  </a:txBody>
                  <a:tcPr/>
                </a:tc>
                <a:tc>
                  <a:txBody>
                    <a:bodyPr/>
                    <a:lstStyle/>
                    <a:p>
                      <a:pPr algn="ctr">
                        <a:spcAft>
                          <a:spcPts val="0"/>
                        </a:spcAft>
                      </a:pPr>
                      <a:r>
                        <a:rPr lang="ru-RU" sz="900">
                          <a:solidFill>
                            <a:schemeClr val="tx1">
                              <a:lumMod val="95000"/>
                              <a:lumOff val="5000"/>
                            </a:schemeClr>
                          </a:solidFill>
                          <a:effectLst/>
                        </a:rPr>
                        <a:t>направлено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smtClean="0">
                          <a:solidFill>
                            <a:schemeClr val="tx1">
                              <a:lumMod val="95000"/>
                              <a:lumOff val="5000"/>
                            </a:schemeClr>
                          </a:solidFill>
                          <a:effectLst/>
                        </a:rPr>
                        <a:t>Исполнено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a:solidFill>
                            <a:schemeClr val="tx1">
                              <a:lumMod val="95000"/>
                              <a:lumOff val="5000"/>
                            </a:schemeClr>
                          </a:solidFill>
                          <a:effectLst/>
                        </a:rPr>
                        <a:t>направлено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smtClean="0">
                          <a:solidFill>
                            <a:schemeClr val="tx1">
                              <a:lumMod val="95000"/>
                              <a:lumOff val="5000"/>
                            </a:schemeClr>
                          </a:solidFill>
                          <a:effectLst/>
                        </a:rPr>
                        <a:t>исполнено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a:solidFill>
                            <a:schemeClr val="tx1">
                              <a:lumMod val="95000"/>
                              <a:lumOff val="5000"/>
                            </a:schemeClr>
                          </a:solidFill>
                          <a:effectLst/>
                        </a:rPr>
                        <a:t>направлено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smtClean="0">
                          <a:solidFill>
                            <a:schemeClr val="tx1">
                              <a:lumMod val="95000"/>
                              <a:lumOff val="5000"/>
                            </a:schemeClr>
                          </a:solidFill>
                          <a:effectLst/>
                        </a:rPr>
                        <a:t>исполнено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a:solidFill>
                            <a:schemeClr val="tx1">
                              <a:lumMod val="95000"/>
                              <a:lumOff val="5000"/>
                            </a:schemeClr>
                          </a:solidFill>
                          <a:effectLst/>
                        </a:rPr>
                        <a:t>направлено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spcAft>
                          <a:spcPts val="0"/>
                        </a:spcAft>
                      </a:pPr>
                      <a:r>
                        <a:rPr lang="ru-RU" sz="900">
                          <a:solidFill>
                            <a:schemeClr val="tx1">
                              <a:lumMod val="95000"/>
                              <a:lumOff val="5000"/>
                            </a:schemeClr>
                          </a:solidFill>
                          <a:effectLst/>
                        </a:rPr>
                        <a:t>исполнено</a:t>
                      </a:r>
                      <a:endParaRPr lang="ru-RU" sz="90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r>
              <a:tr h="199304">
                <a:tc>
                  <a:txBody>
                    <a:bodyPr/>
                    <a:lstStyle/>
                    <a:p>
                      <a:pPr>
                        <a:spcAft>
                          <a:spcPts val="0"/>
                        </a:spcAft>
                      </a:pPr>
                      <a:r>
                        <a:rPr lang="ru-RU" sz="1000" b="1">
                          <a:solidFill>
                            <a:schemeClr val="tx1">
                              <a:lumMod val="95000"/>
                              <a:lumOff val="5000"/>
                            </a:schemeClr>
                          </a:solidFill>
                          <a:effectLst/>
                        </a:rPr>
                        <a:t>Газоснабжение – всего</a:t>
                      </a:r>
                      <a:endParaRPr lang="ru-RU" sz="1200" b="1">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1000" b="1">
                          <a:effectLst/>
                        </a:rPr>
                        <a:t>15709,5</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15569</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14885</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14885</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654</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654</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170,5</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30</a:t>
                      </a:r>
                      <a:endParaRPr lang="ru-RU" sz="1200" b="1">
                        <a:effectLst/>
                        <a:latin typeface="Times New Roman"/>
                        <a:ea typeface="Times New Roman"/>
                        <a:cs typeface="Times New Roman"/>
                      </a:endParaRPr>
                    </a:p>
                  </a:txBody>
                  <a:tcPr marL="68580" marR="68580" marT="0" marB="0">
                    <a:solidFill>
                      <a:schemeClr val="bg1">
                        <a:lumMod val="95000"/>
                      </a:schemeClr>
                    </a:solidFill>
                  </a:tcPr>
                </a:tc>
              </a:tr>
              <a:tr h="199304">
                <a:tc>
                  <a:txBody>
                    <a:bodyPr/>
                    <a:lstStyle/>
                    <a:p>
                      <a:pPr>
                        <a:spcAft>
                          <a:spcPts val="0"/>
                        </a:spcAft>
                      </a:pPr>
                      <a:r>
                        <a:rPr lang="ru-RU" sz="900" b="0">
                          <a:solidFill>
                            <a:schemeClr val="tx1">
                              <a:lumMod val="95000"/>
                              <a:lumOff val="5000"/>
                            </a:schemeClr>
                          </a:solidFill>
                          <a:effectLst/>
                        </a:rPr>
                        <a:t>в том числе на территории:</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98956">
                <a:tc>
                  <a:txBody>
                    <a:bodyPr/>
                    <a:lstStyle/>
                    <a:p>
                      <a:pPr>
                        <a:spcAft>
                          <a:spcPts val="0"/>
                        </a:spcAft>
                      </a:pPr>
                      <a:r>
                        <a:rPr lang="ru-RU" sz="900" b="0">
                          <a:solidFill>
                            <a:schemeClr val="tx1">
                              <a:lumMod val="95000"/>
                              <a:lumOff val="5000"/>
                            </a:schemeClr>
                          </a:solidFill>
                          <a:effectLst/>
                        </a:rPr>
                        <a:t>Исправненского СП</a:t>
                      </a:r>
                      <a:endParaRPr lang="ru-RU" sz="1200" b="0">
                        <a:solidFill>
                          <a:schemeClr val="tx1">
                            <a:lumMod val="95000"/>
                            <a:lumOff val="5000"/>
                          </a:schemeClr>
                        </a:solidFill>
                        <a:effectLst/>
                      </a:endParaRPr>
                    </a:p>
                    <a:p>
                      <a:pPr>
                        <a:spcAft>
                          <a:spcPts val="0"/>
                        </a:spcAft>
                      </a:pPr>
                      <a:r>
                        <a:rPr lang="ru-RU" sz="900" b="0">
                          <a:solidFill>
                            <a:schemeClr val="tx1">
                              <a:lumMod val="95000"/>
                              <a:lumOff val="5000"/>
                            </a:schemeClr>
                          </a:solidFill>
                          <a:effectLst/>
                        </a:rPr>
                        <a:t> </a:t>
                      </a:r>
                      <a:r>
                        <a:rPr lang="ru-RU" sz="800" b="0">
                          <a:solidFill>
                            <a:schemeClr val="tx1">
                              <a:lumMod val="95000"/>
                              <a:lumOff val="5000"/>
                            </a:schemeClr>
                          </a:solidFill>
                          <a:effectLst/>
                        </a:rPr>
                        <a:t>(ст.Исправная, )</a:t>
                      </a:r>
                      <a:r>
                        <a:rPr lang="ru-RU" sz="900" b="0">
                          <a:solidFill>
                            <a:schemeClr val="tx1">
                              <a:lumMod val="95000"/>
                              <a:lumOff val="5000"/>
                            </a:schemeClr>
                          </a:solidFill>
                          <a:effectLst/>
                        </a:rPr>
                        <a:t> </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1076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1076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1053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1053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23</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82348">
                <a:tc>
                  <a:txBody>
                    <a:bodyPr/>
                    <a:lstStyle/>
                    <a:p>
                      <a:pPr>
                        <a:spcAft>
                          <a:spcPts val="0"/>
                        </a:spcAft>
                      </a:pPr>
                      <a:r>
                        <a:rPr lang="ru-RU" sz="900" b="0">
                          <a:solidFill>
                            <a:schemeClr val="tx1">
                              <a:lumMod val="95000"/>
                              <a:lumOff val="5000"/>
                            </a:schemeClr>
                          </a:solidFill>
                          <a:effectLst/>
                        </a:rPr>
                        <a:t>Даусузского СП </a:t>
                      </a:r>
                      <a:endParaRPr lang="ru-RU" sz="1200" b="0">
                        <a:solidFill>
                          <a:schemeClr val="tx1">
                            <a:lumMod val="95000"/>
                            <a:lumOff val="5000"/>
                          </a:schemeClr>
                        </a:solidFill>
                        <a:effectLst/>
                      </a:endParaRPr>
                    </a:p>
                    <a:p>
                      <a:pPr>
                        <a:spcAft>
                          <a:spcPts val="0"/>
                        </a:spcAft>
                      </a:pPr>
                      <a:r>
                        <a:rPr lang="ru-RU" sz="800" b="0">
                          <a:solidFill>
                            <a:schemeClr val="tx1">
                              <a:lumMod val="95000"/>
                              <a:lumOff val="5000"/>
                            </a:schemeClr>
                          </a:solidFill>
                          <a:effectLst/>
                        </a:rPr>
                        <a:t>(с.Даусуз, п.Нижняя Ермоловка)</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2245</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2198</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2198</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2198</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47</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98956">
                <a:tc>
                  <a:txBody>
                    <a:bodyPr/>
                    <a:lstStyle/>
                    <a:p>
                      <a:pPr>
                        <a:spcAft>
                          <a:spcPts val="0"/>
                        </a:spcAft>
                      </a:pPr>
                      <a:r>
                        <a:rPr lang="ru-RU" sz="900" b="0">
                          <a:solidFill>
                            <a:schemeClr val="tx1">
                              <a:lumMod val="95000"/>
                              <a:lumOff val="5000"/>
                            </a:schemeClr>
                          </a:solidFill>
                          <a:effectLst/>
                        </a:rPr>
                        <a:t>Архызского СП</a:t>
                      </a:r>
                      <a:endParaRPr lang="ru-RU" sz="1200" b="0">
                        <a:solidFill>
                          <a:schemeClr val="tx1">
                            <a:lumMod val="95000"/>
                            <a:lumOff val="5000"/>
                          </a:schemeClr>
                        </a:solidFill>
                        <a:effectLst/>
                      </a:endParaRPr>
                    </a:p>
                    <a:p>
                      <a:pPr>
                        <a:spcAft>
                          <a:spcPts val="0"/>
                        </a:spcAft>
                      </a:pPr>
                      <a:r>
                        <a:rPr lang="ru-RU" sz="900" b="0">
                          <a:solidFill>
                            <a:schemeClr val="tx1">
                              <a:lumMod val="95000"/>
                              <a:lumOff val="5000"/>
                            </a:schemeClr>
                          </a:solidFill>
                          <a:effectLst/>
                        </a:rPr>
                        <a:t> </a:t>
                      </a:r>
                      <a:r>
                        <a:rPr lang="ru-RU" sz="800" b="0">
                          <a:solidFill>
                            <a:schemeClr val="tx1">
                              <a:lumMod val="95000"/>
                              <a:lumOff val="5000"/>
                            </a:schemeClr>
                          </a:solidFill>
                          <a:effectLst/>
                        </a:rPr>
                        <a:t>( п. Архыз)</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4097</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4011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4011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4011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dirty="0">
                          <a:effectLst/>
                        </a:rPr>
                        <a:t> </a:t>
                      </a:r>
                      <a:endParaRPr lang="ru-RU" sz="1200" dirty="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86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82348">
                <a:tc>
                  <a:txBody>
                    <a:bodyPr/>
                    <a:lstStyle/>
                    <a:p>
                      <a:pPr>
                        <a:spcAft>
                          <a:spcPts val="0"/>
                        </a:spcAft>
                      </a:pPr>
                      <a:r>
                        <a:rPr lang="ru-RU" sz="900" b="0">
                          <a:solidFill>
                            <a:schemeClr val="tx1">
                              <a:lumMod val="95000"/>
                              <a:lumOff val="5000"/>
                            </a:schemeClr>
                          </a:solidFill>
                          <a:effectLst/>
                        </a:rPr>
                        <a:t>Марухского СП</a:t>
                      </a:r>
                      <a:endParaRPr lang="ru-RU" sz="1200" b="0">
                        <a:solidFill>
                          <a:schemeClr val="tx1">
                            <a:lumMod val="95000"/>
                            <a:lumOff val="5000"/>
                          </a:schemeClr>
                        </a:solidFill>
                        <a:effectLst/>
                      </a:endParaRPr>
                    </a:p>
                    <a:p>
                      <a:pPr>
                        <a:spcAft>
                          <a:spcPts val="0"/>
                        </a:spcAft>
                      </a:pPr>
                      <a:r>
                        <a:rPr lang="ru-RU" sz="800" b="0">
                          <a:solidFill>
                            <a:schemeClr val="tx1">
                              <a:lumMod val="95000"/>
                              <a:lumOff val="5000"/>
                            </a:schemeClr>
                          </a:solidFill>
                          <a:effectLst/>
                        </a:rPr>
                        <a:t>(с. Маруха)</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6153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6153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6130</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6130</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82348">
                <a:tc>
                  <a:txBody>
                    <a:bodyPr/>
                    <a:lstStyle/>
                    <a:p>
                      <a:pPr>
                        <a:spcAft>
                          <a:spcPts val="0"/>
                        </a:spcAft>
                      </a:pPr>
                      <a:r>
                        <a:rPr lang="ru-RU" sz="900" b="0">
                          <a:solidFill>
                            <a:schemeClr val="tx1">
                              <a:lumMod val="95000"/>
                              <a:lumOff val="5000"/>
                            </a:schemeClr>
                          </a:solidFill>
                          <a:effectLst/>
                        </a:rPr>
                        <a:t>Хасаут-Греческого СП</a:t>
                      </a:r>
                      <a:endParaRPr lang="ru-RU" sz="1200" b="0">
                        <a:solidFill>
                          <a:schemeClr val="tx1">
                            <a:lumMod val="95000"/>
                            <a:lumOff val="5000"/>
                          </a:schemeClr>
                        </a:solidFill>
                        <a:effectLst/>
                      </a:endParaRPr>
                    </a:p>
                    <a:p>
                      <a:pPr>
                        <a:spcAft>
                          <a:spcPts val="0"/>
                        </a:spcAft>
                      </a:pPr>
                      <a:r>
                        <a:rPr lang="ru-RU" sz="800" b="0">
                          <a:solidFill>
                            <a:schemeClr val="tx1">
                              <a:lumMod val="95000"/>
                              <a:lumOff val="5000"/>
                            </a:schemeClr>
                          </a:solidFill>
                          <a:effectLst/>
                        </a:rPr>
                        <a:t>(с.Хасаут-Греческое)</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1807,5</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1800</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1800</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1800</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7,5</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82348">
                <a:tc>
                  <a:txBody>
                    <a:bodyPr/>
                    <a:lstStyle/>
                    <a:p>
                      <a:pPr>
                        <a:spcAft>
                          <a:spcPts val="0"/>
                        </a:spcAft>
                      </a:pPr>
                      <a:r>
                        <a:rPr lang="ru-RU" sz="900" b="0">
                          <a:solidFill>
                            <a:schemeClr val="tx1">
                              <a:lumMod val="95000"/>
                              <a:lumOff val="5000"/>
                            </a:schemeClr>
                          </a:solidFill>
                          <a:effectLst/>
                        </a:rPr>
                        <a:t>Кардоникского СП</a:t>
                      </a:r>
                      <a:endParaRPr lang="ru-RU" sz="1200" b="0">
                        <a:solidFill>
                          <a:schemeClr val="tx1">
                            <a:lumMod val="95000"/>
                            <a:lumOff val="5000"/>
                          </a:schemeClr>
                        </a:solidFill>
                        <a:effectLst/>
                      </a:endParaRPr>
                    </a:p>
                    <a:p>
                      <a:pPr>
                        <a:spcAft>
                          <a:spcPts val="0"/>
                        </a:spcAft>
                      </a:pPr>
                      <a:r>
                        <a:rPr lang="ru-RU" sz="800" b="0">
                          <a:solidFill>
                            <a:schemeClr val="tx1">
                              <a:lumMod val="95000"/>
                              <a:lumOff val="5000"/>
                            </a:schemeClr>
                          </a:solidFill>
                          <a:effectLst/>
                        </a:rPr>
                        <a:t>(ст.Кардоникская)</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331,1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331,1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324,1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324,1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7</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7</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199304">
                <a:tc>
                  <a:txBody>
                    <a:bodyPr/>
                    <a:lstStyle/>
                    <a:p>
                      <a:pPr>
                        <a:spcAft>
                          <a:spcPts val="0"/>
                        </a:spcAft>
                      </a:pPr>
                      <a:r>
                        <a:rPr lang="ru-RU" sz="1000" b="1">
                          <a:solidFill>
                            <a:schemeClr val="tx1">
                              <a:lumMod val="95000"/>
                              <a:lumOff val="5000"/>
                            </a:schemeClr>
                          </a:solidFill>
                          <a:effectLst/>
                        </a:rPr>
                        <a:t>Водоснабжение - всего</a:t>
                      </a:r>
                      <a:endParaRPr lang="ru-RU" sz="1200" b="1">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1000" b="1">
                          <a:effectLst/>
                        </a:rPr>
                        <a:t>2640</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2629</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2629</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2629</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 </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 </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11</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 </a:t>
                      </a:r>
                      <a:endParaRPr lang="ru-RU" sz="1200" b="1">
                        <a:effectLst/>
                        <a:latin typeface="Times New Roman"/>
                        <a:ea typeface="Times New Roman"/>
                        <a:cs typeface="Times New Roman"/>
                      </a:endParaRPr>
                    </a:p>
                  </a:txBody>
                  <a:tcPr marL="68580" marR="68580" marT="0" marB="0">
                    <a:solidFill>
                      <a:schemeClr val="bg1">
                        <a:lumMod val="95000"/>
                      </a:schemeClr>
                    </a:solidFill>
                  </a:tcPr>
                </a:tc>
              </a:tr>
              <a:tr h="199304">
                <a:tc>
                  <a:txBody>
                    <a:bodyPr/>
                    <a:lstStyle/>
                    <a:p>
                      <a:pPr>
                        <a:spcAft>
                          <a:spcPts val="0"/>
                        </a:spcAft>
                      </a:pPr>
                      <a:r>
                        <a:rPr lang="ru-RU" sz="900" b="0">
                          <a:solidFill>
                            <a:schemeClr val="tx1">
                              <a:lumMod val="95000"/>
                              <a:lumOff val="5000"/>
                            </a:schemeClr>
                          </a:solidFill>
                          <a:effectLst/>
                        </a:rPr>
                        <a:t>в том числе на территории:</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82348">
                <a:tc>
                  <a:txBody>
                    <a:bodyPr/>
                    <a:lstStyle/>
                    <a:p>
                      <a:pPr>
                        <a:spcAft>
                          <a:spcPts val="0"/>
                        </a:spcAft>
                      </a:pPr>
                      <a:r>
                        <a:rPr lang="ru-RU" sz="900" b="0">
                          <a:solidFill>
                            <a:schemeClr val="tx1">
                              <a:lumMod val="95000"/>
                              <a:lumOff val="5000"/>
                            </a:schemeClr>
                          </a:solidFill>
                          <a:effectLst/>
                        </a:rPr>
                        <a:t>Даусузского СП </a:t>
                      </a:r>
                      <a:endParaRPr lang="ru-RU" sz="1200" b="0">
                        <a:solidFill>
                          <a:schemeClr val="tx1">
                            <a:lumMod val="95000"/>
                            <a:lumOff val="5000"/>
                          </a:schemeClr>
                        </a:solidFill>
                        <a:effectLst/>
                      </a:endParaRPr>
                    </a:p>
                    <a:p>
                      <a:pPr>
                        <a:spcAft>
                          <a:spcPts val="0"/>
                        </a:spcAft>
                      </a:pPr>
                      <a:r>
                        <a:rPr lang="ru-RU" sz="800" b="0">
                          <a:solidFill>
                            <a:schemeClr val="tx1">
                              <a:lumMod val="95000"/>
                              <a:lumOff val="5000"/>
                            </a:schemeClr>
                          </a:solidFill>
                          <a:effectLst/>
                        </a:rPr>
                        <a:t>(с.Даусуз)</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504</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493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493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493</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11</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82348">
                <a:tc>
                  <a:txBody>
                    <a:bodyPr/>
                    <a:lstStyle/>
                    <a:p>
                      <a:pPr>
                        <a:spcAft>
                          <a:spcPts val="0"/>
                        </a:spcAft>
                      </a:pPr>
                      <a:r>
                        <a:rPr lang="ru-RU" sz="900" b="0">
                          <a:solidFill>
                            <a:schemeClr val="tx1">
                              <a:lumMod val="95000"/>
                              <a:lumOff val="5000"/>
                            </a:schemeClr>
                          </a:solidFill>
                          <a:effectLst/>
                        </a:rPr>
                        <a:t>Марухского СП</a:t>
                      </a:r>
                      <a:endParaRPr lang="ru-RU" sz="1200" b="0">
                        <a:solidFill>
                          <a:schemeClr val="tx1">
                            <a:lumMod val="95000"/>
                            <a:lumOff val="5000"/>
                          </a:schemeClr>
                        </a:solidFill>
                        <a:effectLst/>
                      </a:endParaRPr>
                    </a:p>
                    <a:p>
                      <a:pPr>
                        <a:spcAft>
                          <a:spcPts val="0"/>
                        </a:spcAft>
                      </a:pPr>
                      <a:r>
                        <a:rPr lang="ru-RU" sz="800" b="0">
                          <a:solidFill>
                            <a:schemeClr val="tx1">
                              <a:lumMod val="95000"/>
                              <a:lumOff val="5000"/>
                            </a:schemeClr>
                          </a:solidFill>
                          <a:effectLst/>
                        </a:rPr>
                        <a:t>(с. Маруха)</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2136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2136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2136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2136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332174">
                <a:tc>
                  <a:txBody>
                    <a:bodyPr/>
                    <a:lstStyle/>
                    <a:p>
                      <a:pPr>
                        <a:spcAft>
                          <a:spcPts val="0"/>
                        </a:spcAft>
                      </a:pPr>
                      <a:r>
                        <a:rPr lang="ru-RU" sz="1000" b="1">
                          <a:solidFill>
                            <a:schemeClr val="tx1">
                              <a:lumMod val="95000"/>
                              <a:lumOff val="5000"/>
                            </a:schemeClr>
                          </a:solidFill>
                          <a:effectLst/>
                        </a:rPr>
                        <a:t>Грантовая поддержка </a:t>
                      </a:r>
                      <a:r>
                        <a:rPr lang="ru-RU" sz="1000" b="0" smtClean="0">
                          <a:solidFill>
                            <a:schemeClr val="tx1">
                              <a:lumMod val="95000"/>
                              <a:lumOff val="5000"/>
                            </a:schemeClr>
                          </a:solidFill>
                          <a:effectLst/>
                        </a:rPr>
                        <a:t>(строит.детск.площадок</a:t>
                      </a:r>
                      <a:r>
                        <a:rPr lang="ru-RU" sz="1000" b="0">
                          <a:solidFill>
                            <a:schemeClr val="tx1">
                              <a:lumMod val="95000"/>
                              <a:lumOff val="5000"/>
                            </a:schemeClr>
                          </a:solidFill>
                          <a:effectLst/>
                        </a:rPr>
                        <a:t>)</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b="1">
                          <a:effectLst/>
                        </a:rPr>
                        <a:t>2306</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2306</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1544</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1544</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662</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662</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100</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b="1">
                          <a:effectLst/>
                        </a:rPr>
                        <a:t>100</a:t>
                      </a:r>
                      <a:endParaRPr lang="ru-RU" sz="1200" b="1">
                        <a:effectLst/>
                        <a:latin typeface="Times New Roman"/>
                        <a:ea typeface="Times New Roman"/>
                        <a:cs typeface="Times New Roman"/>
                      </a:endParaRPr>
                    </a:p>
                  </a:txBody>
                  <a:tcPr marL="68580" marR="68580" marT="0" marB="0">
                    <a:solidFill>
                      <a:schemeClr val="bg1">
                        <a:lumMod val="95000"/>
                      </a:schemeClr>
                    </a:solidFill>
                  </a:tcPr>
                </a:tc>
              </a:tr>
              <a:tr h="210377">
                <a:tc>
                  <a:txBody>
                    <a:bodyPr/>
                    <a:lstStyle/>
                    <a:p>
                      <a:pPr>
                        <a:spcAft>
                          <a:spcPts val="0"/>
                        </a:spcAft>
                      </a:pPr>
                      <a:r>
                        <a:rPr lang="ru-RU" sz="900" b="0">
                          <a:solidFill>
                            <a:schemeClr val="tx1">
                              <a:lumMod val="95000"/>
                              <a:lumOff val="5000"/>
                            </a:schemeClr>
                          </a:solidFill>
                          <a:effectLst/>
                        </a:rPr>
                        <a:t>в том числе на территории:</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 </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298956">
                <a:tc>
                  <a:txBody>
                    <a:bodyPr/>
                    <a:lstStyle/>
                    <a:p>
                      <a:pPr>
                        <a:spcAft>
                          <a:spcPts val="0"/>
                        </a:spcAft>
                      </a:pPr>
                      <a:r>
                        <a:rPr lang="ru-RU" sz="900" b="0" dirty="0">
                          <a:solidFill>
                            <a:schemeClr val="tx1">
                              <a:lumMod val="95000"/>
                              <a:lumOff val="5000"/>
                            </a:schemeClr>
                          </a:solidFill>
                          <a:effectLst/>
                        </a:rPr>
                        <a:t>Зеленчукского СП</a:t>
                      </a:r>
                      <a:endParaRPr lang="ru-RU" sz="1200" b="0" dirty="0">
                        <a:solidFill>
                          <a:schemeClr val="tx1">
                            <a:lumMod val="95000"/>
                            <a:lumOff val="5000"/>
                          </a:schemeClr>
                        </a:solidFill>
                        <a:effectLst/>
                      </a:endParaRPr>
                    </a:p>
                    <a:p>
                      <a:pPr>
                        <a:spcAft>
                          <a:spcPts val="0"/>
                        </a:spcAft>
                      </a:pPr>
                      <a:r>
                        <a:rPr lang="ru-RU" sz="900" b="0" dirty="0">
                          <a:solidFill>
                            <a:schemeClr val="tx1">
                              <a:lumMod val="95000"/>
                              <a:lumOff val="5000"/>
                            </a:schemeClr>
                          </a:solidFill>
                          <a:effectLst/>
                        </a:rPr>
                        <a:t> </a:t>
                      </a:r>
                      <a:r>
                        <a:rPr lang="ru-RU" sz="800" b="0" dirty="0">
                          <a:solidFill>
                            <a:schemeClr val="tx1">
                              <a:lumMod val="95000"/>
                              <a:lumOff val="5000"/>
                            </a:schemeClr>
                          </a:solidFill>
                          <a:effectLst/>
                        </a:rPr>
                        <a:t>(ст. Зеленчукская )</a:t>
                      </a:r>
                      <a:r>
                        <a:rPr lang="ru-RU" sz="900" b="0" dirty="0">
                          <a:solidFill>
                            <a:schemeClr val="tx1">
                              <a:lumMod val="95000"/>
                              <a:lumOff val="5000"/>
                            </a:schemeClr>
                          </a:solidFill>
                          <a:effectLst/>
                        </a:rPr>
                        <a:t> </a:t>
                      </a:r>
                      <a:endParaRPr lang="ru-RU" sz="1200" b="0" dirty="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900">
                          <a:effectLst/>
                        </a:rPr>
                        <a:t>2306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2306</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1544</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1544</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662</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662</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100</a:t>
                      </a:r>
                      <a:endParaRPr lang="ru-RU" sz="1200">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900">
                          <a:effectLst/>
                        </a:rPr>
                        <a:t>100</a:t>
                      </a:r>
                      <a:endParaRPr lang="ru-RU" sz="1200">
                        <a:effectLst/>
                        <a:latin typeface="Times New Roman"/>
                        <a:ea typeface="Times New Roman"/>
                        <a:cs typeface="Times New Roman"/>
                      </a:endParaRPr>
                    </a:p>
                  </a:txBody>
                  <a:tcPr marL="68580" marR="68580" marT="0" marB="0">
                    <a:solidFill>
                      <a:schemeClr val="bg1">
                        <a:lumMod val="95000"/>
                      </a:schemeClr>
                    </a:solidFill>
                  </a:tcPr>
                </a:tc>
              </a:tr>
              <a:tr h="498261">
                <a:tc>
                  <a:txBody>
                    <a:bodyPr/>
                    <a:lstStyle/>
                    <a:p>
                      <a:pPr>
                        <a:spcAft>
                          <a:spcPts val="0"/>
                        </a:spcAft>
                      </a:pPr>
                      <a:r>
                        <a:rPr lang="ru-RU" sz="1000" b="1">
                          <a:solidFill>
                            <a:schemeClr val="tx1">
                              <a:lumMod val="95000"/>
                              <a:lumOff val="5000"/>
                            </a:schemeClr>
                          </a:solidFill>
                          <a:effectLst/>
                        </a:rPr>
                        <a:t>Реконструкция фельдшерско-акушерского пункта </a:t>
                      </a:r>
                      <a:endParaRPr lang="ru-RU" sz="1200" b="1">
                        <a:solidFill>
                          <a:schemeClr val="tx1">
                            <a:lumMod val="95000"/>
                            <a:lumOff val="5000"/>
                          </a:schemeClr>
                        </a:solidFill>
                        <a:effectLst/>
                      </a:endParaRPr>
                    </a:p>
                    <a:p>
                      <a:pPr>
                        <a:spcAft>
                          <a:spcPts val="0"/>
                        </a:spcAft>
                      </a:pPr>
                      <a:r>
                        <a:rPr lang="ru-RU" sz="1000" b="0">
                          <a:solidFill>
                            <a:schemeClr val="tx1">
                              <a:lumMod val="95000"/>
                              <a:lumOff val="5000"/>
                            </a:schemeClr>
                          </a:solidFill>
                          <a:effectLst/>
                        </a:rPr>
                        <a:t>в а. </a:t>
                      </a:r>
                      <a:r>
                        <a:rPr lang="ru-RU" sz="1000" b="0" smtClean="0">
                          <a:solidFill>
                            <a:schemeClr val="tx1">
                              <a:lumMod val="95000"/>
                              <a:lumOff val="5000"/>
                            </a:schemeClr>
                          </a:solidFill>
                          <a:effectLst/>
                        </a:rPr>
                        <a:t>Кобу-Баши</a:t>
                      </a:r>
                      <a:endParaRPr lang="ru-RU" sz="1200" b="0">
                        <a:solidFill>
                          <a:schemeClr val="tx1">
                            <a:lumMod val="95000"/>
                            <a:lumOff val="5000"/>
                          </a:schemeClr>
                        </a:solidFill>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r">
                        <a:spcAft>
                          <a:spcPts val="0"/>
                        </a:spcAft>
                      </a:pPr>
                      <a:r>
                        <a:rPr lang="ru-RU" sz="1000" b="1">
                          <a:effectLst/>
                        </a:rPr>
                        <a:t>960</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960</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936</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936</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10</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10</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a:effectLst/>
                        </a:rPr>
                        <a:t>14</a:t>
                      </a:r>
                      <a:endParaRPr lang="ru-RU" sz="1200" b="1">
                        <a:effectLst/>
                        <a:latin typeface="Times New Roman"/>
                        <a:ea typeface="Times New Roman"/>
                        <a:cs typeface="Times New Roman"/>
                      </a:endParaRPr>
                    </a:p>
                  </a:txBody>
                  <a:tcPr marL="68580" marR="68580" marT="0" marB="0">
                    <a:solidFill>
                      <a:schemeClr val="bg1">
                        <a:lumMod val="95000"/>
                      </a:schemeClr>
                    </a:solidFill>
                  </a:tcPr>
                </a:tc>
                <a:tc>
                  <a:txBody>
                    <a:bodyPr/>
                    <a:lstStyle/>
                    <a:p>
                      <a:pPr algn="r">
                        <a:spcAft>
                          <a:spcPts val="0"/>
                        </a:spcAft>
                      </a:pPr>
                      <a:r>
                        <a:rPr lang="ru-RU" sz="1000" b="1" dirty="0">
                          <a:effectLst/>
                        </a:rPr>
                        <a:t>14</a:t>
                      </a:r>
                      <a:endParaRPr lang="ru-RU" sz="1200" b="1" dirty="0">
                        <a:effectLst/>
                        <a:latin typeface="Times New Roman"/>
                        <a:ea typeface="Times New Roman"/>
                        <a:cs typeface="Times New Roman"/>
                      </a:endParaRPr>
                    </a:p>
                  </a:txBody>
                  <a:tcPr marL="68580" marR="68580" marT="0" marB="0">
                    <a:solidFill>
                      <a:schemeClr val="bg1">
                        <a:lumMod val="95000"/>
                      </a:schemeClr>
                    </a:solidFill>
                  </a:tcPr>
                </a:tc>
              </a:tr>
            </a:tbl>
          </a:graphicData>
        </a:graphic>
      </p:graphicFrame>
      <p:sp>
        <p:nvSpPr>
          <p:cNvPr id="7" name="Заголовок 1"/>
          <p:cNvSpPr txBox="1">
            <a:spLocks/>
          </p:cNvSpPr>
          <p:nvPr/>
        </p:nvSpPr>
        <p:spPr>
          <a:xfrm>
            <a:off x="1115616" y="116632"/>
            <a:ext cx="6984776" cy="936103"/>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endParaRPr lang="ru-RU" sz="1600" b="1" dirty="0">
              <a:solidFill>
                <a:srgbClr val="1F497D">
                  <a:lumMod val="50000"/>
                </a:srgbClr>
              </a:solidFill>
              <a:latin typeface="Times New Roman" pitchFamily="18" charset="0"/>
              <a:ea typeface="Calibri"/>
              <a:cs typeface="Times New Roman" pitchFamily="18" charset="0"/>
            </a:endParaRPr>
          </a:p>
          <a:p>
            <a:pPr lvl="0" indent="450215"/>
            <a:r>
              <a:rPr kumimoji="0" lang="ru-RU" sz="16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r>
              <a:rPr lang="ru-RU" sz="1600" b="1" dirty="0" smtClean="0">
                <a:solidFill>
                  <a:srgbClr val="1F497D">
                    <a:lumMod val="50000"/>
                  </a:srgbClr>
                </a:solidFill>
                <a:latin typeface="Times New Roman" pitchFamily="18" charset="0"/>
                <a:ea typeface="Calibri"/>
                <a:cs typeface="Times New Roman" pitchFamily="18" charset="0"/>
              </a:rPr>
              <a:t>«</a:t>
            </a:r>
            <a:r>
              <a:rPr lang="ru-RU" sz="1600" b="1" dirty="0">
                <a:solidFill>
                  <a:srgbClr val="1F497D">
                    <a:lumMod val="50000"/>
                  </a:srgbClr>
                </a:solidFill>
                <a:latin typeface="Times New Roman" pitchFamily="18" charset="0"/>
                <a:ea typeface="Calibri"/>
                <a:cs typeface="Times New Roman" pitchFamily="18" charset="0"/>
              </a:rPr>
              <a:t>Устойчивое развитие сельских </a:t>
            </a:r>
            <a:endParaRPr lang="ru-RU" sz="1600" b="1" dirty="0" smtClean="0">
              <a:solidFill>
                <a:srgbClr val="1F497D">
                  <a:lumMod val="50000"/>
                </a:srgbClr>
              </a:solidFill>
              <a:latin typeface="Times New Roman" pitchFamily="18" charset="0"/>
              <a:ea typeface="Calibri"/>
              <a:cs typeface="Times New Roman" pitchFamily="18" charset="0"/>
            </a:endParaRPr>
          </a:p>
          <a:p>
            <a:pPr lvl="0" indent="450215"/>
            <a:r>
              <a:rPr lang="ru-RU" sz="1600" b="1" dirty="0" smtClean="0">
                <a:solidFill>
                  <a:srgbClr val="1F497D">
                    <a:lumMod val="50000"/>
                  </a:srgbClr>
                </a:solidFill>
                <a:latin typeface="Times New Roman" pitchFamily="18" charset="0"/>
                <a:ea typeface="Calibri"/>
                <a:cs typeface="Times New Roman" pitchFamily="18" charset="0"/>
              </a:rPr>
              <a:t>территорий </a:t>
            </a:r>
            <a:r>
              <a:rPr lang="ru-RU" sz="1600" b="1" dirty="0">
                <a:solidFill>
                  <a:srgbClr val="1F497D">
                    <a:lumMod val="50000"/>
                  </a:srgbClr>
                </a:solidFill>
                <a:latin typeface="Times New Roman" pitchFamily="18" charset="0"/>
                <a:ea typeface="Calibri"/>
                <a:cs typeface="Times New Roman" pitchFamily="18" charset="0"/>
              </a:rPr>
              <a:t>Зеленчукского </a:t>
            </a:r>
            <a:r>
              <a:rPr lang="ru-RU" sz="1600" b="1" dirty="0" smtClean="0">
                <a:solidFill>
                  <a:srgbClr val="1F497D">
                    <a:lumMod val="50000"/>
                  </a:srgbClr>
                </a:solidFill>
                <a:latin typeface="Times New Roman" pitchFamily="18" charset="0"/>
                <a:ea typeface="Calibri"/>
                <a:cs typeface="Times New Roman" pitchFamily="18" charset="0"/>
              </a:rPr>
              <a:t>муниципального </a:t>
            </a:r>
            <a:r>
              <a:rPr lang="ru-RU" sz="1600" b="1" dirty="0">
                <a:solidFill>
                  <a:srgbClr val="1F497D">
                    <a:lumMod val="50000"/>
                  </a:srgbClr>
                </a:solidFill>
                <a:latin typeface="Times New Roman" pitchFamily="18" charset="0"/>
                <a:ea typeface="Calibri"/>
                <a:cs typeface="Times New Roman" pitchFamily="18" charset="0"/>
              </a:rPr>
              <a:t>района </a:t>
            </a:r>
            <a:endParaRPr lang="ru-RU" sz="1600" b="1" dirty="0" smtClean="0">
              <a:solidFill>
                <a:srgbClr val="1F497D">
                  <a:lumMod val="50000"/>
                </a:srgbClr>
              </a:solidFill>
              <a:latin typeface="Times New Roman" pitchFamily="18" charset="0"/>
              <a:ea typeface="Calibri"/>
              <a:cs typeface="Times New Roman" pitchFamily="18" charset="0"/>
            </a:endParaRPr>
          </a:p>
          <a:p>
            <a:pPr lvl="0" indent="450215"/>
            <a:r>
              <a:rPr lang="ru-RU" sz="1600" b="1" dirty="0" smtClean="0">
                <a:solidFill>
                  <a:srgbClr val="1F497D">
                    <a:lumMod val="50000"/>
                  </a:srgbClr>
                </a:solidFill>
                <a:latin typeface="Times New Roman" pitchFamily="18" charset="0"/>
                <a:ea typeface="Calibri"/>
                <a:cs typeface="Times New Roman" pitchFamily="18" charset="0"/>
              </a:rPr>
              <a:t>на </a:t>
            </a:r>
            <a:r>
              <a:rPr lang="ru-RU" sz="1600" b="1" dirty="0">
                <a:solidFill>
                  <a:srgbClr val="1F497D">
                    <a:lumMod val="50000"/>
                  </a:srgbClr>
                </a:solidFill>
                <a:latin typeface="Times New Roman" pitchFamily="18" charset="0"/>
                <a:ea typeface="Calibri"/>
                <a:cs typeface="Times New Roman" pitchFamily="18" charset="0"/>
              </a:rPr>
              <a:t>2014-2016 </a:t>
            </a:r>
            <a:r>
              <a:rPr lang="ru-RU" sz="1600" b="1" dirty="0" smtClean="0">
                <a:solidFill>
                  <a:srgbClr val="1F497D">
                    <a:lumMod val="50000"/>
                  </a:srgbClr>
                </a:solidFill>
                <a:latin typeface="Times New Roman" pitchFamily="18" charset="0"/>
                <a:ea typeface="Calibri"/>
                <a:cs typeface="Times New Roman" pitchFamily="18" charset="0"/>
              </a:rPr>
              <a:t>годы и </a:t>
            </a:r>
            <a:r>
              <a:rPr lang="ru-RU" sz="1600" b="1" dirty="0">
                <a:solidFill>
                  <a:srgbClr val="1F497D">
                    <a:lumMod val="50000"/>
                  </a:srgbClr>
                </a:solidFill>
                <a:latin typeface="Times New Roman" pitchFamily="18" charset="0"/>
                <a:ea typeface="Calibri"/>
                <a:cs typeface="Times New Roman" pitchFamily="18" charset="0"/>
              </a:rPr>
              <a:t>на </a:t>
            </a:r>
            <a:r>
              <a:rPr lang="ru-RU" sz="1600" b="1" dirty="0" smtClean="0">
                <a:solidFill>
                  <a:srgbClr val="1F497D">
                    <a:lumMod val="50000"/>
                  </a:srgbClr>
                </a:solidFill>
                <a:latin typeface="Times New Roman" pitchFamily="18" charset="0"/>
                <a:ea typeface="Calibri"/>
                <a:cs typeface="Times New Roman" pitchFamily="18" charset="0"/>
              </a:rPr>
              <a:t>период до </a:t>
            </a:r>
            <a:r>
              <a:rPr lang="ru-RU" sz="1600" b="1" dirty="0">
                <a:solidFill>
                  <a:srgbClr val="1F497D">
                    <a:lumMod val="50000"/>
                  </a:srgbClr>
                </a:solidFill>
                <a:latin typeface="Times New Roman" pitchFamily="18" charset="0"/>
                <a:ea typeface="Calibri"/>
                <a:cs typeface="Times New Roman" pitchFamily="18" charset="0"/>
              </a:rPr>
              <a:t>2020 года</a:t>
            </a:r>
            <a:r>
              <a:rPr lang="ru-RU" sz="1600" b="1" dirty="0" smtClean="0">
                <a:solidFill>
                  <a:srgbClr val="1F497D">
                    <a:lumMod val="50000"/>
                  </a:srgbClr>
                </a:solidFill>
                <a:latin typeface="Times New Roman" pitchFamily="18" charset="0"/>
                <a:ea typeface="Calibri"/>
                <a:cs typeface="Times New Roman" pitchFamily="18" charset="0"/>
              </a:rPr>
              <a:t>»</a:t>
            </a:r>
          </a:p>
          <a:p>
            <a:pPr lvl="0" indent="450215"/>
            <a:r>
              <a:rPr lang="ru-RU" sz="1600" b="1" dirty="0">
                <a:solidFill>
                  <a:srgbClr val="1F497D">
                    <a:lumMod val="50000"/>
                  </a:srgbClr>
                </a:solidFill>
                <a:latin typeface="Times New Roman" pitchFamily="18" charset="0"/>
                <a:ea typeface="Calibri"/>
                <a:cs typeface="Times New Roman" pitchFamily="18" charset="0"/>
              </a:rPr>
              <a:t/>
            </a:r>
            <a:br>
              <a:rPr lang="ru-RU" sz="1600" b="1" dirty="0">
                <a:solidFill>
                  <a:srgbClr val="1F497D">
                    <a:lumMod val="50000"/>
                  </a:srgbClr>
                </a:solidFill>
                <a:latin typeface="Times New Roman" pitchFamily="18" charset="0"/>
                <a:ea typeface="Calibri"/>
                <a:cs typeface="Times New Roman" pitchFamily="18" charset="0"/>
              </a:rPr>
            </a:br>
            <a:endParaRPr kumimoji="0" lang="ru-RU" sz="1600" b="0" i="0" u="none" strike="noStrike" kern="1200" cap="none" spc="0" normalizeH="0" baseline="0" noProof="0" dirty="0">
              <a:ln>
                <a:noFill/>
              </a:ln>
              <a:solidFill>
                <a:srgbClr val="1F497D">
                  <a:lumMod val="50000"/>
                </a:srgbClr>
              </a:solidFill>
              <a:effectLst/>
              <a:uLnTx/>
              <a:uFillTx/>
              <a:latin typeface="Calibri"/>
            </a:endParaRPr>
          </a:p>
        </p:txBody>
      </p:sp>
    </p:spTree>
    <p:extLst>
      <p:ext uri="{BB962C8B-B14F-4D97-AF65-F5344CB8AC3E}">
        <p14:creationId xmlns:p14="http://schemas.microsoft.com/office/powerpoint/2010/main" val="515720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s://im1-tub-ru.yandex.net/i?id=3d6259e8300bcf325b6512fd80e29f8b&amp;n=33&amp;h=190&amp;w=25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741555"/>
            <a:ext cx="2437120" cy="1512168"/>
          </a:xfrm>
          <a:prstGeom prst="rect">
            <a:avLst/>
          </a:prstGeom>
          <a:noFill/>
          <a:ln>
            <a:noFill/>
          </a:ln>
        </p:spPr>
      </p:pic>
      <p:pic>
        <p:nvPicPr>
          <p:cNvPr id="7" name="Picture 2"/>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35496" y="44624"/>
            <a:ext cx="324036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Капля 3"/>
          <p:cNvSpPr/>
          <p:nvPr/>
        </p:nvSpPr>
        <p:spPr>
          <a:xfrm>
            <a:off x="539552" y="908720"/>
            <a:ext cx="8568952" cy="3139901"/>
          </a:xfrm>
          <a:prstGeom prst="teardrop">
            <a:avLst>
              <a:gd name="adj" fmla="val 88464"/>
            </a:avLst>
          </a:prstGeom>
          <a:solidFill>
            <a:schemeClr val="accent4">
              <a:lumMod val="20000"/>
              <a:lumOff val="80000"/>
            </a:schemeClr>
          </a:solidFill>
          <a:ln>
            <a:solidFill>
              <a:schemeClr val="accent1">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215" algn="just"/>
            <a:endParaRPr lang="ru-RU" sz="1300" dirty="0" smtClean="0">
              <a:solidFill>
                <a:prstClr val="black"/>
              </a:solidFill>
              <a:latin typeface="Times New Roman" pitchFamily="18" charset="0"/>
              <a:ea typeface="Calibri"/>
              <a:cs typeface="Times New Roman" pitchFamily="18" charset="0"/>
            </a:endParaRPr>
          </a:p>
          <a:p>
            <a:pPr lvl="0" indent="450215" algn="just"/>
            <a:endParaRPr lang="ru-RU" sz="1300" dirty="0">
              <a:solidFill>
                <a:prstClr val="black"/>
              </a:solidFill>
              <a:latin typeface="Times New Roman" pitchFamily="18" charset="0"/>
              <a:ea typeface="Calibri"/>
              <a:cs typeface="Times New Roman" pitchFamily="18" charset="0"/>
            </a:endParaRPr>
          </a:p>
          <a:p>
            <a:pPr lvl="0" indent="450215" algn="just"/>
            <a:endParaRPr lang="ru-RU" sz="1300" dirty="0" smtClean="0">
              <a:solidFill>
                <a:prstClr val="black"/>
              </a:solidFill>
              <a:latin typeface="Times New Roman" pitchFamily="18" charset="0"/>
              <a:ea typeface="Calibri"/>
              <a:cs typeface="Times New Roman" pitchFamily="18" charset="0"/>
            </a:endParaRPr>
          </a:p>
          <a:p>
            <a:pPr lvl="0" indent="450215" algn="just"/>
            <a:endParaRPr lang="ru-RU" sz="1300" dirty="0">
              <a:solidFill>
                <a:prstClr val="black"/>
              </a:solidFill>
              <a:latin typeface="Times New Roman" pitchFamily="18" charset="0"/>
              <a:ea typeface="Calibri"/>
              <a:cs typeface="Times New Roman" pitchFamily="18" charset="0"/>
            </a:endParaRPr>
          </a:p>
          <a:p>
            <a:pPr lvl="0" indent="450215" algn="just"/>
            <a:endParaRPr lang="ru-RU" sz="1300" dirty="0" smtClean="0">
              <a:solidFill>
                <a:prstClr val="black"/>
              </a:solidFill>
              <a:latin typeface="Times New Roman" pitchFamily="18" charset="0"/>
              <a:ea typeface="Calibri"/>
              <a:cs typeface="Times New Roman" pitchFamily="18" charset="0"/>
            </a:endParaRPr>
          </a:p>
        </p:txBody>
      </p:sp>
      <p:sp>
        <p:nvSpPr>
          <p:cNvPr id="5" name="Прямоугольник 4"/>
          <p:cNvSpPr/>
          <p:nvPr/>
        </p:nvSpPr>
        <p:spPr>
          <a:xfrm>
            <a:off x="1259633" y="1009179"/>
            <a:ext cx="7560839" cy="2746906"/>
          </a:xfrm>
          <a:prstGeom prst="rect">
            <a:avLst/>
          </a:prstGeom>
        </p:spPr>
        <p:txBody>
          <a:bodyPr wrap="square">
            <a:spAutoFit/>
          </a:bodyPr>
          <a:lstStyle/>
          <a:p>
            <a:pPr indent="450215" algn="ctr">
              <a:spcAft>
                <a:spcPts val="0"/>
              </a:spcAft>
            </a:pPr>
            <a:r>
              <a:rPr lang="ru-RU" sz="1150" dirty="0" smtClean="0">
                <a:latin typeface="Times New Roman" pitchFamily="18" charset="0"/>
                <a:ea typeface="Calibri"/>
                <a:cs typeface="Times New Roman" pitchFamily="18" charset="0"/>
              </a:rPr>
              <a:t>                                           </a:t>
            </a:r>
          </a:p>
          <a:p>
            <a:pPr indent="450215" algn="ctr">
              <a:spcAft>
                <a:spcPts val="0"/>
              </a:spcAft>
            </a:pPr>
            <a:r>
              <a:rPr lang="ru-RU" sz="1150" dirty="0">
                <a:latin typeface="Times New Roman" pitchFamily="18" charset="0"/>
                <a:ea typeface="Calibri"/>
                <a:cs typeface="Times New Roman" pitchFamily="18" charset="0"/>
              </a:rPr>
              <a:t> </a:t>
            </a:r>
            <a:r>
              <a:rPr lang="ru-RU" sz="1150" dirty="0" smtClean="0">
                <a:latin typeface="Times New Roman" pitchFamily="18" charset="0"/>
                <a:ea typeface="Calibri"/>
                <a:cs typeface="Times New Roman" pitchFamily="18" charset="0"/>
              </a:rPr>
              <a:t>           В </a:t>
            </a:r>
            <a:r>
              <a:rPr lang="ru-RU" sz="1150" dirty="0">
                <a:latin typeface="Times New Roman" pitchFamily="18" charset="0"/>
                <a:ea typeface="Calibri"/>
                <a:cs typeface="Times New Roman" pitchFamily="18" charset="0"/>
              </a:rPr>
              <a:t>2016 году по программе на выполнение мероприятий </a:t>
            </a:r>
            <a:r>
              <a:rPr lang="ru-RU" sz="1150" dirty="0" smtClean="0">
                <a:latin typeface="Times New Roman" pitchFamily="18" charset="0"/>
                <a:ea typeface="Calibri"/>
                <a:cs typeface="Times New Roman" pitchFamily="18" charset="0"/>
              </a:rPr>
              <a:t>было предусмотрено </a:t>
            </a:r>
            <a:r>
              <a:rPr lang="ru-RU" sz="1150" dirty="0">
                <a:latin typeface="Times New Roman" pitchFamily="18" charset="0"/>
                <a:ea typeface="Calibri"/>
                <a:cs typeface="Times New Roman" pitchFamily="18" charset="0"/>
              </a:rPr>
              <a:t>370,0 тыс. </a:t>
            </a:r>
            <a:r>
              <a:rPr lang="ru-RU" sz="1150" dirty="0" smtClean="0">
                <a:latin typeface="Times New Roman" pitchFamily="18" charset="0"/>
                <a:ea typeface="Calibri"/>
                <a:cs typeface="Times New Roman" pitchFamily="18" charset="0"/>
              </a:rPr>
              <a:t>руб., бюджетом </a:t>
            </a:r>
            <a:r>
              <a:rPr lang="ru-RU" sz="1150" dirty="0">
                <a:latin typeface="Times New Roman" pitchFamily="18" charset="0"/>
                <a:ea typeface="Calibri"/>
                <a:cs typeface="Times New Roman" pitchFamily="18" charset="0"/>
              </a:rPr>
              <a:t>выделено и фактически </a:t>
            </a:r>
            <a:r>
              <a:rPr lang="ru-RU" sz="1150" dirty="0" smtClean="0">
                <a:latin typeface="Times New Roman" pitchFamily="18" charset="0"/>
                <a:ea typeface="Calibri"/>
                <a:cs typeface="Times New Roman" pitchFamily="18" charset="0"/>
              </a:rPr>
              <a:t>исполнено  </a:t>
            </a:r>
            <a:r>
              <a:rPr lang="ru-RU" sz="1150" dirty="0">
                <a:latin typeface="Times New Roman" pitchFamily="18" charset="0"/>
                <a:ea typeface="Calibri"/>
                <a:cs typeface="Times New Roman" pitchFamily="18" charset="0"/>
              </a:rPr>
              <a:t>370,0 тыс. рублей  на проведение следующих </a:t>
            </a:r>
            <a:r>
              <a:rPr lang="ru-RU" sz="1150" dirty="0" smtClean="0">
                <a:latin typeface="Times New Roman" pitchFamily="18" charset="0"/>
                <a:ea typeface="Calibri"/>
                <a:cs typeface="Times New Roman" pitchFamily="18" charset="0"/>
              </a:rPr>
              <a:t>мероприятий: </a:t>
            </a:r>
          </a:p>
          <a:p>
            <a:pPr indent="450215" algn="just">
              <a:spcAft>
                <a:spcPts val="0"/>
              </a:spcAft>
            </a:pPr>
            <a:r>
              <a:rPr lang="ru-RU" sz="1150" dirty="0" smtClean="0">
                <a:latin typeface="Times New Roman" pitchFamily="18" charset="0"/>
                <a:ea typeface="Calibri"/>
                <a:cs typeface="Times New Roman" pitchFamily="18" charset="0"/>
              </a:rPr>
              <a:t>-  создание </a:t>
            </a:r>
            <a:r>
              <a:rPr lang="ru-RU" sz="1150" dirty="0">
                <a:latin typeface="Times New Roman" pitchFamily="18" charset="0"/>
                <a:ea typeface="Calibri"/>
                <a:cs typeface="Times New Roman" pitchFamily="18" charset="0"/>
              </a:rPr>
              <a:t>и развитие классов казачьей направленности в </a:t>
            </a:r>
            <a:r>
              <a:rPr lang="ru-RU" sz="1150" dirty="0" smtClean="0">
                <a:latin typeface="Times New Roman" pitchFamily="18" charset="0"/>
                <a:ea typeface="Calibri"/>
                <a:cs typeface="Times New Roman" pitchFamily="18" charset="0"/>
              </a:rPr>
              <a:t>общеобразовательных </a:t>
            </a:r>
          </a:p>
          <a:p>
            <a:pPr algn="just">
              <a:spcAft>
                <a:spcPts val="0"/>
              </a:spcAft>
            </a:pPr>
            <a:r>
              <a:rPr lang="ru-RU" sz="1150" dirty="0" smtClean="0">
                <a:latin typeface="Times New Roman" pitchFamily="18" charset="0"/>
                <a:ea typeface="Calibri"/>
                <a:cs typeface="Times New Roman" pitchFamily="18" charset="0"/>
              </a:rPr>
              <a:t>      учреждениях</a:t>
            </a:r>
            <a:r>
              <a:rPr lang="ru-RU" sz="1150" dirty="0">
                <a:latin typeface="Times New Roman" pitchFamily="18" charset="0"/>
                <a:ea typeface="Calibri"/>
                <a:cs typeface="Times New Roman" pitchFamily="18" charset="0"/>
              </a:rPr>
              <a:t>, совершенствование их учебно-методической базы в общеобразовательных учреждениях – 20,0 тыс</a:t>
            </a:r>
            <a:r>
              <a:rPr lang="ru-RU" sz="1150" dirty="0" smtClean="0">
                <a:latin typeface="Times New Roman" pitchFamily="18" charset="0"/>
                <a:ea typeface="Calibri"/>
                <a:cs typeface="Times New Roman" pitchFamily="18" charset="0"/>
              </a:rPr>
              <a:t>. руб</a:t>
            </a:r>
            <a:r>
              <a:rPr lang="ru-RU" sz="1150" dirty="0">
                <a:latin typeface="Times New Roman" pitchFamily="18" charset="0"/>
                <a:ea typeface="Calibri"/>
                <a:cs typeface="Times New Roman" pitchFamily="18" charset="0"/>
              </a:rPr>
              <a:t>.;</a:t>
            </a:r>
          </a:p>
          <a:p>
            <a:pPr indent="450215" algn="just">
              <a:spcAft>
                <a:spcPts val="0"/>
              </a:spcAft>
            </a:pPr>
            <a:r>
              <a:rPr lang="ru-RU" sz="1150" dirty="0" smtClean="0">
                <a:latin typeface="Times New Roman" pitchFamily="18" charset="0"/>
                <a:ea typeface="Calibri"/>
                <a:cs typeface="Times New Roman" pitchFamily="18" charset="0"/>
              </a:rPr>
              <a:t>-  проведение </a:t>
            </a:r>
            <a:r>
              <a:rPr lang="ru-RU" sz="1150" dirty="0">
                <a:latin typeface="Times New Roman" pitchFamily="18" charset="0"/>
                <a:ea typeface="Calibri"/>
                <a:cs typeface="Times New Roman" pitchFamily="18" charset="0"/>
              </a:rPr>
              <a:t>спортивных </a:t>
            </a:r>
            <a:r>
              <a:rPr lang="ru-RU" sz="1150" dirty="0" smtClean="0">
                <a:latin typeface="Times New Roman" pitchFamily="18" charset="0"/>
                <a:ea typeface="Calibri"/>
                <a:cs typeface="Times New Roman" pitchFamily="18" charset="0"/>
              </a:rPr>
              <a:t>соревнований, затраты составили  </a:t>
            </a:r>
            <a:r>
              <a:rPr lang="ru-RU" sz="1150" dirty="0">
                <a:latin typeface="Times New Roman" pitchFamily="18" charset="0"/>
                <a:ea typeface="Calibri"/>
                <a:cs typeface="Times New Roman" pitchFamily="18" charset="0"/>
              </a:rPr>
              <a:t>115,0 тыс</a:t>
            </a:r>
            <a:r>
              <a:rPr lang="ru-RU" sz="1150" dirty="0" smtClean="0">
                <a:latin typeface="Times New Roman" pitchFamily="18" charset="0"/>
                <a:ea typeface="Calibri"/>
                <a:cs typeface="Times New Roman" pitchFamily="18" charset="0"/>
              </a:rPr>
              <a:t>. руб</a:t>
            </a:r>
            <a:r>
              <a:rPr lang="ru-RU" sz="1150" dirty="0">
                <a:latin typeface="Times New Roman" pitchFamily="18" charset="0"/>
                <a:ea typeface="Calibri"/>
                <a:cs typeface="Times New Roman" pitchFamily="18" charset="0"/>
              </a:rPr>
              <a:t>.;</a:t>
            </a:r>
          </a:p>
          <a:p>
            <a:pPr indent="450215" algn="just">
              <a:spcAft>
                <a:spcPts val="0"/>
              </a:spcAft>
            </a:pPr>
            <a:r>
              <a:rPr lang="ru-RU" sz="1150" dirty="0" smtClean="0">
                <a:latin typeface="Times New Roman" pitchFamily="18" charset="0"/>
                <a:ea typeface="Calibri"/>
                <a:cs typeface="Times New Roman" pitchFamily="18" charset="0"/>
              </a:rPr>
              <a:t>-  участие </a:t>
            </a:r>
            <a:r>
              <a:rPr lang="ru-RU" sz="1150" dirty="0">
                <a:latin typeface="Times New Roman" pitchFamily="18" charset="0"/>
                <a:ea typeface="Calibri"/>
                <a:cs typeface="Times New Roman" pitchFamily="18" charset="0"/>
              </a:rPr>
              <a:t>в Дне призывника, посвященному призыву молодежи в ряды Вооруженных сил </a:t>
            </a:r>
            <a:r>
              <a:rPr lang="ru-RU" sz="1150" dirty="0" smtClean="0">
                <a:latin typeface="Times New Roman" pitchFamily="18" charset="0"/>
                <a:ea typeface="Calibri"/>
                <a:cs typeface="Times New Roman" pitchFamily="18" charset="0"/>
              </a:rPr>
              <a:t>России, затраты составили </a:t>
            </a:r>
            <a:r>
              <a:rPr lang="ru-RU" sz="1150" dirty="0">
                <a:latin typeface="Times New Roman" pitchFamily="18" charset="0"/>
                <a:ea typeface="Calibri"/>
                <a:cs typeface="Times New Roman" pitchFamily="18" charset="0"/>
              </a:rPr>
              <a:t>10,0 тыс</a:t>
            </a:r>
            <a:r>
              <a:rPr lang="ru-RU" sz="1150" dirty="0" smtClean="0">
                <a:latin typeface="Times New Roman" pitchFamily="18" charset="0"/>
                <a:ea typeface="Calibri"/>
                <a:cs typeface="Times New Roman" pitchFamily="18" charset="0"/>
              </a:rPr>
              <a:t>. руб</a:t>
            </a:r>
            <a:r>
              <a:rPr lang="ru-RU" sz="1150" dirty="0">
                <a:latin typeface="Times New Roman" pitchFamily="18" charset="0"/>
                <a:ea typeface="Calibri"/>
                <a:cs typeface="Times New Roman" pitchFamily="18" charset="0"/>
              </a:rPr>
              <a:t>.;</a:t>
            </a:r>
          </a:p>
          <a:p>
            <a:pPr indent="450215" algn="just">
              <a:spcAft>
                <a:spcPts val="0"/>
              </a:spcAft>
            </a:pPr>
            <a:r>
              <a:rPr lang="ru-RU" sz="1150" dirty="0" smtClean="0">
                <a:latin typeface="Times New Roman" pitchFamily="18" charset="0"/>
                <a:ea typeface="Calibri"/>
                <a:cs typeface="Times New Roman" pitchFamily="18" charset="0"/>
              </a:rPr>
              <a:t>- посещение </a:t>
            </a:r>
            <a:r>
              <a:rPr lang="ru-RU" sz="1150" dirty="0">
                <a:latin typeface="Times New Roman" pitchFamily="18" charset="0"/>
                <a:ea typeface="Calibri"/>
                <a:cs typeface="Times New Roman" pitchFamily="18" charset="0"/>
              </a:rPr>
              <a:t>воинских частей и пограничных застав, закрепленных за </a:t>
            </a:r>
            <a:r>
              <a:rPr lang="ru-RU" sz="1150" dirty="0" err="1">
                <a:latin typeface="Times New Roman" pitchFamily="18" charset="0"/>
                <a:ea typeface="Calibri"/>
                <a:cs typeface="Times New Roman" pitchFamily="18" charset="0"/>
              </a:rPr>
              <a:t>Зеленчукским</a:t>
            </a:r>
            <a:r>
              <a:rPr lang="ru-RU" sz="1150" dirty="0">
                <a:latin typeface="Times New Roman" pitchFamily="18" charset="0"/>
                <a:ea typeface="Calibri"/>
                <a:cs typeface="Times New Roman" pitchFamily="18" charset="0"/>
              </a:rPr>
              <a:t> районным казачьим обществом, с целью ознакомления и условиями службы казаков, их обучением </a:t>
            </a:r>
            <a:r>
              <a:rPr lang="ru-RU" sz="1150" dirty="0" smtClean="0">
                <a:latin typeface="Times New Roman" pitchFamily="18" charset="0"/>
                <a:ea typeface="Calibri"/>
                <a:cs typeface="Times New Roman" pitchFamily="18" charset="0"/>
              </a:rPr>
              <a:t>на сумму </a:t>
            </a:r>
            <a:r>
              <a:rPr lang="ru-RU" sz="1150" dirty="0">
                <a:latin typeface="Times New Roman" pitchFamily="18" charset="0"/>
                <a:ea typeface="Calibri"/>
                <a:cs typeface="Times New Roman" pitchFamily="18" charset="0"/>
              </a:rPr>
              <a:t>5,0 тыс</a:t>
            </a:r>
            <a:r>
              <a:rPr lang="ru-RU" sz="1150" dirty="0" smtClean="0">
                <a:latin typeface="Times New Roman" pitchFamily="18" charset="0"/>
                <a:ea typeface="Calibri"/>
                <a:cs typeface="Times New Roman" pitchFamily="18" charset="0"/>
              </a:rPr>
              <a:t>. руб</a:t>
            </a:r>
            <a:r>
              <a:rPr lang="ru-RU" sz="1150" dirty="0">
                <a:latin typeface="Times New Roman" pitchFamily="18" charset="0"/>
                <a:ea typeface="Calibri"/>
                <a:cs typeface="Times New Roman" pitchFamily="18" charset="0"/>
              </a:rPr>
              <a:t>.;</a:t>
            </a:r>
          </a:p>
          <a:p>
            <a:pPr indent="450215" algn="just">
              <a:spcAft>
                <a:spcPts val="0"/>
              </a:spcAft>
            </a:pPr>
            <a:r>
              <a:rPr lang="ru-RU" sz="1150" dirty="0" smtClean="0">
                <a:latin typeface="Times New Roman" pitchFamily="18" charset="0"/>
                <a:ea typeface="Calibri"/>
                <a:cs typeface="Times New Roman" pitchFamily="18" charset="0"/>
              </a:rPr>
              <a:t>-  организация </a:t>
            </a:r>
            <a:r>
              <a:rPr lang="ru-RU" sz="1150" dirty="0">
                <a:latin typeface="Times New Roman" pitchFamily="18" charset="0"/>
                <a:ea typeface="Calibri"/>
                <a:cs typeface="Times New Roman" pitchFamily="18" charset="0"/>
              </a:rPr>
              <a:t>и проведение религиозных праздников </a:t>
            </a:r>
            <a:r>
              <a:rPr lang="ru-RU" sz="1150" dirty="0" smtClean="0">
                <a:latin typeface="Times New Roman" pitchFamily="18" charset="0"/>
                <a:ea typeface="Calibri"/>
                <a:cs typeface="Times New Roman" pitchFamily="18" charset="0"/>
              </a:rPr>
              <a:t>на </a:t>
            </a:r>
            <a:r>
              <a:rPr lang="ru-RU" sz="1150" dirty="0">
                <a:latin typeface="Times New Roman" pitchFamily="18" charset="0"/>
                <a:ea typeface="Calibri"/>
                <a:cs typeface="Times New Roman" pitchFamily="18" charset="0"/>
              </a:rPr>
              <a:t>60,0 тыс</a:t>
            </a:r>
            <a:r>
              <a:rPr lang="ru-RU" sz="1150" dirty="0" smtClean="0">
                <a:latin typeface="Times New Roman" pitchFamily="18" charset="0"/>
                <a:ea typeface="Calibri"/>
                <a:cs typeface="Times New Roman" pitchFamily="18" charset="0"/>
              </a:rPr>
              <a:t>. руб</a:t>
            </a:r>
            <a:r>
              <a:rPr lang="ru-RU" sz="1150" dirty="0">
                <a:latin typeface="Times New Roman" pitchFamily="18" charset="0"/>
                <a:ea typeface="Calibri"/>
                <a:cs typeface="Times New Roman" pitchFamily="18" charset="0"/>
              </a:rPr>
              <a:t>.;</a:t>
            </a:r>
          </a:p>
          <a:p>
            <a:pPr marL="171450" indent="-171450" algn="just">
              <a:spcAft>
                <a:spcPts val="0"/>
              </a:spcAft>
              <a:buFontTx/>
              <a:buChar char="-"/>
            </a:pPr>
            <a:r>
              <a:rPr lang="ru-RU" sz="1150" dirty="0" smtClean="0">
                <a:latin typeface="Times New Roman" pitchFamily="18" charset="0"/>
                <a:ea typeface="Calibri"/>
                <a:cs typeface="Times New Roman" pitchFamily="18" charset="0"/>
              </a:rPr>
              <a:t>проведение </a:t>
            </a:r>
            <a:r>
              <a:rPr lang="ru-RU" sz="1150" dirty="0">
                <a:latin typeface="Times New Roman" pitchFamily="18" charset="0"/>
                <a:ea typeface="Calibri"/>
                <a:cs typeface="Times New Roman" pitchFamily="18" charset="0"/>
              </a:rPr>
              <a:t>мероприятий, посвященных памятным </a:t>
            </a:r>
            <a:r>
              <a:rPr lang="ru-RU" sz="1150" dirty="0" smtClean="0">
                <a:latin typeface="Times New Roman" pitchFamily="18" charset="0"/>
                <a:ea typeface="Calibri"/>
                <a:cs typeface="Times New Roman" pitchFamily="18" charset="0"/>
              </a:rPr>
              <a:t>датам, расходы на160,0 </a:t>
            </a:r>
            <a:r>
              <a:rPr lang="ru-RU" sz="1150" dirty="0">
                <a:latin typeface="Times New Roman" pitchFamily="18" charset="0"/>
                <a:ea typeface="Calibri"/>
                <a:cs typeface="Times New Roman" pitchFamily="18" charset="0"/>
              </a:rPr>
              <a:t>тыс</a:t>
            </a:r>
            <a:r>
              <a:rPr lang="ru-RU" sz="1150" dirty="0" smtClean="0">
                <a:latin typeface="Times New Roman" pitchFamily="18" charset="0"/>
                <a:ea typeface="Calibri"/>
                <a:cs typeface="Times New Roman" pitchFamily="18" charset="0"/>
              </a:rPr>
              <a:t>. руб.  </a:t>
            </a:r>
          </a:p>
          <a:p>
            <a:pPr algn="just">
              <a:spcAft>
                <a:spcPts val="0"/>
              </a:spcAft>
            </a:pPr>
            <a:r>
              <a:rPr lang="ru-RU" sz="1150" dirty="0">
                <a:latin typeface="Times New Roman" pitchFamily="18" charset="0"/>
                <a:ea typeface="Calibri"/>
                <a:cs typeface="Times New Roman" pitchFamily="18" charset="0"/>
              </a:rPr>
              <a:t> </a:t>
            </a:r>
            <a:r>
              <a:rPr lang="ru-RU" sz="1150" dirty="0" smtClean="0">
                <a:latin typeface="Times New Roman" pitchFamily="18" charset="0"/>
                <a:ea typeface="Calibri"/>
                <a:cs typeface="Times New Roman" pitchFamily="18" charset="0"/>
              </a:rPr>
              <a:t>                            Оценка </a:t>
            </a:r>
            <a:r>
              <a:rPr lang="ru-RU" sz="1150" dirty="0">
                <a:latin typeface="Times New Roman" pitchFamily="18" charset="0"/>
                <a:ea typeface="Calibri"/>
                <a:cs typeface="Times New Roman" pitchFamily="18" charset="0"/>
              </a:rPr>
              <a:t>эффективности реализации программы в финансовых показателях </a:t>
            </a:r>
            <a:r>
              <a:rPr lang="ru-RU" sz="1150" dirty="0" smtClean="0">
                <a:latin typeface="Times New Roman" pitchFamily="18" charset="0"/>
                <a:ea typeface="Calibri"/>
                <a:cs typeface="Times New Roman" pitchFamily="18" charset="0"/>
              </a:rPr>
              <a:t>относится</a:t>
            </a:r>
          </a:p>
          <a:p>
            <a:pPr indent="450215" algn="ctr">
              <a:spcAft>
                <a:spcPts val="0"/>
              </a:spcAft>
            </a:pPr>
            <a:r>
              <a:rPr lang="ru-RU" sz="1150" dirty="0" smtClean="0">
                <a:latin typeface="Times New Roman" pitchFamily="18" charset="0"/>
                <a:ea typeface="Calibri"/>
                <a:cs typeface="Times New Roman" pitchFamily="18" charset="0"/>
              </a:rPr>
              <a:t>к высокой </a:t>
            </a:r>
            <a:r>
              <a:rPr lang="ru-RU" sz="1150" dirty="0">
                <a:latin typeface="Times New Roman" pitchFamily="18" charset="0"/>
                <a:ea typeface="Calibri"/>
                <a:cs typeface="Times New Roman" pitchFamily="18" charset="0"/>
              </a:rPr>
              <a:t>категории и выполнена на 100%.</a:t>
            </a:r>
          </a:p>
        </p:txBody>
      </p:sp>
      <p:sp>
        <p:nvSpPr>
          <p:cNvPr id="6" name="Заголовок 1"/>
          <p:cNvSpPr txBox="1">
            <a:spLocks/>
          </p:cNvSpPr>
          <p:nvPr/>
        </p:nvSpPr>
        <p:spPr>
          <a:xfrm>
            <a:off x="3059832" y="44624"/>
            <a:ext cx="5832648" cy="1152128"/>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Муниципальная программа </a:t>
            </a:r>
          </a:p>
          <a:p>
            <a:r>
              <a:rPr lang="ru-RU" sz="1800" b="1" dirty="0">
                <a:solidFill>
                  <a:schemeClr val="tx2">
                    <a:lumMod val="50000"/>
                  </a:schemeClr>
                </a:solidFill>
                <a:effectLst>
                  <a:outerShdw blurRad="38100" dist="38100" dir="2700000" algn="tl">
                    <a:srgbClr val="000000">
                      <a:alpha val="43137"/>
                    </a:srgbClr>
                  </a:outerShdw>
                </a:effectLst>
                <a:latin typeface="+mn-lt"/>
                <a:cs typeface="Times New Roman" pitchFamily="18" charset="0"/>
              </a:rPr>
              <a:t>«Развитие и становление Зеленчукского районного </a:t>
            </a:r>
            <a:r>
              <a:rPr lang="ru-RU" sz="18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казачьего общества </a:t>
            </a:r>
            <a:r>
              <a:rPr lang="ru-RU" sz="1800" b="1" dirty="0">
                <a:solidFill>
                  <a:schemeClr val="tx2">
                    <a:lumMod val="50000"/>
                  </a:schemeClr>
                </a:solidFill>
                <a:effectLst>
                  <a:outerShdw blurRad="38100" dist="38100" dir="2700000" algn="tl">
                    <a:srgbClr val="000000">
                      <a:alpha val="43137"/>
                    </a:srgbClr>
                  </a:outerShdw>
                </a:effectLst>
                <a:latin typeface="+mn-lt"/>
                <a:cs typeface="Times New Roman" pitchFamily="18" charset="0"/>
              </a:rPr>
              <a:t>Баталпашинского казачьего отдела Кубанского казачьего войска </a:t>
            </a:r>
            <a:r>
              <a:rPr lang="ru-RU" sz="1800" b="1" dirty="0" smtClean="0">
                <a:solidFill>
                  <a:schemeClr val="tx2">
                    <a:lumMod val="50000"/>
                  </a:schemeClr>
                </a:solidFill>
                <a:effectLst>
                  <a:outerShdw blurRad="38100" dist="38100" dir="2700000" algn="tl">
                    <a:srgbClr val="000000">
                      <a:alpha val="43137"/>
                    </a:srgbClr>
                  </a:outerShdw>
                </a:effectLst>
                <a:latin typeface="+mn-lt"/>
                <a:cs typeface="Times New Roman" pitchFamily="18" charset="0"/>
              </a:rPr>
              <a:t>в 2016 году»</a:t>
            </a:r>
            <a:endParaRPr lang="ru-RU" sz="1800" b="1" dirty="0">
              <a:solidFill>
                <a:schemeClr val="tx2">
                  <a:lumMod val="50000"/>
                </a:schemeClr>
              </a:solidFill>
              <a:effectLst>
                <a:outerShdw blurRad="38100" dist="38100" dir="2700000" algn="tl">
                  <a:srgbClr val="000000">
                    <a:alpha val="43137"/>
                  </a:srgbClr>
                </a:outerShdw>
              </a:effectLst>
              <a:latin typeface="+mn-lt"/>
              <a:cs typeface="Times New Roman" pitchFamily="18" charset="0"/>
            </a:endParaRPr>
          </a:p>
        </p:txBody>
      </p:sp>
      <p:sp>
        <p:nvSpPr>
          <p:cNvPr id="8" name="Заголовок 1"/>
          <p:cNvSpPr txBox="1">
            <a:spLocks/>
          </p:cNvSpPr>
          <p:nvPr/>
        </p:nvSpPr>
        <p:spPr>
          <a:xfrm>
            <a:off x="274404" y="4149080"/>
            <a:ext cx="5328592" cy="898037"/>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1600" b="1" i="0" u="none" strike="noStrike" kern="1200" cap="none" spc="0" normalizeH="0" baseline="0" noProof="0" dirty="0" smtClean="0">
              <a:ln>
                <a:noFill/>
              </a:ln>
              <a:solidFill>
                <a:schemeClr val="tx2">
                  <a:lumMod val="50000"/>
                </a:schemeClr>
              </a:solidFill>
              <a:effectLst/>
              <a:uLnTx/>
              <a:uFillTx/>
              <a:latin typeface="Times New Roman" pitchFamily="18" charset="0"/>
              <a:ea typeface="Calibri"/>
              <a:cs typeface="Times New Roman" pitchFamily="18" charset="0"/>
            </a:endParaRPr>
          </a:p>
          <a:p>
            <a:pPr lvl="0" indent="450215"/>
            <a:endParaRPr kumimoji="0" lang="ru-RU" sz="1600" b="1" i="0" u="none" strike="noStrike" kern="1200" cap="none" spc="0" normalizeH="0" baseline="0" noProof="0" dirty="0" smtClean="0">
              <a:ln>
                <a:noFill/>
              </a:ln>
              <a:solidFill>
                <a:schemeClr val="tx2">
                  <a:lumMod val="50000"/>
                </a:schemeClr>
              </a:solidFill>
              <a:effectLst/>
              <a:uLnTx/>
              <a:uFillTx/>
              <a:latin typeface="Times New Roman" pitchFamily="18" charset="0"/>
              <a:ea typeface="Calibri"/>
              <a:cs typeface="Times New Roman" pitchFamily="18" charset="0"/>
            </a:endParaRPr>
          </a:p>
          <a:p>
            <a:pPr lvl="0" indent="450215"/>
            <a:endParaRPr kumimoji="0" lang="ru-RU" sz="1600" b="1" i="0" u="none" strike="noStrike" kern="1200" cap="none" spc="0" normalizeH="0" baseline="0" noProof="0" dirty="0" smtClean="0">
              <a:ln>
                <a:noFill/>
              </a:ln>
              <a:solidFill>
                <a:schemeClr val="tx2">
                  <a:lumMod val="50000"/>
                </a:schemeClr>
              </a:solidFill>
              <a:effectLst/>
              <a:uLnTx/>
              <a:uFillTx/>
              <a:latin typeface="Times New Roman" pitchFamily="18" charset="0"/>
              <a:ea typeface="Calibri"/>
              <a:cs typeface="Times New Roman" pitchFamily="18" charset="0"/>
            </a:endParaRPr>
          </a:p>
          <a:p>
            <a:pPr lvl="0" indent="450215"/>
            <a:r>
              <a:rPr kumimoji="0" lang="ru-RU" sz="1600" b="1" i="0" u="none" strike="noStrike" kern="1200" cap="none" spc="0" normalizeH="0" baseline="0" noProof="0" dirty="0" smtClean="0">
                <a:ln>
                  <a:noFill/>
                </a:ln>
                <a:solidFill>
                  <a:schemeClr val="tx2">
                    <a:lumMod val="50000"/>
                  </a:schemeClr>
                </a:solidFill>
                <a:effectLst/>
                <a:uLnTx/>
                <a:uFillTx/>
                <a:latin typeface="Times New Roman" pitchFamily="18" charset="0"/>
                <a:ea typeface="Calibri"/>
                <a:cs typeface="Times New Roman" pitchFamily="18" charset="0"/>
              </a:rPr>
              <a:t>Муниципальная программа </a:t>
            </a:r>
            <a:r>
              <a:rPr lang="ru-RU" sz="1600" b="1" dirty="0" smtClean="0">
                <a:solidFill>
                  <a:schemeClr val="tx2">
                    <a:lumMod val="50000"/>
                  </a:schemeClr>
                </a:solidFill>
                <a:latin typeface="Times New Roman" pitchFamily="18" charset="0"/>
                <a:ea typeface="Calibri"/>
                <a:cs typeface="Times New Roman" pitchFamily="18" charset="0"/>
              </a:rPr>
              <a:t>«Социальная поддержка пожилых граждан на 2016-2018 годы в Зеленчукском муниципальном районе»</a:t>
            </a:r>
          </a:p>
          <a:p>
            <a:pPr lvl="0" indent="450215"/>
            <a:r>
              <a:rPr lang="ru-RU" sz="1600" b="1" dirty="0">
                <a:solidFill>
                  <a:schemeClr val="tx2">
                    <a:lumMod val="50000"/>
                  </a:schemeClr>
                </a:solidFill>
                <a:latin typeface="Times New Roman" pitchFamily="18" charset="0"/>
                <a:ea typeface="Calibri"/>
                <a:cs typeface="Times New Roman" pitchFamily="18" charset="0"/>
              </a:rPr>
              <a:t/>
            </a:r>
            <a:br>
              <a:rPr lang="ru-RU" sz="1600" b="1" dirty="0">
                <a:solidFill>
                  <a:schemeClr val="tx2">
                    <a:lumMod val="50000"/>
                  </a:schemeClr>
                </a:solidFill>
                <a:latin typeface="Times New Roman" pitchFamily="18" charset="0"/>
                <a:ea typeface="Calibri"/>
                <a:cs typeface="Times New Roman" pitchFamily="18" charset="0"/>
              </a:rPr>
            </a:br>
            <a:r>
              <a:rPr lang="ru-RU" sz="1600" b="1" dirty="0">
                <a:solidFill>
                  <a:schemeClr val="tx2">
                    <a:lumMod val="50000"/>
                  </a:schemeClr>
                </a:solidFill>
                <a:latin typeface="Times New Roman" pitchFamily="18" charset="0"/>
                <a:ea typeface="Calibri"/>
                <a:cs typeface="Times New Roman" pitchFamily="18" charset="0"/>
              </a:rPr>
              <a:t/>
            </a:r>
            <a:br>
              <a:rPr lang="ru-RU" sz="1600" b="1" dirty="0">
                <a:solidFill>
                  <a:schemeClr val="tx2">
                    <a:lumMod val="50000"/>
                  </a:schemeClr>
                </a:solidFill>
                <a:latin typeface="Times New Roman" pitchFamily="18" charset="0"/>
                <a:ea typeface="Calibri"/>
                <a:cs typeface="Times New Roman" pitchFamily="18" charset="0"/>
              </a:rPr>
            </a:br>
            <a:endParaRPr kumimoji="0" lang="ru-RU" sz="1600" b="0" i="0" u="none" strike="noStrike" kern="1200" cap="none" spc="0" normalizeH="0" baseline="0" noProof="0" dirty="0">
              <a:ln>
                <a:noFill/>
              </a:ln>
              <a:solidFill>
                <a:schemeClr val="tx2">
                  <a:lumMod val="50000"/>
                </a:schemeClr>
              </a:solidFill>
              <a:effectLst/>
              <a:uLnTx/>
              <a:uFillTx/>
              <a:latin typeface="Calibri"/>
            </a:endParaRPr>
          </a:p>
        </p:txBody>
      </p:sp>
      <p:sp>
        <p:nvSpPr>
          <p:cNvPr id="10" name="Заголовок 8"/>
          <p:cNvSpPr txBox="1">
            <a:spLocks/>
          </p:cNvSpPr>
          <p:nvPr/>
        </p:nvSpPr>
        <p:spPr>
          <a:xfrm>
            <a:off x="683568" y="5157192"/>
            <a:ext cx="7776864" cy="1656183"/>
          </a:xfrm>
          <a:prstGeom prst="rect">
            <a:avLst/>
          </a:prstGeom>
          <a:solidFill>
            <a:schemeClr val="accent6">
              <a:lumMod val="20000"/>
              <a:lumOff val="80000"/>
            </a:schemeClr>
          </a:solidFill>
          <a:effectLst>
            <a:innerShdw blurRad="114300">
              <a:prstClr val="black"/>
            </a:innerShdw>
          </a:effectLst>
        </p:spPr>
        <p:txBody>
          <a:bodyPr vert="horz" lIns="91440" tIns="45720" rIns="91440" bIns="45720" rtlCol="0" anchor="t">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200" smtClean="0"/>
              <a:t>       Данной программой предусмотрены мероприятия различного рода поддержки населению, не только пожилого возраста, но и  семей многодетных, инвалидов и др. категорий. По программе на 2016 год  запланировано 110,0 тыс. руб., выделено из бюджета средств - 110,0 тыс. руб., освоено – 100 % от утвержденных бюджетом средств. Оценка эффективности  реализации  муниципальной программы за 2016 год признается высокой. В рамках реализации программы средства направлены на проведение  5  районных мероприятий: «День пожилых людей» - 20,0 тыс. руб.;  «День матери» - 20 тыс. руб.; «День защиты детей» - 20,0 тыс. руб.; «День инвалидов» - 20,0 тыс. руб.;  Районная Новогодняя елка - 30,0 тыс. руб.  Денежные средства были вручены в конвертах по 500 рублей 120 семьям, приглашенным на мероприятия (60 тыс. руб.).  Детям из многодетных, малообеспеченных семей, детям – инвалидам и детям-сиротам были вручены сладкие подарки и мягкие игрушки при проведении «Дня защиты детей» и районной елки (50,0 т. р.)  </a:t>
            </a:r>
            <a:endParaRPr lang="ru-RU" sz="1200" dirty="0"/>
          </a:p>
        </p:txBody>
      </p:sp>
    </p:spTree>
    <p:extLst>
      <p:ext uri="{BB962C8B-B14F-4D97-AF65-F5344CB8AC3E}">
        <p14:creationId xmlns:p14="http://schemas.microsoft.com/office/powerpoint/2010/main" val="87322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13514806"/>
              </p:ext>
            </p:extLst>
          </p:nvPr>
        </p:nvGraphicFramePr>
        <p:xfrm>
          <a:off x="467545" y="1358582"/>
          <a:ext cx="8208910" cy="5418086"/>
        </p:xfrm>
        <a:graphic>
          <a:graphicData uri="http://schemas.openxmlformats.org/drawingml/2006/table">
            <a:tbl>
              <a:tblPr>
                <a:effectLst>
                  <a:innerShdw blurRad="114300">
                    <a:prstClr val="black"/>
                  </a:innerShdw>
                </a:effectLst>
                <a:tableStyleId>{5C22544A-7EE6-4342-B048-85BDC9FD1C3A}</a:tableStyleId>
              </a:tblPr>
              <a:tblGrid>
                <a:gridCol w="4108359"/>
                <a:gridCol w="2232317"/>
                <a:gridCol w="823464"/>
                <a:gridCol w="132785"/>
                <a:gridCol w="911985"/>
              </a:tblGrid>
              <a:tr h="295160">
                <a:tc>
                  <a:txBody>
                    <a:bodyPr/>
                    <a:lstStyle/>
                    <a:p>
                      <a:pPr algn="ctr">
                        <a:lnSpc>
                          <a:spcPct val="115000"/>
                        </a:lnSpc>
                        <a:spcAft>
                          <a:spcPts val="0"/>
                        </a:spcAft>
                      </a:pPr>
                      <a:r>
                        <a:rPr lang="ru-RU" sz="1300" b="1" dirty="0">
                          <a:effectLst/>
                        </a:rPr>
                        <a:t>Показатели</a:t>
                      </a:r>
                      <a:endParaRPr lang="ru-RU" sz="1300" b="1" dirty="0">
                        <a:effectLst/>
                        <a:latin typeface="Times New Roman"/>
                        <a:ea typeface="Times New Roman"/>
                        <a:cs typeface="Times New Roman"/>
                      </a:endParaRPr>
                    </a:p>
                  </a:txBody>
                  <a:tcPr marL="14535" marR="14535" marT="0" marB="0">
                    <a:solidFill>
                      <a:schemeClr val="accent3">
                        <a:lumMod val="40000"/>
                        <a:lumOff val="60000"/>
                      </a:schemeClr>
                    </a:solidFill>
                  </a:tcPr>
                </a:tc>
                <a:tc>
                  <a:txBody>
                    <a:bodyPr/>
                    <a:lstStyle/>
                    <a:p>
                      <a:pPr algn="ctr">
                        <a:lnSpc>
                          <a:spcPct val="115000"/>
                        </a:lnSpc>
                        <a:spcAft>
                          <a:spcPts val="0"/>
                        </a:spcAft>
                      </a:pPr>
                      <a:r>
                        <a:rPr lang="ru-RU" sz="1300" b="1" dirty="0">
                          <a:effectLst/>
                        </a:rPr>
                        <a:t>Единица измерения</a:t>
                      </a:r>
                      <a:endParaRPr lang="ru-RU" sz="1300" b="1" dirty="0">
                        <a:effectLst/>
                        <a:latin typeface="Times New Roman"/>
                        <a:ea typeface="Times New Roman"/>
                        <a:cs typeface="Times New Roman"/>
                      </a:endParaRPr>
                    </a:p>
                  </a:txBody>
                  <a:tcPr marL="14535" marR="14535" marT="0" marB="0">
                    <a:solidFill>
                      <a:schemeClr val="accent3">
                        <a:lumMod val="40000"/>
                        <a:lumOff val="60000"/>
                      </a:schemeClr>
                    </a:solidFill>
                  </a:tcPr>
                </a:tc>
                <a:tc>
                  <a:txBody>
                    <a:bodyPr/>
                    <a:lstStyle/>
                    <a:p>
                      <a:pPr algn="ctr">
                        <a:lnSpc>
                          <a:spcPct val="115000"/>
                        </a:lnSpc>
                        <a:spcAft>
                          <a:spcPts val="0"/>
                        </a:spcAft>
                      </a:pPr>
                      <a:r>
                        <a:rPr lang="ru-RU" sz="1300" b="1" dirty="0">
                          <a:solidFill>
                            <a:srgbClr val="501D1C"/>
                          </a:solidFill>
                          <a:effectLst>
                            <a:outerShdw blurRad="38100" dist="38100" dir="2700000" algn="tl">
                              <a:srgbClr val="000000">
                                <a:alpha val="43137"/>
                              </a:srgbClr>
                            </a:outerShdw>
                          </a:effectLst>
                        </a:rPr>
                        <a:t>отчет </a:t>
                      </a:r>
                      <a:r>
                        <a:rPr lang="ru-RU" sz="1300" b="1" dirty="0" smtClean="0">
                          <a:solidFill>
                            <a:srgbClr val="501D1C"/>
                          </a:solidFill>
                          <a:effectLst>
                            <a:outerShdw blurRad="38100" dist="38100" dir="2700000" algn="tl">
                              <a:srgbClr val="000000">
                                <a:alpha val="43137"/>
                              </a:srgbClr>
                            </a:outerShdw>
                          </a:effectLst>
                        </a:rPr>
                        <a:t>2015</a:t>
                      </a: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3">
                        <a:lumMod val="40000"/>
                        <a:lumOff val="60000"/>
                      </a:schemeClr>
                    </a:solidFill>
                  </a:tcPr>
                </a:tc>
                <a:tc gridSpan="2">
                  <a:txBody>
                    <a:bodyPr/>
                    <a:lstStyle/>
                    <a:p>
                      <a:pPr algn="ctr">
                        <a:lnSpc>
                          <a:spcPct val="115000"/>
                        </a:lnSpc>
                        <a:spcAft>
                          <a:spcPts val="0"/>
                        </a:spcAft>
                      </a:pPr>
                      <a:r>
                        <a:rPr lang="ru-RU" sz="1300" b="1" dirty="0">
                          <a:solidFill>
                            <a:srgbClr val="501D1C"/>
                          </a:solidFill>
                          <a:effectLst>
                            <a:outerShdw blurRad="38100" dist="38100" dir="2700000" algn="tl">
                              <a:srgbClr val="000000">
                                <a:alpha val="43137"/>
                              </a:srgbClr>
                            </a:outerShdw>
                          </a:effectLst>
                        </a:rPr>
                        <a:t>отчет </a:t>
                      </a:r>
                      <a:r>
                        <a:rPr lang="ru-RU" sz="1300" b="1" dirty="0" smtClean="0">
                          <a:solidFill>
                            <a:srgbClr val="501D1C"/>
                          </a:solidFill>
                          <a:effectLst>
                            <a:outerShdw blurRad="38100" dist="38100" dir="2700000" algn="tl">
                              <a:srgbClr val="000000">
                                <a:alpha val="43137"/>
                              </a:srgbClr>
                            </a:outerShdw>
                          </a:effectLst>
                        </a:rPr>
                        <a:t>2016</a:t>
                      </a: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3">
                        <a:lumMod val="40000"/>
                        <a:lumOff val="60000"/>
                      </a:schemeClr>
                    </a:solidFill>
                  </a:tcPr>
                </a:tc>
                <a:tc hMerge="1">
                  <a:txBody>
                    <a:bodyPr/>
                    <a:lstStyle/>
                    <a:p>
                      <a:pPr algn="ctr">
                        <a:lnSpc>
                          <a:spcPct val="115000"/>
                        </a:lnSpc>
                        <a:spcAft>
                          <a:spcPts val="0"/>
                        </a:spcAft>
                      </a:pPr>
                      <a:endParaRPr lang="ru-RU" sz="1300" b="1" dirty="0">
                        <a:solidFill>
                          <a:srgbClr val="501D1C"/>
                        </a:solidFill>
                        <a:effectLst>
                          <a:outerShdw blurRad="38100" dist="38100" dir="2700000" algn="tl">
                            <a:srgbClr val="000000">
                              <a:alpha val="43137"/>
                            </a:srgbClr>
                          </a:outerShdw>
                        </a:effectLst>
                        <a:latin typeface="Times New Roman"/>
                        <a:ea typeface="Times New Roman"/>
                        <a:cs typeface="Times New Roman"/>
                      </a:endParaRPr>
                    </a:p>
                  </a:txBody>
                  <a:tcPr marL="14535" marR="14535" marT="0" marB="0">
                    <a:solidFill>
                      <a:schemeClr val="accent3">
                        <a:lumMod val="40000"/>
                        <a:lumOff val="60000"/>
                      </a:schemeClr>
                    </a:solidFill>
                  </a:tcPr>
                </a:tc>
              </a:tr>
              <a:tr h="175635">
                <a:tc>
                  <a:txBody>
                    <a:bodyPr/>
                    <a:lstStyle/>
                    <a:p>
                      <a:pPr>
                        <a:lnSpc>
                          <a:spcPct val="115000"/>
                        </a:lnSpc>
                        <a:spcAft>
                          <a:spcPts val="0"/>
                        </a:spcAft>
                      </a:pPr>
                      <a:r>
                        <a:rPr lang="ru-RU" sz="1050" b="1" dirty="0">
                          <a:effectLst/>
                        </a:rPr>
                        <a:t>Промышленное </a:t>
                      </a:r>
                      <a:r>
                        <a:rPr lang="ru-RU" sz="1050" b="1" dirty="0" smtClean="0">
                          <a:effectLst/>
                        </a:rPr>
                        <a:t>производство:</a:t>
                      </a:r>
                      <a:endParaRPr lang="ru-RU" sz="1050" b="1"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334543">
                <a:tc>
                  <a:txBody>
                    <a:bodyPr/>
                    <a:lstStyle/>
                    <a:p>
                      <a:pPr>
                        <a:lnSpc>
                          <a:spcPct val="115000"/>
                        </a:lnSpc>
                        <a:spcAft>
                          <a:spcPts val="0"/>
                        </a:spcAft>
                      </a:pPr>
                      <a:r>
                        <a:rPr lang="ru-RU" sz="1000" dirty="0">
                          <a:effectLst/>
                        </a:rPr>
                        <a:t>Индекс промышленного производства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к предыдущему году в сопоставимых ценах</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80,00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91,20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261816">
                <a:tc>
                  <a:txBody>
                    <a:bodyPr/>
                    <a:lstStyle/>
                    <a:p>
                      <a:pPr>
                        <a:lnSpc>
                          <a:spcPct val="115000"/>
                        </a:lnSpc>
                        <a:spcAft>
                          <a:spcPts val="0"/>
                        </a:spcAft>
                      </a:pPr>
                      <a:r>
                        <a:rPr lang="ru-RU" sz="1000" dirty="0">
                          <a:effectLst/>
                        </a:rPr>
                        <a:t>Обрабатывающие 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endParaRPr lang="ru-RU"/>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334543">
                <a:tc>
                  <a:txBody>
                    <a:bodyPr/>
                    <a:lstStyle/>
                    <a:p>
                      <a:pPr>
                        <a:lnSpc>
                          <a:spcPct val="115000"/>
                        </a:lnSpc>
                        <a:spcAft>
                          <a:spcPts val="0"/>
                        </a:spcAft>
                      </a:pPr>
                      <a:r>
                        <a:rPr lang="ru-RU" sz="1000" dirty="0">
                          <a:effectLst/>
                        </a:rPr>
                        <a:t>Объем отгруженных товаров собственного производства, выполненных работ и услуг собственными силами - </a:t>
                      </a:r>
                      <a:r>
                        <a:rPr lang="ru-RU" sz="1000" dirty="0" smtClean="0">
                          <a:effectLst/>
                        </a:rPr>
                        <a:t>Обрабатывающие </a:t>
                      </a:r>
                      <a:r>
                        <a:rPr lang="ru-RU" sz="1000" dirty="0">
                          <a:effectLst/>
                        </a:rPr>
                        <a:t>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млн. руб.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396,90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402,40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Индекс-дефлятор отгрузки - РАЗДЕЛ D: Обрабатывающие 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116,60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105,60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 производства - РАЗДЕЛ D: Обрабатывающие производства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900" dirty="0" smtClean="0">
                          <a:solidFill>
                            <a:schemeClr val="tx1"/>
                          </a:solidFill>
                          <a:effectLst/>
                        </a:rPr>
                        <a:t>% к </a:t>
                      </a:r>
                      <a:r>
                        <a:rPr lang="ru-RU" sz="900" dirty="0" err="1" smtClean="0">
                          <a:solidFill>
                            <a:schemeClr val="tx1"/>
                          </a:solidFill>
                          <a:effectLst/>
                        </a:rPr>
                        <a:t>предыдущ</a:t>
                      </a:r>
                      <a:r>
                        <a:rPr lang="ru-RU" sz="900" dirty="0" smtClean="0">
                          <a:solidFill>
                            <a:schemeClr val="tx1"/>
                          </a:solidFill>
                          <a:effectLst/>
                        </a:rPr>
                        <a:t>. году в сопоставимых ценах</a:t>
                      </a:r>
                      <a:endParaRPr lang="ru-RU" sz="9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91,00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96,00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261816">
                <a:tc>
                  <a:txBody>
                    <a:bodyPr/>
                    <a:lstStyle/>
                    <a:p>
                      <a:pPr>
                        <a:lnSpc>
                          <a:spcPct val="115000"/>
                        </a:lnSpc>
                        <a:spcAft>
                          <a:spcPts val="0"/>
                        </a:spcAft>
                      </a:pPr>
                      <a:r>
                        <a:rPr lang="ru-RU" sz="1050" b="1" dirty="0">
                          <a:effectLst/>
                        </a:rPr>
                        <a:t>Сельское </a:t>
                      </a:r>
                      <a:r>
                        <a:rPr lang="ru-RU" sz="1050" b="1" dirty="0" smtClean="0">
                          <a:effectLst/>
                        </a:rPr>
                        <a:t>хозяйство:</a:t>
                      </a:r>
                      <a:endParaRPr lang="ru-RU" sz="1050" b="1"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endParaRPr lang="ru-RU"/>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Продукция сельского хозяйства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млн. руб.</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3341,61</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3547,75</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 производства продукции сельского хозяйства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900" dirty="0">
                          <a:effectLst/>
                        </a:rPr>
                        <a:t>% к </a:t>
                      </a:r>
                      <a:r>
                        <a:rPr lang="ru-RU" sz="900" dirty="0" err="1" smtClean="0">
                          <a:effectLst/>
                        </a:rPr>
                        <a:t>предыдущ</a:t>
                      </a:r>
                      <a:r>
                        <a:rPr lang="ru-RU" sz="900" dirty="0" smtClean="0">
                          <a:effectLst/>
                        </a:rPr>
                        <a:t>.  </a:t>
                      </a:r>
                      <a:r>
                        <a:rPr lang="ru-RU" sz="900" dirty="0">
                          <a:effectLst/>
                        </a:rPr>
                        <a:t>году в сопоставимых ценах</a:t>
                      </a:r>
                      <a:endParaRPr lang="ru-RU" sz="9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103,00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101,50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334543">
                <a:tc>
                  <a:txBody>
                    <a:bodyPr/>
                    <a:lstStyle/>
                    <a:p>
                      <a:pPr>
                        <a:lnSpc>
                          <a:spcPct val="115000"/>
                        </a:lnSpc>
                        <a:spcAft>
                          <a:spcPts val="0"/>
                        </a:spcAft>
                      </a:pPr>
                      <a:r>
                        <a:rPr lang="ru-RU" sz="1000" dirty="0">
                          <a:effectLst/>
                        </a:rPr>
                        <a:t>Индекс-дефлятор продукции сельского хозяйства в хозяйствах всех категорий</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к предыдущему году</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112,10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104,60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pPr algn="ct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gridSpan="5">
                  <a:txBody>
                    <a:bodyPr/>
                    <a:lstStyle/>
                    <a:p>
                      <a:pPr>
                        <a:lnSpc>
                          <a:spcPct val="115000"/>
                        </a:lnSpc>
                        <a:spcAft>
                          <a:spcPts val="0"/>
                        </a:spcAft>
                      </a:pPr>
                      <a:r>
                        <a:rPr lang="ru-RU" sz="1000" dirty="0">
                          <a:solidFill>
                            <a:schemeClr val="tx1"/>
                          </a:solidFill>
                          <a:effectLst/>
                        </a:rPr>
                        <a:t>                    Продукция сельского хозяйства в хозяйствах всех категорий, в том числе:</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7271">
                <a:tc>
                  <a:txBody>
                    <a:bodyPr/>
                    <a:lstStyle/>
                    <a:p>
                      <a:pPr>
                        <a:lnSpc>
                          <a:spcPct val="115000"/>
                        </a:lnSpc>
                        <a:spcAft>
                          <a:spcPts val="0"/>
                        </a:spcAft>
                      </a:pPr>
                      <a:r>
                        <a:rPr lang="ru-RU" sz="1000" dirty="0">
                          <a:effectLst/>
                        </a:rPr>
                        <a:t>Продукция растениеводства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1294,37</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1374,22</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 производства продукции растениеводства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900" dirty="0" smtClean="0">
                          <a:effectLst/>
                        </a:rPr>
                        <a:t>% к </a:t>
                      </a:r>
                      <a:r>
                        <a:rPr lang="ru-RU" sz="900" dirty="0" err="1" smtClean="0">
                          <a:effectLst/>
                        </a:rPr>
                        <a:t>предыдущ</a:t>
                      </a:r>
                      <a:r>
                        <a:rPr lang="ru-RU" sz="900" dirty="0" smtClean="0">
                          <a:effectLst/>
                        </a:rPr>
                        <a:t>. году в сопоставимых ценах</a:t>
                      </a:r>
                      <a:endParaRPr lang="ru-RU" sz="900" dirty="0" smtClean="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103,00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101,50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Индекс-дефлятор продукции растениеводства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 к предыдущему году</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112,10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104,60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Продукция животноводства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млн.руб.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2047,24</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2173,53</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 производства продукции животноводства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900" dirty="0">
                          <a:effectLst/>
                        </a:rPr>
                        <a:t>% к </a:t>
                      </a:r>
                      <a:r>
                        <a:rPr lang="ru-RU" sz="900" dirty="0" err="1" smtClean="0">
                          <a:effectLst/>
                        </a:rPr>
                        <a:t>предыдущ.году</a:t>
                      </a:r>
                      <a:r>
                        <a:rPr lang="ru-RU" sz="900" dirty="0" smtClean="0">
                          <a:effectLst/>
                        </a:rPr>
                        <a:t> </a:t>
                      </a:r>
                      <a:r>
                        <a:rPr lang="ru-RU" sz="900" dirty="0">
                          <a:effectLst/>
                        </a:rPr>
                        <a:t>в сопоставимых ценах</a:t>
                      </a:r>
                      <a:endParaRPr lang="ru-RU" sz="9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103,00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101,50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Индекс-дефлятор продукции животноводства</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112,10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104,60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75635">
                <a:tc>
                  <a:txBody>
                    <a:bodyPr/>
                    <a:lstStyle/>
                    <a:p>
                      <a:pPr>
                        <a:lnSpc>
                          <a:spcPct val="115000"/>
                        </a:lnSpc>
                        <a:spcAft>
                          <a:spcPts val="0"/>
                        </a:spcAft>
                      </a:pPr>
                      <a:r>
                        <a:rPr lang="ru-RU" sz="1050" b="1" dirty="0" smtClean="0">
                          <a:effectLst/>
                        </a:rPr>
                        <a:t>Транспорт:</a:t>
                      </a:r>
                      <a:endParaRPr lang="ru-RU" sz="1050" b="1"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334543">
                <a:tc>
                  <a:txBody>
                    <a:bodyPr/>
                    <a:lstStyle/>
                    <a:p>
                      <a:pPr>
                        <a:lnSpc>
                          <a:spcPct val="115000"/>
                        </a:lnSpc>
                        <a:spcAft>
                          <a:spcPts val="0"/>
                        </a:spcAft>
                      </a:pPr>
                      <a:r>
                        <a:rPr lang="ru-RU" sz="1000" dirty="0">
                          <a:effectLst/>
                        </a:rPr>
                        <a:t>Протяженность автомобильных дорог общего пользования с твердым покрытием </a:t>
                      </a:r>
                      <a:r>
                        <a:rPr lang="ru-RU" sz="1000" dirty="0" smtClean="0">
                          <a:effectLst/>
                        </a:rPr>
                        <a:t> (</a:t>
                      </a:r>
                      <a:r>
                        <a:rPr lang="ru-RU" sz="1000" dirty="0" err="1" smtClean="0">
                          <a:effectLst/>
                        </a:rPr>
                        <a:t>федер</a:t>
                      </a:r>
                      <a:r>
                        <a:rPr lang="ru-RU" sz="1000" dirty="0" smtClean="0">
                          <a:effectLst/>
                        </a:rPr>
                        <a:t>., </a:t>
                      </a:r>
                      <a:r>
                        <a:rPr lang="ru-RU" sz="1000" dirty="0" err="1" smtClean="0">
                          <a:effectLst/>
                        </a:rPr>
                        <a:t>региональн</a:t>
                      </a:r>
                      <a:r>
                        <a:rPr lang="ru-RU" sz="1000" dirty="0" smtClean="0">
                          <a:effectLst/>
                        </a:rPr>
                        <a:t>. </a:t>
                      </a:r>
                      <a:r>
                        <a:rPr lang="ru-RU" sz="1000" dirty="0">
                          <a:effectLst/>
                        </a:rPr>
                        <a:t>и </a:t>
                      </a:r>
                      <a:r>
                        <a:rPr lang="ru-RU" sz="1000" dirty="0" err="1" smtClean="0">
                          <a:effectLst/>
                        </a:rPr>
                        <a:t>межмуниципальн</a:t>
                      </a:r>
                      <a:r>
                        <a:rPr lang="ru-RU" sz="1000" dirty="0" smtClean="0">
                          <a:effectLst/>
                        </a:rPr>
                        <a:t>., </a:t>
                      </a:r>
                      <a:r>
                        <a:rPr lang="ru-RU" sz="1000" dirty="0" err="1" smtClean="0">
                          <a:effectLst/>
                        </a:rPr>
                        <a:t>местн.значения</a:t>
                      </a:r>
                      <a:r>
                        <a:rPr lang="ru-RU" sz="1000" dirty="0">
                          <a:effectLst/>
                        </a:rPr>
                        <a:t>)</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a:effectLst/>
                        </a:rPr>
                        <a:t>км.</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90,70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90,70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167271">
                <a:tc>
                  <a:txBody>
                    <a:bodyPr/>
                    <a:lstStyle/>
                    <a:p>
                      <a:pPr>
                        <a:lnSpc>
                          <a:spcPct val="115000"/>
                        </a:lnSpc>
                        <a:spcAft>
                          <a:spcPts val="0"/>
                        </a:spcAft>
                      </a:pPr>
                      <a:r>
                        <a:rPr lang="ru-RU" sz="1000" dirty="0">
                          <a:effectLst/>
                        </a:rPr>
                        <a:t>в том числе федерального значения</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км.</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r">
                        <a:lnSpc>
                          <a:spcPct val="115000"/>
                        </a:lnSpc>
                        <a:spcAft>
                          <a:spcPts val="0"/>
                        </a:spcAft>
                      </a:pP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334543">
                <a:tc>
                  <a:txBody>
                    <a:bodyPr/>
                    <a:lstStyle/>
                    <a:p>
                      <a:pPr>
                        <a:lnSpc>
                          <a:spcPct val="115000"/>
                        </a:lnSpc>
                        <a:spcAft>
                          <a:spcPts val="0"/>
                        </a:spcAft>
                      </a:pPr>
                      <a:r>
                        <a:rPr lang="ru-RU" sz="1000">
                          <a:effectLst/>
                        </a:rPr>
                        <a:t>Плотность автомобильных дорог общего пользования с твердым покрытием</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на конец года; км путей на 10000 </a:t>
                      </a:r>
                      <a:r>
                        <a:rPr lang="ru-RU" sz="1000" dirty="0" err="1">
                          <a:effectLst/>
                        </a:rPr>
                        <a:t>кв.км</a:t>
                      </a:r>
                      <a:r>
                        <a:rPr lang="ru-RU" sz="1000" dirty="0">
                          <a:effectLst/>
                        </a:rPr>
                        <a:t> </a:t>
                      </a:r>
                      <a:r>
                        <a:rPr lang="ru-RU" sz="1000" dirty="0" err="1">
                          <a:effectLst/>
                        </a:rPr>
                        <a:t>террит</a:t>
                      </a:r>
                      <a:r>
                        <a:rPr lang="ru-RU" sz="1000" dirty="0">
                          <a:effectLst/>
                        </a:rPr>
                        <a:t>.</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309,50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309,50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r h="334543">
                <a:tc>
                  <a:txBody>
                    <a:bodyPr/>
                    <a:lstStyle/>
                    <a:p>
                      <a:pPr>
                        <a:lnSpc>
                          <a:spcPct val="115000"/>
                        </a:lnSpc>
                        <a:spcAft>
                          <a:spcPts val="0"/>
                        </a:spcAft>
                      </a:pPr>
                      <a:r>
                        <a:rPr lang="ru-RU" sz="1000">
                          <a:effectLst/>
                        </a:rPr>
                        <a:t>Удельный вес автомобильных дорог с твердым покрытием в общей протяженности автомобильных дорог общего пользования</a:t>
                      </a:r>
                      <a:endParaRPr lang="ru-RU" sz="1000">
                        <a:effectLst/>
                        <a:latin typeface="Times New Roman"/>
                        <a:ea typeface="Times New Roman"/>
                        <a:cs typeface="Times New Roman"/>
                      </a:endParaRPr>
                    </a:p>
                  </a:txBody>
                  <a:tcPr marL="14535" marR="14535" marT="0" marB="0">
                    <a:solidFill>
                      <a:schemeClr val="accent3">
                        <a:lumMod val="20000"/>
                        <a:lumOff val="80000"/>
                      </a:schemeClr>
                    </a:solidFill>
                  </a:tcPr>
                </a:tc>
                <a:tc>
                  <a:txBody>
                    <a:bodyPr/>
                    <a:lstStyle/>
                    <a:p>
                      <a:pPr>
                        <a:lnSpc>
                          <a:spcPct val="115000"/>
                        </a:lnSpc>
                        <a:spcAft>
                          <a:spcPts val="0"/>
                        </a:spcAft>
                      </a:pPr>
                      <a:r>
                        <a:rPr lang="ru-RU" sz="1000" dirty="0">
                          <a:effectLst/>
                        </a:rPr>
                        <a:t>на конец года; %</a:t>
                      </a:r>
                      <a:endParaRPr lang="ru-RU" sz="1000" dirty="0">
                        <a:effectLst/>
                        <a:latin typeface="Times New Roman"/>
                        <a:ea typeface="Times New Roman"/>
                        <a:cs typeface="Times New Roman"/>
                      </a:endParaRPr>
                    </a:p>
                  </a:txBody>
                  <a:tcPr marL="14535" marR="14535" marT="0" marB="0">
                    <a:solidFill>
                      <a:schemeClr val="accent3">
                        <a:lumMod val="20000"/>
                        <a:lumOff val="80000"/>
                      </a:schemeClr>
                    </a:solidFill>
                  </a:tcPr>
                </a:tc>
                <a:tc gridSpan="2">
                  <a:txBody>
                    <a:bodyPr/>
                    <a:lstStyle/>
                    <a:p>
                      <a:pPr algn="r">
                        <a:lnSpc>
                          <a:spcPct val="115000"/>
                        </a:lnSpc>
                        <a:spcAft>
                          <a:spcPts val="0"/>
                        </a:spcAft>
                      </a:pPr>
                      <a:r>
                        <a:rPr lang="ru-RU" sz="1000" dirty="0">
                          <a:solidFill>
                            <a:schemeClr val="tx1"/>
                          </a:solidFill>
                          <a:effectLst/>
                        </a:rPr>
                        <a:t>16,90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c hMerge="1">
                  <a:txBody>
                    <a:bodyPr/>
                    <a:lstStyle/>
                    <a:p>
                      <a:endParaRPr lang="ru-RU"/>
                    </a:p>
                  </a:txBody>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16,90</a:t>
                      </a:r>
                      <a:endParaRPr lang="ru-RU" sz="1000" dirty="0">
                        <a:solidFill>
                          <a:schemeClr val="tx1"/>
                        </a:solidFill>
                        <a:effectLst/>
                        <a:latin typeface="Times New Roman"/>
                        <a:ea typeface="Times New Roman"/>
                        <a:cs typeface="Times New Roman"/>
                      </a:endParaRPr>
                    </a:p>
                  </a:txBody>
                  <a:tcPr marL="14535" marR="14535" marT="0" marB="0">
                    <a:solidFill>
                      <a:schemeClr val="accent3">
                        <a:lumMod val="20000"/>
                        <a:lumOff val="80000"/>
                      </a:schemeClr>
                    </a:solidFill>
                  </a:tcPr>
                </a:tc>
              </a:tr>
            </a:tbl>
          </a:graphicData>
        </a:graphic>
      </p:graphicFrame>
      <p:sp>
        <p:nvSpPr>
          <p:cNvPr id="4" name="Прямоугольник 3"/>
          <p:cNvSpPr/>
          <p:nvPr/>
        </p:nvSpPr>
        <p:spPr>
          <a:xfrm>
            <a:off x="467544" y="151472"/>
            <a:ext cx="8208912" cy="1015663"/>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3000" b="1" dirty="0">
                <a:solidFill>
                  <a:schemeClr val="accent2">
                    <a:lumMod val="50000"/>
                  </a:schemeClr>
                </a:solidFill>
                <a:effectLst>
                  <a:outerShdw blurRad="38100" dist="38100" dir="2700000" algn="tl">
                    <a:srgbClr val="000000">
                      <a:alpha val="43137"/>
                    </a:srgbClr>
                  </a:outerShdw>
                </a:effectLst>
                <a:latin typeface="Victoriana" pitchFamily="2" charset="0"/>
              </a:rPr>
              <a:t>Основные показатели социально-экономического </a:t>
            </a:r>
            <a:r>
              <a:rPr lang="ru-RU" sz="3000" b="1" dirty="0" smtClean="0">
                <a:solidFill>
                  <a:schemeClr val="accent2">
                    <a:lumMod val="50000"/>
                  </a:schemeClr>
                </a:solidFill>
                <a:effectLst>
                  <a:outerShdw blurRad="38100" dist="38100" dir="2700000" algn="tl">
                    <a:srgbClr val="000000">
                      <a:alpha val="43137"/>
                    </a:srgbClr>
                  </a:outerShdw>
                </a:effectLst>
                <a:latin typeface="Victoriana" pitchFamily="2" charset="0"/>
              </a:rPr>
              <a:t>развития </a:t>
            </a:r>
          </a:p>
          <a:p>
            <a:pPr algn="ctr"/>
            <a:r>
              <a:rPr lang="ru-RU" sz="28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Зеленчукского муниципального района</a:t>
            </a:r>
            <a:r>
              <a:rPr lang="ru-RU" sz="3000" b="1" dirty="0" smtClean="0">
                <a:solidFill>
                  <a:schemeClr val="accent2">
                    <a:lumMod val="50000"/>
                  </a:schemeClr>
                </a:solidFill>
                <a:effectLst>
                  <a:outerShdw blurRad="38100" dist="38100" dir="2700000" algn="tl">
                    <a:srgbClr val="000000">
                      <a:alpha val="43137"/>
                    </a:srgbClr>
                  </a:outerShdw>
                </a:effectLst>
                <a:latin typeface="Victoriana" pitchFamily="2" charset="0"/>
              </a:rPr>
              <a:t> </a:t>
            </a:r>
            <a:r>
              <a:rPr lang="ru-RU" sz="2000" b="1" dirty="0">
                <a:solidFill>
                  <a:schemeClr val="accent2">
                    <a:lumMod val="50000"/>
                  </a:schemeClr>
                </a:solidFill>
                <a:latin typeface="Victoriana" pitchFamily="2" charset="0"/>
              </a:rPr>
              <a:t>(</a:t>
            </a:r>
            <a:r>
              <a:rPr lang="ru-RU" sz="2000" b="1" dirty="0" smtClean="0">
                <a:solidFill>
                  <a:schemeClr val="accent2">
                    <a:lumMod val="50000"/>
                  </a:schemeClr>
                </a:solidFill>
                <a:latin typeface="Victoriana" pitchFamily="2" charset="0"/>
              </a:rPr>
              <a:t>отчёт </a:t>
            </a:r>
            <a:r>
              <a:rPr lang="ru-RU" sz="2000" b="1" dirty="0">
                <a:solidFill>
                  <a:schemeClr val="accent2">
                    <a:lumMod val="50000"/>
                  </a:schemeClr>
                </a:solidFill>
                <a:latin typeface="Victoriana" pitchFamily="2" charset="0"/>
              </a:rPr>
              <a:t>2016 года сопоставимый с предыдущим годом) </a:t>
            </a:r>
          </a:p>
        </p:txBody>
      </p:sp>
    </p:spTree>
    <p:extLst>
      <p:ext uri="{BB962C8B-B14F-4D97-AF65-F5344CB8AC3E}">
        <p14:creationId xmlns:p14="http://schemas.microsoft.com/office/powerpoint/2010/main" val="3519582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im3-tub-ru.yandex.net/i?id=e358de5c9eb2f60d1e612907e1471658&amp;n=33&amp;h=190&amp;w=233">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789039"/>
            <a:ext cx="2686569" cy="1944217"/>
          </a:xfrm>
          <a:prstGeom prst="rect">
            <a:avLst/>
          </a:prstGeom>
          <a:noFill/>
          <a:ln>
            <a:noFill/>
          </a:ln>
        </p:spPr>
      </p:pic>
      <p:sp>
        <p:nvSpPr>
          <p:cNvPr id="6" name="Заголовок 1"/>
          <p:cNvSpPr txBox="1">
            <a:spLocks/>
          </p:cNvSpPr>
          <p:nvPr/>
        </p:nvSpPr>
        <p:spPr>
          <a:xfrm>
            <a:off x="539552" y="4653136"/>
            <a:ext cx="5184576" cy="898037"/>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1600" b="1" i="0" u="none" strike="noStrike" kern="1200" cap="none" spc="0" normalizeH="0" baseline="0" noProof="0" dirty="0" smtClean="0">
              <a:ln>
                <a:noFill/>
              </a:ln>
              <a:solidFill>
                <a:schemeClr val="tx2">
                  <a:lumMod val="50000"/>
                </a:schemeClr>
              </a:solidFill>
              <a:effectLst/>
              <a:uLnTx/>
              <a:uFillTx/>
              <a:latin typeface="Times New Roman" pitchFamily="18" charset="0"/>
              <a:ea typeface="Calibri"/>
              <a:cs typeface="Times New Roman" pitchFamily="18" charset="0"/>
            </a:endParaRPr>
          </a:p>
          <a:p>
            <a:pPr lvl="0" indent="450215"/>
            <a:endParaRPr kumimoji="0" lang="ru-RU" sz="1600" b="1" i="0" u="none" strike="noStrike" kern="1200" cap="none" spc="0" normalizeH="0" baseline="0" noProof="0" dirty="0" smtClean="0">
              <a:ln>
                <a:noFill/>
              </a:ln>
              <a:solidFill>
                <a:schemeClr val="tx2">
                  <a:lumMod val="50000"/>
                </a:schemeClr>
              </a:solidFill>
              <a:effectLst/>
              <a:uLnTx/>
              <a:uFillTx/>
              <a:latin typeface="Times New Roman" pitchFamily="18" charset="0"/>
              <a:ea typeface="Calibri"/>
              <a:cs typeface="Times New Roman" pitchFamily="18" charset="0"/>
            </a:endParaRPr>
          </a:p>
          <a:p>
            <a:pPr lvl="0" indent="450215"/>
            <a:r>
              <a:rPr lang="ru-RU" sz="1600" b="1" dirty="0">
                <a:solidFill>
                  <a:schemeClr val="tx2">
                    <a:lumMod val="50000"/>
                  </a:schemeClr>
                </a:solidFill>
                <a:latin typeface="Times New Roman" pitchFamily="18" charset="0"/>
                <a:ea typeface="Calibri"/>
                <a:cs typeface="Times New Roman" pitchFamily="18" charset="0"/>
              </a:rPr>
              <a:t>Софинансирование государственной программы </a:t>
            </a:r>
            <a:endParaRPr lang="ru-RU" sz="1600" b="1" dirty="0" smtClean="0">
              <a:solidFill>
                <a:schemeClr val="tx2">
                  <a:lumMod val="50000"/>
                </a:schemeClr>
              </a:solidFill>
              <a:latin typeface="Times New Roman" pitchFamily="18" charset="0"/>
              <a:ea typeface="Calibri"/>
              <a:cs typeface="Times New Roman" pitchFamily="18" charset="0"/>
            </a:endParaRPr>
          </a:p>
          <a:p>
            <a:pPr lvl="0" indent="450215"/>
            <a:r>
              <a:rPr lang="ru-RU" sz="1600" b="1" dirty="0" smtClean="0">
                <a:solidFill>
                  <a:schemeClr val="tx2">
                    <a:lumMod val="50000"/>
                  </a:schemeClr>
                </a:solidFill>
                <a:latin typeface="Times New Roman" pitchFamily="18" charset="0"/>
                <a:ea typeface="Calibri"/>
                <a:cs typeface="Times New Roman" pitchFamily="18" charset="0"/>
              </a:rPr>
              <a:t>«</a:t>
            </a:r>
            <a:r>
              <a:rPr lang="ru-RU" sz="1600" b="1" dirty="0">
                <a:solidFill>
                  <a:schemeClr val="tx2">
                    <a:lumMod val="50000"/>
                  </a:schemeClr>
                </a:solidFill>
                <a:latin typeface="Times New Roman" pitchFamily="18" charset="0"/>
                <a:ea typeface="Calibri"/>
                <a:cs typeface="Times New Roman" pitchFamily="18" charset="0"/>
              </a:rPr>
              <a:t>Доступная среда КЧР на 2016- 2018гг» </a:t>
            </a:r>
            <a:br>
              <a:rPr lang="ru-RU" sz="1600" b="1" dirty="0">
                <a:solidFill>
                  <a:schemeClr val="tx2">
                    <a:lumMod val="50000"/>
                  </a:schemeClr>
                </a:solidFill>
                <a:latin typeface="Times New Roman" pitchFamily="18" charset="0"/>
                <a:ea typeface="Calibri"/>
                <a:cs typeface="Times New Roman" pitchFamily="18" charset="0"/>
              </a:rPr>
            </a:br>
            <a:r>
              <a:rPr lang="ru-RU" sz="1600" b="1" dirty="0">
                <a:solidFill>
                  <a:schemeClr val="tx2">
                    <a:lumMod val="50000"/>
                  </a:schemeClr>
                </a:solidFill>
                <a:latin typeface="Times New Roman" pitchFamily="18" charset="0"/>
                <a:ea typeface="Calibri"/>
                <a:cs typeface="Times New Roman" pitchFamily="18" charset="0"/>
              </a:rPr>
              <a:t/>
            </a:r>
            <a:br>
              <a:rPr lang="ru-RU" sz="1600" b="1" dirty="0">
                <a:solidFill>
                  <a:schemeClr val="tx2">
                    <a:lumMod val="50000"/>
                  </a:schemeClr>
                </a:solidFill>
                <a:latin typeface="Times New Roman" pitchFamily="18" charset="0"/>
                <a:ea typeface="Calibri"/>
                <a:cs typeface="Times New Roman" pitchFamily="18" charset="0"/>
              </a:rPr>
            </a:br>
            <a:endParaRPr kumimoji="0" lang="ru-RU" sz="1600" b="0" i="0" u="none" strike="noStrike" kern="1200" cap="none" spc="0" normalizeH="0" baseline="0" noProof="0" dirty="0">
              <a:ln>
                <a:noFill/>
              </a:ln>
              <a:solidFill>
                <a:schemeClr val="tx2">
                  <a:lumMod val="50000"/>
                </a:schemeClr>
              </a:solidFill>
              <a:effectLst/>
              <a:uLnTx/>
              <a:uFillTx/>
              <a:latin typeface="Calibri"/>
            </a:endParaRPr>
          </a:p>
        </p:txBody>
      </p:sp>
      <p:sp>
        <p:nvSpPr>
          <p:cNvPr id="7" name="Скругленный прямоугольник 6"/>
          <p:cNvSpPr/>
          <p:nvPr/>
        </p:nvSpPr>
        <p:spPr>
          <a:xfrm>
            <a:off x="827584" y="5661248"/>
            <a:ext cx="7488832" cy="10081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200" dirty="0" smtClean="0">
              <a:solidFill>
                <a:srgbClr val="FF0000"/>
              </a:solidFill>
            </a:endParaRPr>
          </a:p>
          <a:p>
            <a:pPr algn="just"/>
            <a:endParaRPr lang="ru-RU" sz="1200" dirty="0">
              <a:solidFill>
                <a:srgbClr val="FF0000"/>
              </a:solidFill>
            </a:endParaRPr>
          </a:p>
          <a:p>
            <a:pPr algn="just"/>
            <a:endParaRPr lang="ru-RU" sz="1200" dirty="0" smtClean="0">
              <a:solidFill>
                <a:schemeClr val="tx1"/>
              </a:solidFill>
            </a:endParaRPr>
          </a:p>
          <a:p>
            <a:pPr algn="just"/>
            <a:endParaRPr lang="ru-RU" sz="1200" dirty="0">
              <a:solidFill>
                <a:schemeClr val="tx1"/>
              </a:solidFill>
            </a:endParaRPr>
          </a:p>
          <a:p>
            <a:pPr algn="just"/>
            <a:endParaRPr lang="ru-RU" sz="1200" dirty="0" smtClean="0">
              <a:solidFill>
                <a:schemeClr val="tx1"/>
              </a:solidFill>
            </a:endParaRPr>
          </a:p>
          <a:p>
            <a:pPr algn="just"/>
            <a:r>
              <a:rPr lang="ru-RU" sz="1200" dirty="0" smtClean="0">
                <a:solidFill>
                  <a:schemeClr val="tx1"/>
                </a:solidFill>
              </a:rPr>
              <a:t>По </a:t>
            </a:r>
            <a:r>
              <a:rPr lang="ru-RU" sz="1200" dirty="0">
                <a:solidFill>
                  <a:schemeClr val="tx1"/>
                </a:solidFill>
              </a:rPr>
              <a:t>данной программе предусмотрены  мероприятия, направленные на оборудование здания автовокзала специальными устройствами и </a:t>
            </a:r>
            <a:r>
              <a:rPr lang="ru-RU" sz="1200" dirty="0" smtClean="0">
                <a:solidFill>
                  <a:schemeClr val="tx1"/>
                </a:solidFill>
              </a:rPr>
              <a:t>приспособлениями и </a:t>
            </a:r>
            <a:r>
              <a:rPr lang="ru-RU" sz="1200" dirty="0">
                <a:solidFill>
                  <a:schemeClr val="tx1"/>
                </a:solidFill>
              </a:rPr>
              <a:t>санитарно-гигиеническими помещениями </a:t>
            </a:r>
            <a:r>
              <a:rPr lang="ru-RU" sz="1200" dirty="0" smtClean="0">
                <a:solidFill>
                  <a:schemeClr val="tx1"/>
                </a:solidFill>
              </a:rPr>
              <a:t>с </a:t>
            </a:r>
            <a:r>
              <a:rPr lang="ru-RU" sz="1200" dirty="0">
                <a:solidFill>
                  <a:schemeClr val="tx1"/>
                </a:solidFill>
              </a:rPr>
              <a:t>учетом потребности инвалидов, установка оборудования для увеличения слышимости  </a:t>
            </a:r>
            <a:r>
              <a:rPr lang="ru-RU" sz="1200" dirty="0" smtClean="0">
                <a:solidFill>
                  <a:schemeClr val="tx1"/>
                </a:solidFill>
              </a:rPr>
              <a:t>для </a:t>
            </a:r>
            <a:r>
              <a:rPr lang="ru-RU" sz="1200" dirty="0">
                <a:solidFill>
                  <a:schemeClr val="tx1"/>
                </a:solidFill>
              </a:rPr>
              <a:t>людей с нарушением слуха </a:t>
            </a:r>
            <a:r>
              <a:rPr lang="ru-RU" sz="1200" dirty="0" smtClean="0">
                <a:solidFill>
                  <a:schemeClr val="tx1"/>
                </a:solidFill>
              </a:rPr>
              <a:t>,  сумме  софинансирования из местного бюджета - 18,3 </a:t>
            </a:r>
            <a:r>
              <a:rPr lang="ru-RU" sz="1200" dirty="0">
                <a:solidFill>
                  <a:schemeClr val="tx1"/>
                </a:solidFill>
              </a:rPr>
              <a:t>тыс. руб</a:t>
            </a:r>
            <a:r>
              <a:rPr lang="ru-RU" sz="1200" dirty="0" smtClean="0">
                <a:solidFill>
                  <a:schemeClr val="tx1"/>
                </a:solidFill>
              </a:rPr>
              <a:t>. - 100 </a:t>
            </a:r>
            <a:r>
              <a:rPr lang="ru-RU" sz="1200" dirty="0">
                <a:solidFill>
                  <a:schemeClr val="tx1"/>
                </a:solidFill>
              </a:rPr>
              <a:t>процентов освоения.</a:t>
            </a:r>
          </a:p>
          <a:p>
            <a:pPr algn="ctr"/>
            <a:endParaRPr lang="ru-RU" sz="1200" dirty="0">
              <a:solidFill>
                <a:srgbClr val="FF0000"/>
              </a:solidFill>
            </a:endParaRPr>
          </a:p>
          <a:p>
            <a:pPr algn="ctr"/>
            <a:endParaRPr lang="ru-RU" sz="1200" dirty="0" smtClean="0">
              <a:solidFill>
                <a:schemeClr val="tx2">
                  <a:lumMod val="50000"/>
                </a:schemeClr>
              </a:solidFill>
            </a:endParaRPr>
          </a:p>
          <a:p>
            <a:pPr algn="ctr"/>
            <a:endParaRPr lang="ru-RU" sz="1200" dirty="0">
              <a:solidFill>
                <a:schemeClr val="tx2">
                  <a:lumMod val="50000"/>
                </a:schemeClr>
              </a:solidFill>
            </a:endParaRPr>
          </a:p>
          <a:p>
            <a:pPr algn="ctr"/>
            <a:endParaRPr lang="ru-RU" sz="1200" dirty="0" smtClean="0">
              <a:solidFill>
                <a:schemeClr val="tx2">
                  <a:lumMod val="50000"/>
                </a:schemeClr>
              </a:solidFill>
            </a:endParaRPr>
          </a:p>
          <a:p>
            <a:pPr algn="ctr"/>
            <a:endParaRPr lang="ru-RU" sz="1200" dirty="0">
              <a:solidFill>
                <a:schemeClr val="tx2">
                  <a:lumMod val="50000"/>
                </a:schemeClr>
              </a:solidFill>
            </a:endParaRPr>
          </a:p>
        </p:txBody>
      </p:sp>
      <p:sp>
        <p:nvSpPr>
          <p:cNvPr id="11" name="Заголовок 1"/>
          <p:cNvSpPr txBox="1">
            <a:spLocks/>
          </p:cNvSpPr>
          <p:nvPr/>
        </p:nvSpPr>
        <p:spPr>
          <a:xfrm>
            <a:off x="2886100" y="188640"/>
            <a:ext cx="5862364" cy="747464"/>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8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7200" b="1" dirty="0">
                <a:solidFill>
                  <a:srgbClr val="1F497D">
                    <a:lumMod val="50000"/>
                  </a:srgbClr>
                </a:solidFill>
                <a:latin typeface="Times New Roman" pitchFamily="18" charset="0"/>
                <a:ea typeface="Calibri"/>
                <a:cs typeface="Times New Roman" pitchFamily="18" charset="0"/>
              </a:rPr>
              <a:t>«Доступная среда на </a:t>
            </a:r>
            <a:r>
              <a:rPr lang="ru-RU" sz="7200" b="1" dirty="0" smtClean="0">
                <a:solidFill>
                  <a:srgbClr val="1F497D">
                    <a:lumMod val="50000"/>
                  </a:srgbClr>
                </a:solidFill>
                <a:latin typeface="Times New Roman" pitchFamily="18" charset="0"/>
                <a:ea typeface="Calibri"/>
                <a:cs typeface="Times New Roman" pitchFamily="18" charset="0"/>
              </a:rPr>
              <a:t>2016-2018 </a:t>
            </a:r>
            <a:r>
              <a:rPr lang="ru-RU" sz="7200" b="1" dirty="0">
                <a:solidFill>
                  <a:srgbClr val="1F497D">
                    <a:lumMod val="50000"/>
                  </a:srgbClr>
                </a:solidFill>
                <a:latin typeface="Times New Roman" pitchFamily="18" charset="0"/>
                <a:ea typeface="Calibri"/>
                <a:cs typeface="Times New Roman" pitchFamily="18" charset="0"/>
              </a:rPr>
              <a:t>годы  в Зеленчукском муниципальном районе»</a:t>
            </a:r>
            <a:br>
              <a:rPr lang="ru-RU" sz="7200" b="1" dirty="0">
                <a:solidFill>
                  <a:srgbClr val="1F497D">
                    <a:lumMod val="50000"/>
                  </a:srgbClr>
                </a:solidFill>
                <a:latin typeface="Times New Roman" pitchFamily="18" charset="0"/>
                <a:ea typeface="Calibri"/>
                <a:cs typeface="Times New Roman" pitchFamily="18" charset="0"/>
              </a:rPr>
            </a:br>
            <a:endParaRPr kumimoji="0" lang="ru-RU" sz="7200" b="0" i="0" u="none" strike="noStrike" kern="1200" cap="none" spc="0" normalizeH="0" baseline="0" noProof="0" dirty="0">
              <a:ln>
                <a:noFill/>
              </a:ln>
              <a:solidFill>
                <a:srgbClr val="1F497D">
                  <a:lumMod val="50000"/>
                </a:srgbClr>
              </a:solidFill>
              <a:effectLst/>
              <a:uLnTx/>
              <a:uFillTx/>
              <a:latin typeface="Calibri"/>
            </a:endParaRPr>
          </a:p>
        </p:txBody>
      </p:sp>
      <p:pic>
        <p:nvPicPr>
          <p:cNvPr id="13" name="Picture 2" descr="https://im2-tub-ru.yandex.net/i?id=860b8499ac4a34b3af1bdc3cff422ee7&amp;n=33&amp;h=190&amp;w=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376773"/>
            <a:ext cx="2066553" cy="1836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2-tub-ru.yandex.net/i?id=3d74eaccf4c73dc29cfd0e7a64f30216&amp;n=33&amp;h=190&amp;w=2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83" y="44624"/>
            <a:ext cx="2714625" cy="1296143"/>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нутый угол 2"/>
          <p:cNvSpPr/>
          <p:nvPr/>
        </p:nvSpPr>
        <p:spPr>
          <a:xfrm>
            <a:off x="107504" y="1196753"/>
            <a:ext cx="6912768" cy="3096344"/>
          </a:xfrm>
          <a:prstGeom prst="foldedCorner">
            <a:avLst>
              <a:gd name="adj" fmla="val 26331"/>
            </a:avLst>
          </a:prstGeom>
        </p:spPr>
        <p:style>
          <a:lnRef idx="1">
            <a:schemeClr val="accent5"/>
          </a:lnRef>
          <a:fillRef idx="2">
            <a:schemeClr val="accent5"/>
          </a:fillRef>
          <a:effectRef idx="1">
            <a:schemeClr val="accent5"/>
          </a:effectRef>
          <a:fontRef idx="minor">
            <a:schemeClr val="dk1"/>
          </a:fontRef>
        </p:style>
        <p:txBody>
          <a:bodyPr rtlCol="0" anchor="ctr"/>
          <a:lstStyle/>
          <a:p>
            <a:pPr indent="450215" algn="just"/>
            <a:endParaRPr lang="ru-RU" sz="1150" dirty="0" smtClean="0">
              <a:solidFill>
                <a:prstClr val="black"/>
              </a:solidFill>
              <a:latin typeface="Times New Roman"/>
              <a:ea typeface="Calibri"/>
              <a:cs typeface="Times New Roman"/>
            </a:endParaRPr>
          </a:p>
          <a:p>
            <a:pPr indent="450215" algn="just"/>
            <a:endParaRPr lang="ru-RU" sz="1150" dirty="0">
              <a:solidFill>
                <a:prstClr val="black"/>
              </a:solidFill>
              <a:latin typeface="Times New Roman"/>
              <a:ea typeface="Calibri"/>
              <a:cs typeface="Times New Roman"/>
            </a:endParaRPr>
          </a:p>
          <a:p>
            <a:pPr indent="450215" algn="just"/>
            <a:endParaRPr lang="ru-RU" sz="1150" dirty="0" smtClean="0">
              <a:solidFill>
                <a:prstClr val="black"/>
              </a:solidFill>
              <a:latin typeface="Times New Roman"/>
              <a:ea typeface="Calibri"/>
              <a:cs typeface="Times New Roman"/>
            </a:endParaRPr>
          </a:p>
          <a:p>
            <a:pPr indent="450215" algn="just"/>
            <a:endParaRPr lang="ru-RU" sz="1150" dirty="0">
              <a:solidFill>
                <a:prstClr val="black"/>
              </a:solidFill>
              <a:latin typeface="Times New Roman"/>
              <a:ea typeface="Calibri"/>
              <a:cs typeface="Times New Roman"/>
            </a:endParaRPr>
          </a:p>
          <a:p>
            <a:pPr indent="450215" algn="just"/>
            <a:endParaRPr lang="ru-RU" sz="1150" dirty="0" smtClean="0">
              <a:solidFill>
                <a:prstClr val="black"/>
              </a:solidFill>
              <a:latin typeface="Times New Roman"/>
              <a:ea typeface="Calibri"/>
              <a:cs typeface="Times New Roman"/>
            </a:endParaRPr>
          </a:p>
          <a:p>
            <a:pPr indent="450215" algn="just"/>
            <a:r>
              <a:rPr lang="ru-RU" sz="1150" dirty="0" smtClean="0">
                <a:solidFill>
                  <a:prstClr val="black"/>
                </a:solidFill>
                <a:latin typeface="Times New Roman"/>
                <a:ea typeface="Calibri"/>
                <a:cs typeface="Times New Roman"/>
              </a:rPr>
              <a:t>По </a:t>
            </a:r>
            <a:r>
              <a:rPr lang="ru-RU" sz="1150" dirty="0">
                <a:solidFill>
                  <a:prstClr val="black"/>
                </a:solidFill>
                <a:latin typeface="Times New Roman"/>
                <a:ea typeface="Calibri"/>
                <a:cs typeface="Times New Roman"/>
              </a:rPr>
              <a:t>программе для выполнения мероприятий на 2016 год запланированы средства в сумме 752,5 тыс. руб. Из  бюджете района на 2016 год выделено 182,4 тыс. руб., освоено 182,3 тыс. руб. Выделенные средства были направлены на обслуживание  специализированного автотранспорта для перевозки инвалидов. Запланированные по программе социально значимые мероприятия, в том числе проведение спартакиады с привлечением людей с  ограниченными возможностями здоровья(приобретение призов, подарков) и адаптация зданий учреждений в целях обеспечения доступности для инвалидов и других маломобильных групп населения не проводились. При этом выполнялись мероприятия, денежные средства, на выполнение которых не предусмотрены, такие как:</a:t>
            </a:r>
          </a:p>
          <a:p>
            <a:pPr marL="171450" indent="-171450" algn="just">
              <a:buFontTx/>
              <a:buChar char="-"/>
            </a:pPr>
            <a:r>
              <a:rPr lang="ru-RU" sz="1150" dirty="0">
                <a:solidFill>
                  <a:prstClr val="black"/>
                </a:solidFill>
                <a:latin typeface="Times New Roman"/>
                <a:ea typeface="Calibri"/>
                <a:cs typeface="Times New Roman"/>
              </a:rPr>
              <a:t>паспортизация и классификация объектов здравоохранения, образования, культуры, социальной защиты населения для формирования реестра и карты доступности для инвалидов и других маломобильных групп населения;</a:t>
            </a:r>
          </a:p>
          <a:p>
            <a:pPr marL="171450" indent="-171450" algn="just">
              <a:buFontTx/>
              <a:buChar char="-"/>
            </a:pPr>
            <a:r>
              <a:rPr lang="ru-RU" sz="1150" dirty="0">
                <a:solidFill>
                  <a:prstClr val="black"/>
                </a:solidFill>
                <a:latin typeface="Times New Roman"/>
                <a:ea typeface="Calibri"/>
                <a:cs typeface="Times New Roman"/>
              </a:rPr>
              <a:t>проведение актуализации банка данных инвалидов и маломобильных групп населения Зеленчукского муниципального района.</a:t>
            </a:r>
          </a:p>
          <a:p>
            <a:pPr algn="just"/>
            <a:r>
              <a:rPr lang="ru-RU" sz="1150" dirty="0" smtClean="0">
                <a:solidFill>
                  <a:prstClr val="black"/>
                </a:solidFill>
                <a:latin typeface="Times New Roman"/>
                <a:ea typeface="Calibri"/>
                <a:cs typeface="Times New Roman"/>
              </a:rPr>
              <a:t>           В </a:t>
            </a:r>
            <a:r>
              <a:rPr lang="ru-RU" sz="1150" dirty="0">
                <a:solidFill>
                  <a:prstClr val="black"/>
                </a:solidFill>
                <a:latin typeface="Times New Roman"/>
                <a:ea typeface="Calibri"/>
                <a:cs typeface="Times New Roman"/>
              </a:rPr>
              <a:t>связи с тем, что изменения в части сокращения объемов финансирования на 2016 год </a:t>
            </a:r>
            <a:endParaRPr lang="ru-RU" sz="1150" dirty="0" smtClean="0">
              <a:solidFill>
                <a:prstClr val="black"/>
              </a:solidFill>
              <a:latin typeface="Times New Roman"/>
              <a:ea typeface="Calibri"/>
              <a:cs typeface="Times New Roman"/>
            </a:endParaRPr>
          </a:p>
          <a:p>
            <a:pPr algn="just"/>
            <a:r>
              <a:rPr lang="ru-RU" sz="1150" dirty="0" smtClean="0">
                <a:solidFill>
                  <a:prstClr val="black"/>
                </a:solidFill>
                <a:latin typeface="Times New Roman"/>
                <a:ea typeface="Calibri"/>
                <a:cs typeface="Times New Roman"/>
              </a:rPr>
              <a:t>не </a:t>
            </a:r>
            <a:r>
              <a:rPr lang="ru-RU" sz="1150" dirty="0">
                <a:solidFill>
                  <a:prstClr val="black"/>
                </a:solidFill>
                <a:latin typeface="Times New Roman"/>
                <a:ea typeface="Calibri"/>
                <a:cs typeface="Times New Roman"/>
              </a:rPr>
              <a:t>были своевременно внесены в программу, оценка эффективности использования </a:t>
            </a:r>
            <a:endParaRPr lang="ru-RU" sz="1150" dirty="0" smtClean="0">
              <a:solidFill>
                <a:prstClr val="black"/>
              </a:solidFill>
              <a:latin typeface="Times New Roman"/>
              <a:ea typeface="Calibri"/>
              <a:cs typeface="Times New Roman"/>
            </a:endParaRPr>
          </a:p>
          <a:p>
            <a:pPr algn="just"/>
            <a:r>
              <a:rPr lang="ru-RU" sz="1150" dirty="0" smtClean="0">
                <a:solidFill>
                  <a:prstClr val="black"/>
                </a:solidFill>
                <a:latin typeface="Times New Roman"/>
                <a:ea typeface="Calibri"/>
                <a:cs typeface="Times New Roman"/>
              </a:rPr>
              <a:t>финансовых </a:t>
            </a:r>
            <a:r>
              <a:rPr lang="ru-RU" sz="1150" dirty="0">
                <a:solidFill>
                  <a:prstClr val="black"/>
                </a:solidFill>
                <a:latin typeface="Times New Roman"/>
                <a:ea typeface="Calibri"/>
                <a:cs typeface="Times New Roman"/>
              </a:rPr>
              <a:t>средств бюджета оказалась ниже и составила 24 процента.</a:t>
            </a:r>
          </a:p>
        </p:txBody>
      </p:sp>
    </p:spTree>
    <p:extLst>
      <p:ext uri="{BB962C8B-B14F-4D97-AF65-F5344CB8AC3E}">
        <p14:creationId xmlns:p14="http://schemas.microsoft.com/office/powerpoint/2010/main" val="2600270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Efimenko\Local Settings\Temporary Internet Files\Content.IE5\1QPR522T\yx84zbyw-13498407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75" y="1124744"/>
            <a:ext cx="2146377" cy="20957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30698" y="1187167"/>
            <a:ext cx="5929734" cy="2169825"/>
          </a:xfrm>
          <a:prstGeom prst="rect">
            <a:avLst/>
          </a:prstGeom>
          <a:solidFill>
            <a:schemeClr val="accent4">
              <a:lumMod val="20000"/>
              <a:lumOff val="80000"/>
            </a:schemeClr>
          </a:solidFill>
          <a:effectLst>
            <a:glow rad="101600">
              <a:schemeClr val="accent3">
                <a:satMod val="175000"/>
                <a:alpha val="40000"/>
              </a:schemeClr>
            </a:glow>
          </a:effectLst>
        </p:spPr>
        <p:txBody>
          <a:bodyPr wrap="square">
            <a:spAutoFit/>
          </a:bodyPr>
          <a:lstStyle/>
          <a:p>
            <a:pPr algn="ctr"/>
            <a:r>
              <a:rPr lang="ru-RU" dirty="0">
                <a:latin typeface="Times New Roman"/>
                <a:ea typeface="Calibri"/>
                <a:cs typeface="Times New Roman"/>
              </a:rPr>
              <a:t> </a:t>
            </a:r>
            <a:r>
              <a:rPr lang="ru-RU" sz="1300" dirty="0">
                <a:latin typeface="Arial Narrow" pitchFamily="34" charset="0"/>
                <a:ea typeface="Calibri"/>
                <a:cs typeface="Times New Roman"/>
              </a:rPr>
              <a:t>Планируемый объем расходов на реализацию программных мероприятий в 2015 году составил 40258,7 тыс. рублей. Запланированные в бюджете муниципального района средства на реализацию мероприятий программы освоены в сумме 40035,2 тыс.руб., </a:t>
            </a:r>
            <a:endParaRPr lang="ru-RU" sz="1300" dirty="0" smtClean="0">
              <a:latin typeface="Arial Narrow" pitchFamily="34" charset="0"/>
              <a:ea typeface="Calibri"/>
              <a:cs typeface="Times New Roman"/>
            </a:endParaRPr>
          </a:p>
          <a:p>
            <a:pPr algn="ctr"/>
            <a:r>
              <a:rPr lang="ru-RU" sz="1300" dirty="0" smtClean="0">
                <a:latin typeface="Arial Narrow" pitchFamily="34" charset="0"/>
                <a:ea typeface="Calibri"/>
                <a:cs typeface="Times New Roman"/>
              </a:rPr>
              <a:t>что </a:t>
            </a:r>
            <a:r>
              <a:rPr lang="ru-RU" sz="1300" dirty="0">
                <a:latin typeface="Arial Narrow" pitchFamily="34" charset="0"/>
                <a:ea typeface="Calibri"/>
                <a:cs typeface="Times New Roman"/>
              </a:rPr>
              <a:t>составило 99,4 процентов. Следовательно, программа работает </a:t>
            </a:r>
            <a:endParaRPr lang="ru-RU" sz="1300" dirty="0" smtClean="0">
              <a:latin typeface="Arial Narrow" pitchFamily="34" charset="0"/>
              <a:ea typeface="Calibri"/>
              <a:cs typeface="Times New Roman"/>
            </a:endParaRPr>
          </a:p>
          <a:p>
            <a:pPr algn="ctr"/>
            <a:r>
              <a:rPr lang="ru-RU" sz="1300" dirty="0" smtClean="0">
                <a:latin typeface="Arial Narrow" pitchFamily="34" charset="0"/>
                <a:ea typeface="Calibri"/>
                <a:cs typeface="Times New Roman"/>
              </a:rPr>
              <a:t>и </a:t>
            </a:r>
            <a:r>
              <a:rPr lang="ru-RU" sz="1300" dirty="0">
                <a:latin typeface="Arial Narrow" pitchFamily="34" charset="0"/>
                <a:ea typeface="Calibri"/>
                <a:cs typeface="Times New Roman"/>
              </a:rPr>
              <a:t>может быть признана эффективной и </a:t>
            </a:r>
            <a:r>
              <a:rPr lang="ru-RU" sz="1300" dirty="0" smtClean="0">
                <a:latin typeface="Arial Narrow" pitchFamily="34" charset="0"/>
                <a:ea typeface="Calibri"/>
                <a:cs typeface="Times New Roman"/>
              </a:rPr>
              <a:t>целесообразной.</a:t>
            </a:r>
          </a:p>
          <a:p>
            <a:pPr algn="ctr"/>
            <a:r>
              <a:rPr lang="ru-RU" sz="1300" dirty="0">
                <a:latin typeface="Arial Narrow" pitchFamily="34" charset="0"/>
              </a:rPr>
              <a:t>Поставленные цели и задачи муниципальной программы соответствуют социально- экономическим приоритетам Зеленчукского муниципального района. </a:t>
            </a:r>
          </a:p>
          <a:p>
            <a:pPr algn="ctr"/>
            <a:r>
              <a:rPr lang="ru-RU" sz="1300" dirty="0">
                <a:latin typeface="Arial Narrow" pitchFamily="34" charset="0"/>
              </a:rPr>
              <a:t>Целью муниципальной программы является обеспечение долгосрочной сбалансированности и устойчивости бюджета Зеленчукского муниципального района, повышение качества и прозрачности управления муниципальными финансами</a:t>
            </a:r>
            <a:r>
              <a:rPr lang="ru-RU" sz="1300" dirty="0" smtClean="0">
                <a:latin typeface="Arial Narrow" pitchFamily="34" charset="0"/>
              </a:rPr>
              <a:t>.</a:t>
            </a:r>
            <a:endParaRPr lang="ru-RU" sz="1300" dirty="0">
              <a:latin typeface="Arial Narrow" pitchFamily="34" charset="0"/>
            </a:endParaRPr>
          </a:p>
        </p:txBody>
      </p:sp>
      <p:sp>
        <p:nvSpPr>
          <p:cNvPr id="6" name="Прямоугольник 5"/>
          <p:cNvSpPr/>
          <p:nvPr/>
        </p:nvSpPr>
        <p:spPr>
          <a:xfrm>
            <a:off x="191035" y="3504198"/>
            <a:ext cx="6253174" cy="3093154"/>
          </a:xfrm>
          <a:prstGeom prst="rect">
            <a:avLst/>
          </a:prstGeom>
          <a:solidFill>
            <a:schemeClr val="accent4">
              <a:lumMod val="20000"/>
              <a:lumOff val="80000"/>
            </a:schemeClr>
          </a:solidFill>
          <a:effectLst>
            <a:glow rad="101600">
              <a:schemeClr val="accent3">
                <a:satMod val="175000"/>
                <a:alpha val="40000"/>
              </a:schemeClr>
            </a:glow>
          </a:effectLst>
        </p:spPr>
        <p:txBody>
          <a:bodyPr wrap="square">
            <a:spAutoFit/>
          </a:bodyPr>
          <a:lstStyle/>
          <a:p>
            <a:pPr indent="450215" algn="just">
              <a:spcAft>
                <a:spcPts val="0"/>
              </a:spcAft>
            </a:pPr>
            <a:r>
              <a:rPr lang="ru-RU" sz="1300" dirty="0">
                <a:latin typeface="Arial Narrow" pitchFamily="34" charset="0"/>
                <a:ea typeface="Calibri"/>
                <a:cs typeface="Times New Roman"/>
              </a:rPr>
              <a:t>При реализации муниципальной программы достигнуты следующие </a:t>
            </a:r>
            <a:r>
              <a:rPr lang="ru-RU" sz="1300" dirty="0" smtClean="0">
                <a:latin typeface="Arial Narrow" pitchFamily="34" charset="0"/>
                <a:ea typeface="Calibri"/>
                <a:cs typeface="Times New Roman"/>
              </a:rPr>
              <a:t>основные показатели</a:t>
            </a:r>
            <a:r>
              <a:rPr lang="ru-RU" sz="1300" dirty="0">
                <a:latin typeface="Arial Narrow" pitchFamily="34" charset="0"/>
                <a:ea typeface="Calibri"/>
                <a:cs typeface="Times New Roman"/>
              </a:rPr>
              <a:t>:</a:t>
            </a:r>
          </a:p>
          <a:p>
            <a:pPr indent="450215" algn="just">
              <a:spcAft>
                <a:spcPts val="0"/>
              </a:spcAft>
            </a:pPr>
            <a:r>
              <a:rPr lang="ru-RU" sz="1300" dirty="0">
                <a:latin typeface="Arial Narrow" pitchFamily="34" charset="0"/>
                <a:ea typeface="Calibri"/>
                <a:cs typeface="Times New Roman"/>
              </a:rPr>
              <a:t>1. Обеспечены равные условия для устойчивого и эффективного исполнения расходных обязательств муниципальных образований Зеленчукского муниципального района, обеспечена сбалансированность и повышена финансовая самостоятельность местных бюджетов.</a:t>
            </a:r>
          </a:p>
          <a:p>
            <a:pPr indent="450215" algn="just">
              <a:spcAft>
                <a:spcPts val="0"/>
              </a:spcAft>
            </a:pPr>
            <a:r>
              <a:rPr lang="ru-RU" sz="1300" dirty="0" smtClean="0">
                <a:latin typeface="Arial Narrow" pitchFamily="34" charset="0"/>
                <a:ea typeface="Calibri"/>
                <a:cs typeface="Times New Roman"/>
              </a:rPr>
              <a:t>2. </a:t>
            </a:r>
            <a:r>
              <a:rPr lang="ru-RU" sz="1300" dirty="0">
                <a:latin typeface="Arial Narrow" pitchFamily="34" charset="0"/>
                <a:ea typeface="Calibri"/>
                <a:cs typeface="Times New Roman"/>
              </a:rPr>
              <a:t>Дотации на выравнивание бюджетной обеспеченности муниципальных образований района для осуществления отдельных государственных полномочий поселениям, входящим в состав муниципального района, финансировались ежемесячно в соответствии со сводной бюджетной росписью.</a:t>
            </a:r>
          </a:p>
          <a:p>
            <a:pPr indent="342900" algn="just">
              <a:spcAft>
                <a:spcPts val="0"/>
              </a:spcAft>
            </a:pPr>
            <a:r>
              <a:rPr lang="ru-RU" sz="1300" dirty="0">
                <a:latin typeface="Arial Narrow" pitchFamily="34" charset="0"/>
                <a:ea typeface="Calibri"/>
                <a:cs typeface="Times New Roman"/>
              </a:rPr>
              <a:t>  </a:t>
            </a:r>
            <a:r>
              <a:rPr lang="ru-RU" sz="1300" dirty="0" smtClean="0">
                <a:latin typeface="Arial Narrow" pitchFamily="34" charset="0"/>
                <a:ea typeface="Calibri"/>
                <a:cs typeface="Times New Roman"/>
              </a:rPr>
              <a:t>3. </a:t>
            </a:r>
            <a:r>
              <a:rPr lang="ru-RU" sz="1300" dirty="0">
                <a:latin typeface="Arial Narrow" pitchFamily="34" charset="0"/>
                <a:ea typeface="Calibri"/>
                <a:cs typeface="Times New Roman"/>
              </a:rPr>
              <a:t>Отсутствует в местных бюджетах просроченная кредиторская задолженность по выплате заработной платы с начислениями работникам бюджетной сферы и по исполнению обязательств перед гражданами.</a:t>
            </a:r>
          </a:p>
          <a:p>
            <a:r>
              <a:rPr lang="ru-RU" sz="1300" dirty="0">
                <a:latin typeface="Arial Narrow" pitchFamily="34" charset="0"/>
                <a:ea typeface="Calibri"/>
              </a:rPr>
              <a:t>           </a:t>
            </a:r>
            <a:r>
              <a:rPr lang="ru-RU" sz="1300" dirty="0" smtClean="0">
                <a:latin typeface="Arial Narrow" pitchFamily="34" charset="0"/>
                <a:ea typeface="Calibri"/>
              </a:rPr>
              <a:t>4. </a:t>
            </a:r>
            <a:r>
              <a:rPr lang="ru-RU" sz="1300" dirty="0">
                <a:latin typeface="Arial Narrow" pitchFamily="34" charset="0"/>
                <a:ea typeface="Calibri"/>
              </a:rPr>
              <a:t>Ведется постоянная работа по увеличению объема налоговых и неналоговых доходов местных бюджетов в общем объеме доходов местных </a:t>
            </a:r>
            <a:r>
              <a:rPr lang="ru-RU" sz="1300" dirty="0" smtClean="0">
                <a:latin typeface="Arial Narrow" pitchFamily="34" charset="0"/>
                <a:ea typeface="Calibri"/>
              </a:rPr>
              <a:t>бюджетов.</a:t>
            </a:r>
            <a:endParaRPr lang="ru-RU" sz="1300" dirty="0">
              <a:latin typeface="Arial Narrow" pitchFamily="34" charset="0"/>
            </a:endParaRPr>
          </a:p>
        </p:txBody>
      </p:sp>
      <p:sp>
        <p:nvSpPr>
          <p:cNvPr id="8" name="Заголовок 1"/>
          <p:cNvSpPr txBox="1">
            <a:spLocks/>
          </p:cNvSpPr>
          <p:nvPr/>
        </p:nvSpPr>
        <p:spPr>
          <a:xfrm>
            <a:off x="1028800" y="44624"/>
            <a:ext cx="7704856" cy="945986"/>
          </a:xfrm>
          <a:prstGeom prst="rect">
            <a:avLst/>
          </a:prstGeom>
          <a:solidFill>
            <a:srgbClr val="C0504D">
              <a:lumMod val="20000"/>
              <a:lumOff val="80000"/>
            </a:srgbClr>
          </a:solidFill>
          <a:scene3d>
            <a:camera prst="orthographicFront"/>
            <a:lightRig rig="threePt" dir="t"/>
          </a:scene3d>
          <a:sp3d>
            <a:bevelT w="152400" h="50800" prst="softRound"/>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450215"/>
            <a:endParaRPr kumimoji="0" lang="ru-RU" sz="1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endParaRPr kumimoji="0" lang="ru-RU" sz="1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endParaRPr kumimoji="0" lang="ru-RU" sz="1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endParaRPr>
          </a:p>
          <a:p>
            <a:pPr lvl="0" indent="450215"/>
            <a:r>
              <a:rPr kumimoji="0" lang="ru-RU" sz="1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t>Муниципальная программа </a:t>
            </a:r>
            <a:br>
              <a:rPr kumimoji="0" lang="ru-RU" sz="1800" b="1" i="0" u="none" strike="noStrike" kern="1200" cap="none" spc="0" normalizeH="0" baseline="0" noProof="0" dirty="0" smtClean="0">
                <a:ln>
                  <a:noFill/>
                </a:ln>
                <a:solidFill>
                  <a:srgbClr val="1F497D">
                    <a:lumMod val="50000"/>
                  </a:srgbClr>
                </a:solidFill>
                <a:effectLst/>
                <a:uLnTx/>
                <a:uFillTx/>
                <a:latin typeface="Times New Roman" pitchFamily="18" charset="0"/>
                <a:ea typeface="Calibri"/>
                <a:cs typeface="Times New Roman" pitchFamily="18" charset="0"/>
              </a:rPr>
            </a:br>
            <a:r>
              <a:rPr lang="ru-RU" sz="1800" b="1" dirty="0">
                <a:solidFill>
                  <a:srgbClr val="1F497D">
                    <a:lumMod val="50000"/>
                  </a:srgbClr>
                </a:solidFill>
                <a:latin typeface="Times New Roman" pitchFamily="18" charset="0"/>
                <a:ea typeface="Calibri"/>
                <a:cs typeface="Times New Roman" pitchFamily="18" charset="0"/>
              </a:rPr>
              <a:t>«Управление муниципальными    финансами </a:t>
            </a:r>
            <a:br>
              <a:rPr lang="ru-RU" sz="1800" b="1" dirty="0">
                <a:solidFill>
                  <a:srgbClr val="1F497D">
                    <a:lumMod val="50000"/>
                  </a:srgbClr>
                </a:solidFill>
                <a:latin typeface="Times New Roman" pitchFamily="18" charset="0"/>
                <a:ea typeface="Calibri"/>
                <a:cs typeface="Times New Roman" pitchFamily="18" charset="0"/>
              </a:rPr>
            </a:br>
            <a:r>
              <a:rPr lang="ru-RU" sz="1800" b="1" dirty="0">
                <a:solidFill>
                  <a:srgbClr val="1F497D">
                    <a:lumMod val="50000"/>
                  </a:srgbClr>
                </a:solidFill>
                <a:latin typeface="Times New Roman" pitchFamily="18" charset="0"/>
                <a:ea typeface="Calibri"/>
                <a:cs typeface="Times New Roman" pitchFamily="18" charset="0"/>
              </a:rPr>
              <a:t>Зеленчукского муниципального района на 2014-2016 годы»</a:t>
            </a:r>
            <a:br>
              <a:rPr lang="ru-RU" sz="1800" b="1" dirty="0">
                <a:solidFill>
                  <a:srgbClr val="1F497D">
                    <a:lumMod val="50000"/>
                  </a:srgbClr>
                </a:solidFill>
                <a:latin typeface="Times New Roman" pitchFamily="18" charset="0"/>
                <a:ea typeface="Calibri"/>
                <a:cs typeface="Times New Roman" pitchFamily="18" charset="0"/>
              </a:rPr>
            </a:br>
            <a:r>
              <a:rPr lang="ru-RU" sz="1800" b="1" dirty="0">
                <a:solidFill>
                  <a:srgbClr val="1F497D">
                    <a:lumMod val="50000"/>
                  </a:srgbClr>
                </a:solidFill>
                <a:latin typeface="Times New Roman" pitchFamily="18" charset="0"/>
                <a:ea typeface="Calibri"/>
                <a:cs typeface="Times New Roman" pitchFamily="18" charset="0"/>
              </a:rPr>
              <a:t/>
            </a:r>
            <a:br>
              <a:rPr lang="ru-RU" sz="1800" b="1" dirty="0">
                <a:solidFill>
                  <a:srgbClr val="1F497D">
                    <a:lumMod val="50000"/>
                  </a:srgbClr>
                </a:solidFill>
                <a:latin typeface="Times New Roman" pitchFamily="18" charset="0"/>
                <a:ea typeface="Calibri"/>
                <a:cs typeface="Times New Roman" pitchFamily="18" charset="0"/>
              </a:rPr>
            </a:br>
            <a:r>
              <a:rPr lang="ru-RU" sz="1800" b="1" dirty="0">
                <a:solidFill>
                  <a:srgbClr val="1F497D">
                    <a:lumMod val="50000"/>
                  </a:srgbClr>
                </a:solidFill>
                <a:latin typeface="Times New Roman" pitchFamily="18" charset="0"/>
                <a:ea typeface="Calibri"/>
                <a:cs typeface="Times New Roman" pitchFamily="18" charset="0"/>
              </a:rPr>
              <a:t/>
            </a:r>
            <a:br>
              <a:rPr lang="ru-RU" sz="1800" b="1" dirty="0">
                <a:solidFill>
                  <a:srgbClr val="1F497D">
                    <a:lumMod val="50000"/>
                  </a:srgbClr>
                </a:solidFill>
                <a:latin typeface="Times New Roman" pitchFamily="18" charset="0"/>
                <a:ea typeface="Calibri"/>
                <a:cs typeface="Times New Roman" pitchFamily="18" charset="0"/>
              </a:rPr>
            </a:br>
            <a:endParaRPr kumimoji="0" lang="ru-RU" sz="1800" b="0" i="0" u="none" strike="noStrike" kern="1200" cap="none" spc="0" normalizeH="0" baseline="0" noProof="0" dirty="0">
              <a:ln>
                <a:noFill/>
              </a:ln>
              <a:solidFill>
                <a:srgbClr val="1F497D">
                  <a:lumMod val="50000"/>
                </a:srgbClr>
              </a:solidFill>
              <a:effectLst/>
              <a:uLnTx/>
              <a:uFillTx/>
              <a:latin typeface="Calibri"/>
            </a:endParaRPr>
          </a:p>
        </p:txBody>
      </p:sp>
      <p:pic>
        <p:nvPicPr>
          <p:cNvPr id="11" name="Рисунок 10" descr="https://im0-tub-ru.yandex.net/i?id=74b3f9300496430a237f966a364657ae&amp;n=33&amp;h=190&amp;w=42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573017"/>
            <a:ext cx="2520280" cy="2736303"/>
          </a:xfrm>
          <a:prstGeom prst="rect">
            <a:avLst/>
          </a:prstGeom>
          <a:noFill/>
          <a:ln>
            <a:noFill/>
          </a:ln>
        </p:spPr>
      </p:pic>
    </p:spTree>
    <p:extLst>
      <p:ext uri="{BB962C8B-B14F-4D97-AF65-F5344CB8AC3E}">
        <p14:creationId xmlns:p14="http://schemas.microsoft.com/office/powerpoint/2010/main" val="1096923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1268760"/>
            <a:ext cx="7704855" cy="5112568"/>
          </a:xfr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endParaRPr lang="ru-RU" sz="1250" b="1" dirty="0" smtClean="0">
              <a:solidFill>
                <a:schemeClr val="tx1"/>
              </a:solidFill>
              <a:effectLst>
                <a:outerShdw blurRad="38100" dist="38100" dir="2700000" algn="tl">
                  <a:srgbClr val="000000">
                    <a:alpha val="43137"/>
                  </a:srgbClr>
                </a:outerShdw>
              </a:effectLst>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fz-83.ru </a:t>
            </a:r>
            <a:r>
              <a:rPr lang="ru-RU" sz="1400" dirty="0" smtClean="0">
                <a:latin typeface="Franklin Gothic Book" pitchFamily="34" charset="0"/>
              </a:rPr>
              <a:t>– </a:t>
            </a:r>
            <a:r>
              <a:rPr lang="ru-RU" sz="1400" dirty="0">
                <a:latin typeface="Franklin Gothic Book" pitchFamily="34" charset="0"/>
              </a:rPr>
              <a:t>информационно-аналитический ресурс о реализации </a:t>
            </a:r>
            <a:r>
              <a:rPr lang="ru-RU" sz="1400" dirty="0" smtClean="0">
                <a:latin typeface="Franklin Gothic Book" pitchFamily="34" charset="0"/>
              </a:rPr>
              <a:t>положений </a:t>
            </a:r>
            <a:r>
              <a:rPr lang="ru-RU" sz="1400" dirty="0">
                <a:latin typeface="Franklin Gothic Book" pitchFamily="34" charset="0"/>
              </a:rPr>
              <a:t>Федерального </a:t>
            </a:r>
            <a:r>
              <a:rPr lang="ru-RU" sz="1400" dirty="0" smtClean="0">
                <a:latin typeface="Franklin Gothic Book" pitchFamily="34" charset="0"/>
              </a:rPr>
              <a:t>закона от 8 мая 2010 </a:t>
            </a:r>
            <a:r>
              <a:rPr lang="ru-RU" sz="1400" dirty="0">
                <a:latin typeface="Franklin Gothic Book" pitchFamily="34" charset="0"/>
              </a:rPr>
              <a:t>года №83-ФЗ«О внесении изменений </a:t>
            </a:r>
            <a:r>
              <a:rPr lang="ru-RU" sz="1400" dirty="0" smtClean="0">
                <a:latin typeface="Franklin Gothic Book" pitchFamily="34" charset="0"/>
              </a:rPr>
              <a:t>в отдельные </a:t>
            </a:r>
            <a:r>
              <a:rPr lang="ru-RU" sz="1400" dirty="0">
                <a:latin typeface="Franklin Gothic Book" pitchFamily="34" charset="0"/>
              </a:rPr>
              <a:t>законодательные акты </a:t>
            </a:r>
            <a:r>
              <a:rPr lang="ru-RU" sz="1400" dirty="0" smtClean="0">
                <a:latin typeface="Franklin Gothic Book" pitchFamily="34" charset="0"/>
              </a:rPr>
              <a:t>Российской Федерации в </a:t>
            </a:r>
            <a:r>
              <a:rPr lang="ru-RU" sz="1400" dirty="0">
                <a:latin typeface="Franklin Gothic Book" pitchFamily="34" charset="0"/>
              </a:rPr>
              <a:t>связи с </a:t>
            </a:r>
            <a:r>
              <a:rPr lang="ru-RU" sz="1400" dirty="0" smtClean="0">
                <a:latin typeface="Franklin Gothic Book" pitchFamily="34" charset="0"/>
              </a:rPr>
              <a:t>совершенствованием </a:t>
            </a:r>
            <a:r>
              <a:rPr lang="ru-RU" sz="1400" dirty="0">
                <a:latin typeface="Franklin Gothic Book" pitchFamily="34" charset="0"/>
              </a:rPr>
              <a:t>правового положения </a:t>
            </a:r>
            <a:r>
              <a:rPr lang="ru-RU" sz="1400" dirty="0" smtClean="0">
                <a:latin typeface="Franklin Gothic Book" pitchFamily="34" charset="0"/>
              </a:rPr>
              <a:t>государственных (муниципальных</a:t>
            </a:r>
            <a:r>
              <a:rPr lang="ru-RU" sz="1400" dirty="0">
                <a:latin typeface="Franklin Gothic Book" pitchFamily="34" charset="0"/>
              </a:rPr>
              <a:t>) </a:t>
            </a:r>
            <a:r>
              <a:rPr lang="ru-RU" sz="1400" dirty="0" smtClean="0">
                <a:latin typeface="Franklin Gothic Book" pitchFamily="34" charset="0"/>
              </a:rPr>
              <a:t>учреждений</a:t>
            </a:r>
            <a:r>
              <a:rPr lang="ru-RU" sz="1400" dirty="0">
                <a:latin typeface="Franklin Gothic Book" pitchFamily="34" charset="0"/>
              </a:rPr>
              <a:t>» в субъектах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www.budcodex.ru </a:t>
            </a:r>
            <a:r>
              <a:rPr lang="ru-RU" sz="1400" dirty="0" smtClean="0">
                <a:latin typeface="Franklin Gothic Book" pitchFamily="34" charset="0"/>
              </a:rPr>
              <a:t>– </a:t>
            </a:r>
            <a:r>
              <a:rPr lang="ru-RU" sz="1400" dirty="0">
                <a:latin typeface="Franklin Gothic Book" pitchFamily="34" charset="0"/>
              </a:rPr>
              <a:t>информационный ресурс, посвященный </a:t>
            </a:r>
            <a:r>
              <a:rPr lang="ru-RU" sz="1400" dirty="0" smtClean="0">
                <a:latin typeface="Franklin Gothic Book" pitchFamily="34" charset="0"/>
              </a:rPr>
              <a:t>подготовке новой </a:t>
            </a:r>
            <a:r>
              <a:rPr lang="ru-RU" sz="1400" dirty="0">
                <a:latin typeface="Franklin Gothic Book" pitchFamily="34" charset="0"/>
              </a:rPr>
              <a:t>редакции </a:t>
            </a:r>
            <a:r>
              <a:rPr lang="ru-RU" sz="1400" dirty="0" smtClean="0">
                <a:latin typeface="Franklin Gothic Book" pitchFamily="34" charset="0"/>
              </a:rPr>
              <a:t>Бюджетного </a:t>
            </a:r>
            <a:r>
              <a:rPr lang="ru-RU" sz="1400" dirty="0">
                <a:latin typeface="Franklin Gothic Book" pitchFamily="34" charset="0"/>
              </a:rPr>
              <a:t>кодекса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www.budget.gov.ru </a:t>
            </a:r>
            <a:r>
              <a:rPr lang="ru-RU" sz="1400" dirty="0" smtClean="0">
                <a:latin typeface="Franklin Gothic Book" pitchFamily="34" charset="0"/>
              </a:rPr>
              <a:t>– </a:t>
            </a:r>
            <a:r>
              <a:rPr lang="ru-RU" sz="1400" dirty="0">
                <a:latin typeface="Franklin Gothic Book" pitchFamily="34" charset="0"/>
              </a:rPr>
              <a:t>единый портал бюджетной системы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www.bus.gov.ru </a:t>
            </a:r>
            <a:r>
              <a:rPr lang="ru-RU" sz="1400" dirty="0" smtClean="0">
                <a:latin typeface="Franklin Gothic Book" pitchFamily="34" charset="0"/>
              </a:rPr>
              <a:t>– </a:t>
            </a:r>
            <a:r>
              <a:rPr lang="ru-RU" sz="1400" dirty="0">
                <a:latin typeface="Franklin Gothic Book" pitchFamily="34" charset="0"/>
              </a:rPr>
              <a:t>официальный сайт раскрытия информации о </a:t>
            </a:r>
            <a:r>
              <a:rPr lang="ru-RU" sz="1400" dirty="0" smtClean="0">
                <a:latin typeface="Franklin Gothic Book" pitchFamily="34" charset="0"/>
              </a:rPr>
              <a:t>деятельности </a:t>
            </a:r>
            <a:r>
              <a:rPr lang="ru-RU" sz="1400" dirty="0">
                <a:latin typeface="Franklin Gothic Book" pitchFamily="34" charset="0"/>
              </a:rPr>
              <a:t>государственных(муниципальных) </a:t>
            </a:r>
            <a:r>
              <a:rPr lang="ru-RU" sz="1400" dirty="0" smtClean="0">
                <a:latin typeface="Franklin Gothic Book" pitchFamily="34" charset="0"/>
              </a:rPr>
              <a:t>учреждений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www.gosprogrammy.gov.ru </a:t>
            </a:r>
            <a:r>
              <a:rPr lang="ru-RU" sz="1400" dirty="0" smtClean="0">
                <a:latin typeface="Franklin Gothic Book" pitchFamily="34" charset="0"/>
              </a:rPr>
              <a:t>– </a:t>
            </a:r>
            <a:r>
              <a:rPr lang="ru-RU" sz="1400" dirty="0">
                <a:latin typeface="Franklin Gothic Book" pitchFamily="34" charset="0"/>
              </a:rPr>
              <a:t>перечень и нормативные правовые акты </a:t>
            </a:r>
            <a:r>
              <a:rPr lang="ru-RU" sz="1400" dirty="0" smtClean="0">
                <a:latin typeface="Franklin Gothic Book" pitchFamily="34" charset="0"/>
              </a:rPr>
              <a:t>об утверждении </a:t>
            </a:r>
            <a:r>
              <a:rPr lang="ru-RU" sz="1400" dirty="0">
                <a:latin typeface="Franklin Gothic Book" pitchFamily="34" charset="0"/>
              </a:rPr>
              <a:t>государственных программ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www.iminfin.ru </a:t>
            </a:r>
            <a:r>
              <a:rPr lang="ru-RU" sz="1400" dirty="0" smtClean="0">
                <a:latin typeface="Franklin Gothic Book" pitchFamily="34" charset="0"/>
              </a:rPr>
              <a:t>– </a:t>
            </a:r>
            <a:r>
              <a:rPr lang="ru-RU" sz="1400" dirty="0">
                <a:latin typeface="Franklin Gothic Book" pitchFamily="34" charset="0"/>
              </a:rPr>
              <a:t>информационный ресурс по анализу показателей </a:t>
            </a:r>
            <a:r>
              <a:rPr lang="ru-RU" sz="1400" dirty="0" smtClean="0">
                <a:latin typeface="Franklin Gothic Book" pitchFamily="34" charset="0"/>
              </a:rPr>
              <a:t>бюджетов </a:t>
            </a:r>
            <a:r>
              <a:rPr lang="ru-RU" sz="1400" dirty="0">
                <a:latin typeface="Franklin Gothic Book" pitchFamily="34" charset="0"/>
              </a:rPr>
              <a:t>субъектов Российской Федерации на основании информации </a:t>
            </a:r>
            <a:r>
              <a:rPr lang="ru-RU" sz="1400" dirty="0" smtClean="0">
                <a:latin typeface="Franklin Gothic Book" pitchFamily="34" charset="0"/>
              </a:rPr>
              <a:t>официальных источников </a:t>
            </a: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info.minfin.ru </a:t>
            </a:r>
            <a:r>
              <a:rPr lang="ru-RU" sz="1400" dirty="0" smtClean="0">
                <a:latin typeface="Franklin Gothic Book" pitchFamily="34" charset="0"/>
              </a:rPr>
              <a:t>– </a:t>
            </a:r>
            <a:r>
              <a:rPr lang="ru-RU" sz="1400" dirty="0">
                <a:latin typeface="Franklin Gothic Book" pitchFamily="34" charset="0"/>
              </a:rPr>
              <a:t>информационно-аналитический  раздел  официального сайта Министерства Финансов Российской </a:t>
            </a:r>
            <a:r>
              <a:rPr lang="ru-RU" sz="1400" dirty="0" smtClean="0">
                <a:latin typeface="Franklin Gothic Book" pitchFamily="34" charset="0"/>
              </a:rPr>
              <a:t>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www.minfin.ru </a:t>
            </a:r>
            <a:r>
              <a:rPr lang="ru-RU" sz="1400" dirty="0" smtClean="0">
                <a:latin typeface="Franklin Gothic Book" pitchFamily="34" charset="0"/>
              </a:rPr>
              <a:t>– </a:t>
            </a:r>
            <a:r>
              <a:rPr lang="ru-RU" sz="1400" dirty="0">
                <a:latin typeface="Franklin Gothic Book" pitchFamily="34" charset="0"/>
              </a:rPr>
              <a:t>официальный сайт Министерства </a:t>
            </a:r>
            <a:r>
              <a:rPr lang="ru-RU" sz="1400" dirty="0" smtClean="0">
                <a:latin typeface="Franklin Gothic Book" pitchFamily="34" charset="0"/>
              </a:rPr>
              <a:t>Финансов Российской Федерации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www.roskazna.ru </a:t>
            </a:r>
            <a:r>
              <a:rPr lang="ru-RU" sz="1400" dirty="0" smtClean="0">
                <a:latin typeface="Franklin Gothic Book" pitchFamily="34" charset="0"/>
              </a:rPr>
              <a:t>– </a:t>
            </a:r>
            <a:r>
              <a:rPr lang="ru-RU" sz="1400" dirty="0">
                <a:latin typeface="Franklin Gothic Book" pitchFamily="34" charset="0"/>
              </a:rPr>
              <a:t>официальный сайт Федерального </a:t>
            </a:r>
            <a:r>
              <a:rPr lang="ru-RU" sz="1400" dirty="0" smtClean="0">
                <a:latin typeface="Franklin Gothic Book" pitchFamily="34" charset="0"/>
              </a:rPr>
              <a:t>казначейства </a:t>
            </a:r>
            <a:endParaRPr lang="ru-RU" sz="1400" dirty="0">
              <a:latin typeface="Franklin Gothic Book" pitchFamily="34" charset="0"/>
            </a:endParaRPr>
          </a:p>
          <a:p>
            <a:pPr marL="84138" indent="276225">
              <a:buNone/>
            </a:pPr>
            <a:r>
              <a:rPr lang="ru-RU" sz="1400" b="1" dirty="0" smtClean="0">
                <a:solidFill>
                  <a:schemeClr val="tx1"/>
                </a:solidFill>
                <a:effectLst>
                  <a:outerShdw blurRad="38100" dist="38100" dir="2700000" algn="tl">
                    <a:srgbClr val="000000">
                      <a:alpha val="43137"/>
                    </a:srgbClr>
                  </a:outerShdw>
                </a:effectLst>
                <a:latin typeface="Franklin Gothic Book" pitchFamily="34" charset="0"/>
              </a:rPr>
              <a:t>http</a:t>
            </a:r>
            <a:r>
              <a:rPr lang="ru-RU" sz="1400" b="1" dirty="0">
                <a:solidFill>
                  <a:schemeClr val="tx1"/>
                </a:solidFill>
                <a:effectLst>
                  <a:outerShdw blurRad="38100" dist="38100" dir="2700000" algn="tl">
                    <a:srgbClr val="000000">
                      <a:alpha val="43137"/>
                    </a:srgbClr>
                  </a:outerShdw>
                </a:effectLst>
                <a:latin typeface="Franklin Gothic Book" pitchFamily="34" charset="0"/>
              </a:rPr>
              <a:t>://бюджет.большоеправительство.рф </a:t>
            </a:r>
            <a:r>
              <a:rPr lang="ru-RU" sz="1400" dirty="0" smtClean="0">
                <a:latin typeface="Franklin Gothic Book" pitchFamily="34" charset="0"/>
              </a:rPr>
              <a:t>–</a:t>
            </a:r>
            <a:r>
              <a:rPr lang="ru-RU" sz="1400" dirty="0">
                <a:latin typeface="Franklin Gothic Book" pitchFamily="34" charset="0"/>
              </a:rPr>
              <a:t> </a:t>
            </a:r>
            <a:r>
              <a:rPr lang="ru-RU" sz="1400" dirty="0" smtClean="0">
                <a:latin typeface="Franklin Gothic Book" pitchFamily="34" charset="0"/>
              </a:rPr>
              <a:t>методические  </a:t>
            </a:r>
            <a:r>
              <a:rPr lang="ru-RU" sz="1400" dirty="0">
                <a:latin typeface="Franklin Gothic Book" pitchFamily="34" charset="0"/>
              </a:rPr>
              <a:t>материалы  </a:t>
            </a:r>
            <a:r>
              <a:rPr lang="ru-RU" sz="1400" dirty="0" smtClean="0">
                <a:latin typeface="Franklin Gothic Book" pitchFamily="34" charset="0"/>
              </a:rPr>
              <a:t>и опыт </a:t>
            </a:r>
            <a:r>
              <a:rPr lang="ru-RU" sz="1400" dirty="0">
                <a:latin typeface="Franklin Gothic Book" pitchFamily="34" charset="0"/>
              </a:rPr>
              <a:t>субъектов Российской Федерации по разработке бюджета для </a:t>
            </a:r>
            <a:r>
              <a:rPr lang="ru-RU" sz="1400" dirty="0" smtClean="0">
                <a:latin typeface="Franklin Gothic Book" pitchFamily="34" charset="0"/>
              </a:rPr>
              <a:t>граждан</a:t>
            </a:r>
            <a:endParaRPr lang="ru-RU" sz="1400" dirty="0">
              <a:latin typeface="Franklin Gothic Book" pitchFamily="34" charset="0"/>
            </a:endParaRPr>
          </a:p>
        </p:txBody>
      </p:sp>
      <p:sp>
        <p:nvSpPr>
          <p:cNvPr id="5" name="Rectangle 8"/>
          <p:cNvSpPr>
            <a:spLocks noChangeArrowheads="1"/>
          </p:cNvSpPr>
          <p:nvPr/>
        </p:nvSpPr>
        <p:spPr bwMode="auto">
          <a:xfrm>
            <a:off x="1979712" y="405825"/>
            <a:ext cx="5544616" cy="430887"/>
          </a:xfrm>
          <a:prstGeom prst="rect">
            <a:avLst/>
          </a:prstGeom>
          <a:ln/>
          <a:scene3d>
            <a:camera prst="orthographicFront"/>
            <a:lightRig rig="threePt" dir="t"/>
          </a:scene3d>
          <a:sp3d>
            <a:bevelT w="152400" h="50800" prst="softRound"/>
          </a:sp3d>
          <a:extLst/>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ru-RU" sz="2200" b="1" dirty="0" smtClean="0">
                <a:effectLst>
                  <a:outerShdw blurRad="38100" dist="38100" dir="2700000" algn="tl">
                    <a:srgbClr val="C0C0C0"/>
                  </a:outerShdw>
                </a:effectLst>
              </a:rPr>
              <a:t>Открытые </a:t>
            </a:r>
            <a:r>
              <a:rPr lang="ru-RU" sz="2200" b="1" dirty="0">
                <a:effectLst>
                  <a:outerShdw blurRad="38100" dist="38100" dir="2700000" algn="tl">
                    <a:srgbClr val="C0C0C0"/>
                  </a:outerShdw>
                </a:effectLst>
              </a:rPr>
              <a:t>информационные </a:t>
            </a:r>
            <a:r>
              <a:rPr lang="ru-RU" sz="2200" b="1" dirty="0" smtClean="0">
                <a:effectLst>
                  <a:outerShdw blurRad="38100" dist="38100" dir="2700000" algn="tl">
                    <a:srgbClr val="C0C0C0"/>
                  </a:outerShdw>
                </a:effectLst>
              </a:rPr>
              <a:t>ресурсы:</a:t>
            </a:r>
            <a:endParaRPr lang="ru-RU" sz="2000" b="1" dirty="0">
              <a:effectLst>
                <a:outerShdw blurRad="38100" dist="38100" dir="2700000" algn="tl">
                  <a:srgbClr val="C0C0C0"/>
                </a:outerShdw>
              </a:effectLst>
            </a:endParaRPr>
          </a:p>
        </p:txBody>
      </p:sp>
    </p:spTree>
    <p:extLst>
      <p:ext uri="{BB962C8B-B14F-4D97-AF65-F5344CB8AC3E}">
        <p14:creationId xmlns:p14="http://schemas.microsoft.com/office/powerpoint/2010/main" val="125783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m0-tub-ru.yandex.net/i?id=366b06562bb962d0f86cf7342e2548d8&amp;n=33&amp;h=190&amp;w=18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37112"/>
            <a:ext cx="2411759" cy="2257639"/>
          </a:xfrm>
          <a:prstGeom prst="rect">
            <a:avLst/>
          </a:prstGeom>
          <a:noFill/>
          <a:ln>
            <a:noFill/>
          </a:ln>
        </p:spPr>
      </p:pic>
      <p:sp>
        <p:nvSpPr>
          <p:cNvPr id="7" name="Прямоугольник 6"/>
          <p:cNvSpPr/>
          <p:nvPr/>
        </p:nvSpPr>
        <p:spPr>
          <a:xfrm>
            <a:off x="512476" y="244966"/>
            <a:ext cx="8235988" cy="1815882"/>
          </a:xfrm>
          <a:prstGeom prst="rect">
            <a:avLst/>
          </a:prstGeom>
          <a:ln cmpd="dbl">
            <a:solidFill>
              <a:schemeClr val="accent3">
                <a:lumMod val="60000"/>
                <a:lumOff val="40000"/>
              </a:schemeClr>
            </a:solidFill>
          </a:ln>
          <a:effectLst>
            <a:innerShdw blurRad="114300">
              <a:prstClr val="black"/>
            </a:innerShdw>
          </a:effectLst>
        </p:spPr>
        <p:txBody>
          <a:bodyPr wrap="square">
            <a:spAutoFit/>
          </a:bodyPr>
          <a:lstStyle/>
          <a:p>
            <a:pPr algn="ctr"/>
            <a:r>
              <a:rPr lang="ru-RU" altLang="ru-RU" sz="2400" b="1" dirty="0" smtClean="0">
                <a:solidFill>
                  <a:srgbClr val="C00000"/>
                </a:solidFill>
                <a:effectLst>
                  <a:outerShdw blurRad="38100" dist="38100" dir="2700000" algn="tl">
                    <a:srgbClr val="000000">
                      <a:alpha val="43137"/>
                    </a:srgbClr>
                  </a:outerShdw>
                </a:effectLst>
                <a:latin typeface="Constantia" pitchFamily="18" charset="0"/>
              </a:rPr>
              <a:t>Презентация «Доступный бюджет </a:t>
            </a:r>
            <a:r>
              <a:rPr lang="ru-RU" altLang="ru-RU" sz="2400" b="1" dirty="0">
                <a:solidFill>
                  <a:srgbClr val="C00000"/>
                </a:solidFill>
                <a:effectLst>
                  <a:outerShdw blurRad="38100" dist="38100" dir="2700000" algn="tl">
                    <a:srgbClr val="000000">
                      <a:alpha val="43137"/>
                    </a:srgbClr>
                  </a:outerShdw>
                </a:effectLst>
                <a:latin typeface="Constantia" pitchFamily="18" charset="0"/>
              </a:rPr>
              <a:t>для граждан» </a:t>
            </a:r>
          </a:p>
          <a:p>
            <a:pPr algn="ctr"/>
            <a:r>
              <a:rPr lang="ru-RU" altLang="ru-RU" sz="2200" b="1" dirty="0">
                <a:solidFill>
                  <a:srgbClr val="C00000"/>
                </a:solidFill>
                <a:effectLst>
                  <a:outerShdw blurRad="38100" dist="38100" dir="2700000" algn="tl">
                    <a:srgbClr val="000000">
                      <a:alpha val="43137"/>
                    </a:srgbClr>
                  </a:outerShdw>
                </a:effectLst>
                <a:latin typeface="Constantia" pitchFamily="18" charset="0"/>
              </a:rPr>
              <a:t>подготовлен финансовым управлением </a:t>
            </a:r>
          </a:p>
          <a:p>
            <a:pPr algn="ctr"/>
            <a:r>
              <a:rPr lang="ru-RU" altLang="ru-RU" sz="2200" b="1" dirty="0">
                <a:solidFill>
                  <a:srgbClr val="C00000"/>
                </a:solidFill>
                <a:effectLst>
                  <a:outerShdw blurRad="38100" dist="38100" dir="2700000" algn="tl">
                    <a:srgbClr val="000000">
                      <a:alpha val="43137"/>
                    </a:srgbClr>
                  </a:outerShdw>
                </a:effectLst>
                <a:latin typeface="Constantia" pitchFamily="18" charset="0"/>
              </a:rPr>
              <a:t>администрации Зеленчукского муниципального</a:t>
            </a: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 района</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Руководитель проекта: </a:t>
            </a:r>
          </a:p>
          <a:p>
            <a:pPr algn="ctr"/>
            <a:r>
              <a:rPr lang="ru-RU" altLang="ru-RU" sz="2200" b="1" dirty="0" smtClean="0">
                <a:solidFill>
                  <a:srgbClr val="C00000"/>
                </a:solidFill>
                <a:effectLst>
                  <a:outerShdw blurRad="38100" dist="38100" dir="2700000" algn="tl">
                    <a:srgbClr val="000000">
                      <a:alpha val="43137"/>
                    </a:srgbClr>
                  </a:outerShdw>
                </a:effectLst>
                <a:latin typeface="Constantia" pitchFamily="18" charset="0"/>
              </a:rPr>
              <a:t>начальник Финансового управления А.А. Джужуева</a:t>
            </a:r>
            <a:endParaRPr lang="ru-RU" altLang="ru-RU" sz="2200" dirty="0">
              <a:solidFill>
                <a:srgbClr val="9A3130"/>
              </a:solidFill>
              <a:latin typeface="Constantia" pitchFamily="18" charset="0"/>
            </a:endParaRPr>
          </a:p>
        </p:txBody>
      </p:sp>
      <p:sp>
        <p:nvSpPr>
          <p:cNvPr id="9" name="Прямоугольник 8"/>
          <p:cNvSpPr/>
          <p:nvPr/>
        </p:nvSpPr>
        <p:spPr>
          <a:xfrm>
            <a:off x="899592" y="3502749"/>
            <a:ext cx="7776864" cy="646331"/>
          </a:xfrm>
          <a:prstGeom prst="rect">
            <a:avLst/>
          </a:prstGeom>
        </p:spPr>
        <p:txBody>
          <a:bodyPr wrap="square">
            <a:spAutoFit/>
          </a:bodyPr>
          <a:lstStyle/>
          <a:p>
            <a:pPr marL="0" lvl="1" defTabSz="844550">
              <a:lnSpc>
                <a:spcPct val="90000"/>
              </a:lnSpc>
              <a:spcBef>
                <a:spcPct val="0"/>
              </a:spcBef>
              <a:spcAft>
                <a:spcPct val="15000"/>
              </a:spcAft>
            </a:pPr>
            <a:r>
              <a:rPr lang="ru-RU" sz="2000" dirty="0" smtClean="0">
                <a:solidFill>
                  <a:prstClr val="black">
                    <a:hueOff val="0"/>
                    <a:satOff val="0"/>
                    <a:lumOff val="0"/>
                    <a:alphaOff val="0"/>
                  </a:prstClr>
                </a:solidFill>
              </a:rPr>
              <a:t>   </a:t>
            </a:r>
            <a:r>
              <a:rPr lang="ru-RU" sz="2000" dirty="0" smtClean="0">
                <a:solidFill>
                  <a:schemeClr val="accent2">
                    <a:lumMod val="50000"/>
                  </a:schemeClr>
                </a:solidFill>
              </a:rPr>
              <a:t>369140  </a:t>
            </a:r>
            <a:r>
              <a:rPr lang="ru-RU" sz="2000" dirty="0" smtClean="0">
                <a:solidFill>
                  <a:schemeClr val="accent2">
                    <a:lumMod val="50000"/>
                  </a:schemeClr>
                </a:solidFill>
                <a:effectLst>
                  <a:outerShdw blurRad="38100" dist="38100" dir="2700000" algn="tl">
                    <a:srgbClr val="000000">
                      <a:alpha val="43137"/>
                    </a:srgbClr>
                  </a:outerShdw>
                </a:effectLst>
              </a:rPr>
              <a:t>Карачаево-Черкесская </a:t>
            </a:r>
            <a:r>
              <a:rPr lang="ru-RU" sz="2000" dirty="0">
                <a:solidFill>
                  <a:schemeClr val="accent2">
                    <a:lumMod val="50000"/>
                  </a:schemeClr>
                </a:solidFill>
                <a:effectLst>
                  <a:outerShdw blurRad="38100" dist="38100" dir="2700000" algn="tl">
                    <a:srgbClr val="000000">
                      <a:alpha val="43137"/>
                    </a:srgbClr>
                  </a:outerShdw>
                </a:effectLst>
              </a:rPr>
              <a:t>Республика </a:t>
            </a:r>
            <a:r>
              <a:rPr lang="ru-RU" sz="2000" dirty="0" smtClean="0">
                <a:solidFill>
                  <a:schemeClr val="accent2">
                    <a:lumMod val="50000"/>
                  </a:schemeClr>
                </a:solidFill>
                <a:effectLst>
                  <a:outerShdw blurRad="38100" dist="38100" dir="2700000" algn="tl">
                    <a:srgbClr val="000000">
                      <a:alpha val="43137"/>
                    </a:srgbClr>
                  </a:outerShdw>
                </a:effectLst>
              </a:rPr>
              <a:t> ст</a:t>
            </a:r>
            <a:r>
              <a:rPr lang="ru-RU" sz="2000" dirty="0">
                <a:solidFill>
                  <a:schemeClr val="accent2">
                    <a:lumMod val="50000"/>
                  </a:schemeClr>
                </a:solidFill>
                <a:effectLst>
                  <a:outerShdw blurRad="38100" dist="38100" dir="2700000" algn="tl">
                    <a:srgbClr val="000000">
                      <a:alpha val="43137"/>
                    </a:srgbClr>
                  </a:outerShdw>
                </a:effectLst>
              </a:rPr>
              <a:t>. Зеленчукская, </a:t>
            </a:r>
            <a:r>
              <a:rPr lang="ru-RU" sz="2000" dirty="0" smtClean="0">
                <a:solidFill>
                  <a:schemeClr val="accent2">
                    <a:lumMod val="50000"/>
                  </a:schemeClr>
                </a:solidFill>
                <a:effectLst>
                  <a:outerShdw blurRad="38100" dist="38100" dir="2700000" algn="tl">
                    <a:srgbClr val="000000">
                      <a:alpha val="43137"/>
                    </a:srgbClr>
                  </a:outerShdw>
                </a:effectLst>
              </a:rPr>
              <a:t>                                                                                         </a:t>
            </a:r>
            <a:r>
              <a:rPr lang="ru-RU" sz="2000" dirty="0" smtClean="0">
                <a:solidFill>
                  <a:schemeClr val="tx2">
                    <a:lumMod val="20000"/>
                    <a:lumOff val="80000"/>
                  </a:schemeClr>
                </a:solidFill>
                <a:effectLst>
                  <a:outerShdw blurRad="38100" dist="38100" dir="2700000" algn="tl">
                    <a:srgbClr val="000000">
                      <a:alpha val="43137"/>
                    </a:srgbClr>
                  </a:outerShdw>
                </a:effectLst>
              </a:rPr>
              <a:t>.</a:t>
            </a:r>
            <a:r>
              <a:rPr lang="ru-RU" sz="2000" dirty="0" smtClean="0">
                <a:solidFill>
                  <a:schemeClr val="bg1"/>
                </a:solidFill>
                <a:effectLst>
                  <a:outerShdw blurRad="38100" dist="38100" dir="2700000" algn="tl">
                    <a:srgbClr val="000000">
                      <a:alpha val="43137"/>
                    </a:srgbClr>
                  </a:outerShdw>
                </a:effectLst>
              </a:rPr>
              <a:t> </a:t>
            </a:r>
            <a:r>
              <a:rPr lang="ru-RU" sz="2000" dirty="0" smtClean="0">
                <a:solidFill>
                  <a:schemeClr val="accent2">
                    <a:lumMod val="50000"/>
                  </a:schemeClr>
                </a:solidFill>
                <a:effectLst>
                  <a:outerShdw blurRad="38100" dist="38100" dir="2700000" algn="tl">
                    <a:srgbClr val="000000">
                      <a:alpha val="43137"/>
                    </a:srgbClr>
                  </a:outerShdw>
                </a:effectLst>
              </a:rPr>
              <a:t>                 ул</a:t>
            </a:r>
            <a:r>
              <a:rPr lang="ru-RU" sz="2000" dirty="0">
                <a:solidFill>
                  <a:schemeClr val="accent2">
                    <a:lumMod val="50000"/>
                  </a:schemeClr>
                </a:solidFill>
                <a:effectLst>
                  <a:outerShdw blurRad="38100" dist="38100" dir="2700000" algn="tl">
                    <a:srgbClr val="000000">
                      <a:alpha val="43137"/>
                    </a:srgbClr>
                  </a:outerShdw>
                </a:effectLst>
              </a:rPr>
              <a:t>. Первомайская, 129 </a:t>
            </a:r>
            <a:r>
              <a:rPr lang="ru-RU" sz="2000" dirty="0" smtClean="0">
                <a:solidFill>
                  <a:schemeClr val="accent2">
                    <a:lumMod val="50000"/>
                  </a:schemeClr>
                </a:solidFill>
                <a:effectLst>
                  <a:outerShdw blurRad="38100" dist="38100" dir="2700000" algn="tl">
                    <a:srgbClr val="000000">
                      <a:alpha val="43137"/>
                    </a:srgbClr>
                  </a:outerShdw>
                </a:effectLst>
              </a:rPr>
              <a:t>                                          </a:t>
            </a:r>
          </a:p>
        </p:txBody>
      </p:sp>
      <p:sp>
        <p:nvSpPr>
          <p:cNvPr id="10" name="Прямоугольник 9"/>
          <p:cNvSpPr/>
          <p:nvPr/>
        </p:nvSpPr>
        <p:spPr>
          <a:xfrm>
            <a:off x="3995936" y="5653697"/>
            <a:ext cx="4320480" cy="1015663"/>
          </a:xfrm>
          <a:prstGeom prst="rect">
            <a:avLst/>
          </a:prstGeom>
        </p:spPr>
        <p:txBody>
          <a:bodyPr wrap="square">
            <a:sp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8(87878</a:t>
            </a:r>
            <a:r>
              <a:rPr lang="ru-RU" sz="2000" dirty="0">
                <a:solidFill>
                  <a:prstClr val="black">
                    <a:hueOff val="0"/>
                    <a:satOff val="0"/>
                    <a:lumOff val="0"/>
                    <a:alphaOff val="0"/>
                  </a:prstClr>
                </a:solidFill>
                <a:effectLst>
                  <a:outerShdw blurRad="38100" dist="38100" dir="2700000" algn="tl">
                    <a:srgbClr val="000000">
                      <a:alpha val="43137"/>
                    </a:srgbClr>
                  </a:outerShdw>
                </a:effectLst>
              </a:rPr>
              <a:t>) 5-12-39;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5 </a:t>
            </a:r>
            <a:r>
              <a:rPr lang="ru-RU" sz="2000" dirty="0">
                <a:solidFill>
                  <a:prstClr val="black">
                    <a:hueOff val="0"/>
                    <a:satOff val="0"/>
                    <a:lumOff val="0"/>
                    <a:alphaOff val="0"/>
                  </a:prstClr>
                </a:solidFill>
                <a:effectLst>
                  <a:outerShdw blurRad="38100" dist="38100" dir="2700000" algn="tl">
                    <a:srgbClr val="000000">
                      <a:alpha val="43137"/>
                    </a:srgbClr>
                  </a:outerShdw>
                </a:effectLst>
              </a:rPr>
              <a:t>34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75;  5-19-13</a:t>
            </a:r>
          </a:p>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effectLst>
                  <a:outerShdw blurRad="38100" dist="38100" dir="2700000" algn="tl">
                    <a:srgbClr val="000000">
                      <a:alpha val="43137"/>
                    </a:srgbClr>
                  </a:outerShdw>
                </a:effectLst>
              </a:rPr>
              <a:t>  </a:t>
            </a:r>
            <a:r>
              <a:rPr lang="en-US" sz="2000" dirty="0" smtClean="0">
                <a:solidFill>
                  <a:prstClr val="black">
                    <a:hueOff val="0"/>
                    <a:satOff val="0"/>
                    <a:lumOff val="0"/>
                    <a:alphaOff val="0"/>
                  </a:prstClr>
                </a:solidFill>
                <a:effectLst>
                  <a:outerShdw blurRad="38100" dist="38100" dir="2700000" algn="tl">
                    <a:srgbClr val="000000">
                      <a:alpha val="43137"/>
                    </a:srgbClr>
                  </a:outerShdw>
                </a:effectLst>
                <a:hlinkClick r:id="rId4"/>
              </a:rPr>
              <a:t>zelfin</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a:solidFill>
                  <a:prstClr val="black">
                    <a:hueOff val="0"/>
                    <a:satOff val="0"/>
                    <a:lumOff val="0"/>
                    <a:alphaOff val="0"/>
                  </a:prstClr>
                </a:solidFill>
                <a:effectLst>
                  <a:outerShdw blurRad="38100" dist="38100" dir="2700000" algn="tl">
                    <a:srgbClr val="000000">
                      <a:alpha val="43137"/>
                    </a:srgbClr>
                  </a:outerShdw>
                </a:effectLst>
                <a:hlinkClick r:id="rId4"/>
              </a:rPr>
              <a:t>mail</a:t>
            </a:r>
            <a:r>
              <a:rPr lang="ru-RU" sz="2000" dirty="0">
                <a:solidFill>
                  <a:prstClr val="black">
                    <a:hueOff val="0"/>
                    <a:satOff val="0"/>
                    <a:lumOff val="0"/>
                    <a:alphaOff val="0"/>
                  </a:prstClr>
                </a:solidFill>
                <a:effectLst>
                  <a:outerShdw blurRad="38100" dist="38100" dir="2700000" algn="tl">
                    <a:srgbClr val="000000">
                      <a:alpha val="43137"/>
                    </a:srgbClr>
                  </a:outerShdw>
                </a:effectLst>
                <a:hlinkClick r:id="rId4"/>
              </a:rPr>
              <a:t>.</a:t>
            </a:r>
            <a:r>
              <a:rPr lang="en-US" sz="2000" dirty="0" err="1" smtClean="0">
                <a:solidFill>
                  <a:prstClr val="black">
                    <a:hueOff val="0"/>
                    <a:satOff val="0"/>
                    <a:lumOff val="0"/>
                    <a:alphaOff val="0"/>
                  </a:prstClr>
                </a:solidFill>
                <a:effectLst>
                  <a:outerShdw blurRad="38100" dist="38100" dir="2700000" algn="tl">
                    <a:srgbClr val="000000">
                      <a:alpha val="43137"/>
                    </a:srgbClr>
                  </a:outerShdw>
                </a:effectLst>
                <a:hlinkClick r:id="rId4"/>
              </a:rPr>
              <a:t>ru</a:t>
            </a:r>
            <a:endParaRPr lang="ru-RU" sz="2000" dirty="0" smtClean="0">
              <a:solidFill>
                <a:prstClr val="black">
                  <a:hueOff val="0"/>
                  <a:satOff val="0"/>
                  <a:lumOff val="0"/>
                  <a:alphaOff val="0"/>
                </a:prstClr>
              </a:solidFill>
              <a:effectLst>
                <a:outerShdw blurRad="38100" dist="38100" dir="2700000" algn="tl">
                  <a:srgbClr val="000000">
                    <a:alpha val="43137"/>
                  </a:srgbClr>
                </a:outerShdw>
              </a:effectLst>
            </a:endParaRPr>
          </a:p>
          <a:p>
            <a:pPr marL="0" lvl="1" defTabSz="844550">
              <a:lnSpc>
                <a:spcPct val="90000"/>
              </a:lnSpc>
              <a:spcBef>
                <a:spcPct val="0"/>
              </a:spcBef>
              <a:spcAft>
                <a:spcPct val="15000"/>
              </a:spcAft>
            </a:pPr>
            <a:endParaRPr lang="ru-RU" sz="2000" dirty="0">
              <a:solidFill>
                <a:prstClr val="black">
                  <a:hueOff val="0"/>
                  <a:satOff val="0"/>
                  <a:lumOff val="0"/>
                  <a:alphaOff val="0"/>
                </a:prstClr>
              </a:solidFill>
              <a:effectLst>
                <a:outerShdw blurRad="38100" dist="38100" dir="2700000" algn="tl">
                  <a:srgbClr val="000000">
                    <a:alpha val="43137"/>
                  </a:srgbClr>
                </a:outerShdw>
              </a:effectLst>
            </a:endParaRPr>
          </a:p>
        </p:txBody>
      </p:sp>
      <p:sp>
        <p:nvSpPr>
          <p:cNvPr id="11" name="Прямоугольник 10"/>
          <p:cNvSpPr/>
          <p:nvPr/>
        </p:nvSpPr>
        <p:spPr>
          <a:xfrm>
            <a:off x="1259632" y="4109271"/>
            <a:ext cx="6912768" cy="687881"/>
          </a:xfrm>
          <a:prstGeom prst="rect">
            <a:avLst/>
          </a:prstGeom>
        </p:spPr>
        <p:txBody>
          <a:bodyPr wrap="square">
            <a:spAutoFit/>
          </a:bodyPr>
          <a:lstStyle/>
          <a:p>
            <a:pPr marL="0" lvl="1" defTabSz="844550">
              <a:spcBef>
                <a:spcPct val="0"/>
              </a:spcBef>
              <a:spcAft>
                <a:spcPct val="15000"/>
              </a:spcAft>
            </a:pPr>
            <a:r>
              <a:rPr lang="ru-RU" b="1" dirty="0" smtClean="0">
                <a:solidFill>
                  <a:schemeClr val="accent2">
                    <a:lumMod val="50000"/>
                  </a:schemeClr>
                </a:solidFill>
              </a:rPr>
              <a:t>Часы работы:  понедельник-пятница</a:t>
            </a:r>
            <a:r>
              <a:rPr lang="ru-RU" b="1" dirty="0">
                <a:solidFill>
                  <a:schemeClr val="accent2">
                    <a:lumMod val="50000"/>
                  </a:schemeClr>
                </a:solidFill>
              </a:rPr>
              <a:t>: </a:t>
            </a:r>
            <a:r>
              <a:rPr lang="ru-RU" b="1" dirty="0">
                <a:solidFill>
                  <a:schemeClr val="accent2">
                    <a:lumMod val="50000"/>
                  </a:schemeClr>
                </a:solidFill>
                <a:effectLst>
                  <a:outerShdw blurRad="38100" dist="38100" dir="2700000" algn="tl">
                    <a:srgbClr val="000000">
                      <a:alpha val="43137"/>
                    </a:srgbClr>
                  </a:outerShdw>
                </a:effectLst>
              </a:rPr>
              <a:t>с </a:t>
            </a:r>
            <a:r>
              <a:rPr lang="ru-RU" b="1" dirty="0" smtClean="0">
                <a:solidFill>
                  <a:schemeClr val="accent2">
                    <a:lumMod val="50000"/>
                  </a:schemeClr>
                </a:solidFill>
                <a:effectLst>
                  <a:outerShdw blurRad="38100" dist="38100" dir="2700000" algn="tl">
                    <a:srgbClr val="000000">
                      <a:alpha val="43137"/>
                    </a:srgbClr>
                  </a:outerShdw>
                </a:effectLst>
              </a:rPr>
              <a:t>8-00 </a:t>
            </a:r>
            <a:r>
              <a:rPr lang="ru-RU" b="1" dirty="0">
                <a:solidFill>
                  <a:schemeClr val="accent2">
                    <a:lumMod val="50000"/>
                  </a:schemeClr>
                </a:solidFill>
                <a:effectLst>
                  <a:outerShdw blurRad="38100" dist="38100" dir="2700000" algn="tl">
                    <a:srgbClr val="000000">
                      <a:alpha val="43137"/>
                    </a:srgbClr>
                  </a:outerShdw>
                </a:effectLst>
              </a:rPr>
              <a:t>до </a:t>
            </a:r>
            <a:r>
              <a:rPr lang="ru-RU" b="1" dirty="0" smtClean="0">
                <a:solidFill>
                  <a:schemeClr val="accent2">
                    <a:lumMod val="50000"/>
                  </a:schemeClr>
                </a:solidFill>
                <a:effectLst>
                  <a:outerShdw blurRad="38100" dist="38100" dir="2700000" algn="tl">
                    <a:srgbClr val="000000">
                      <a:alpha val="43137"/>
                    </a:srgbClr>
                  </a:outerShdw>
                </a:effectLst>
              </a:rPr>
              <a:t>16-20 и 17-00</a:t>
            </a:r>
          </a:p>
          <a:p>
            <a:pPr marL="0" lvl="1" defTabSz="844550">
              <a:spcBef>
                <a:spcPct val="0"/>
              </a:spcBef>
              <a:spcAft>
                <a:spcPct val="15000"/>
              </a:spcAft>
            </a:pPr>
            <a:r>
              <a:rPr lang="ru-RU" b="1" dirty="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rPr>
              <a:t>перерыв</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a:solidFill>
                  <a:schemeClr val="accent2">
                    <a:lumMod val="50000"/>
                  </a:schemeClr>
                </a:solidFill>
                <a:effectLst>
                  <a:outerShdw blurRad="38100" dist="38100" dir="2700000" algn="tl">
                    <a:srgbClr val="000000">
                      <a:alpha val="43137"/>
                    </a:srgbClr>
                  </a:outerShdw>
                </a:effectLst>
              </a:rPr>
              <a:t>с 12.00 до 13.00</a:t>
            </a:r>
          </a:p>
        </p:txBody>
      </p:sp>
      <p:sp>
        <p:nvSpPr>
          <p:cNvPr id="12" name="Прямоугольник 11"/>
          <p:cNvSpPr/>
          <p:nvPr/>
        </p:nvSpPr>
        <p:spPr>
          <a:xfrm>
            <a:off x="1331640" y="3102639"/>
            <a:ext cx="6120680" cy="400110"/>
          </a:xfrm>
          <a:prstGeom prst="rect">
            <a:avLst/>
          </a:prstGeom>
        </p:spPr>
        <p:txBody>
          <a:bodyPr wrap="square">
            <a:spAutoFit/>
          </a:bodyPr>
          <a:lstStyle/>
          <a:p>
            <a:pPr algn="ct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Финансовое управление </a:t>
            </a:r>
            <a:r>
              <a:rPr lang="ru-RU" altLang="ru-RU" sz="2000" b="1" dirty="0" smtClean="0">
                <a:solidFill>
                  <a:schemeClr val="accent2">
                    <a:lumMod val="50000"/>
                  </a:schemeClr>
                </a:solidFill>
                <a:effectLst>
                  <a:outerShdw blurRad="38100" dist="38100" dir="2700000" algn="tl">
                    <a:srgbClr val="000000">
                      <a:alpha val="43137"/>
                    </a:srgbClr>
                  </a:outerShdw>
                </a:effectLst>
                <a:latin typeface="Constantia" pitchFamily="18" charset="0"/>
              </a:rPr>
              <a:t>находится </a:t>
            </a:r>
            <a:r>
              <a:rPr lang="ru-RU" altLang="ru-RU" sz="2000" b="1" dirty="0">
                <a:solidFill>
                  <a:schemeClr val="accent2">
                    <a:lumMod val="50000"/>
                  </a:schemeClr>
                </a:solidFill>
                <a:effectLst>
                  <a:outerShdw blurRad="38100" dist="38100" dir="2700000" algn="tl">
                    <a:srgbClr val="000000">
                      <a:alpha val="43137"/>
                    </a:srgbClr>
                  </a:outerShdw>
                </a:effectLst>
                <a:latin typeface="Constantia" pitchFamily="18" charset="0"/>
              </a:rPr>
              <a:t>по адресу:</a:t>
            </a:r>
          </a:p>
        </p:txBody>
      </p:sp>
      <p:sp>
        <p:nvSpPr>
          <p:cNvPr id="3" name="Прямоугольник 2"/>
          <p:cNvSpPr/>
          <p:nvPr/>
        </p:nvSpPr>
        <p:spPr>
          <a:xfrm>
            <a:off x="1043608" y="2289066"/>
            <a:ext cx="6552728" cy="707886"/>
          </a:xfrm>
          <a:prstGeom prst="rect">
            <a:avLst/>
          </a:prstGeom>
          <a:effectLst>
            <a:outerShdw blurRad="50800" dist="38100" dir="18900000" algn="bl" rotWithShape="0">
              <a:prstClr val="black">
                <a:alpha val="40000"/>
              </a:prstClr>
            </a:outerShdw>
          </a:effectLst>
        </p:spPr>
        <p:txBody>
          <a:bodyPr wrap="square">
            <a:spAutoFit/>
          </a:bodyPr>
          <a:lstStyle/>
          <a:p>
            <a:pPr lvl="0" indent="450215"/>
            <a:r>
              <a:rPr lang="ru-RU" sz="40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Контактная информация</a:t>
            </a:r>
          </a:p>
        </p:txBody>
      </p:sp>
      <p:sp>
        <p:nvSpPr>
          <p:cNvPr id="13" name="Прямоугольник 12"/>
          <p:cNvSpPr/>
          <p:nvPr/>
        </p:nvSpPr>
        <p:spPr>
          <a:xfrm>
            <a:off x="2771800" y="5364505"/>
            <a:ext cx="6192688" cy="584775"/>
          </a:xfrm>
          <a:prstGeom prst="rect">
            <a:avLst/>
          </a:prstGeom>
        </p:spPr>
        <p:txBody>
          <a:bodyPr wrap="square">
            <a:spAutoFit/>
          </a:bodyPr>
          <a:lstStyle/>
          <a:p>
            <a:pPr marL="0" lvl="1" defTabSz="844550">
              <a:spcBef>
                <a:spcPct val="0"/>
              </a:spcBef>
              <a:spcAft>
                <a:spcPct val="15000"/>
              </a:spcAft>
            </a:pPr>
            <a:r>
              <a:rPr lang="ru-RU" sz="1600" b="1" dirty="0" smtClean="0">
                <a:solidFill>
                  <a:schemeClr val="tx2">
                    <a:lumMod val="50000"/>
                  </a:schemeClr>
                </a:solidFill>
              </a:rPr>
              <a:t>Дополнительную информацию можно получить по телефону                 и эл. адресу:</a:t>
            </a:r>
            <a:endParaRPr lang="ru-RU" sz="1600" b="1" dirty="0">
              <a:solidFill>
                <a:schemeClr val="tx2">
                  <a:lumMod val="50000"/>
                </a:schemeClr>
              </a:solidFill>
            </a:endParaRPr>
          </a:p>
        </p:txBody>
      </p:sp>
    </p:spTree>
    <p:extLst>
      <p:ext uri="{BB962C8B-B14F-4D97-AF65-F5344CB8AC3E}">
        <p14:creationId xmlns:p14="http://schemas.microsoft.com/office/powerpoint/2010/main" val="26706928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867484"/>
            <a:ext cx="7704856" cy="3785652"/>
          </a:xfrm>
          <a:prstGeom prst="rect">
            <a:avLst/>
          </a:prstGeom>
          <a:effectLst>
            <a:outerShdw blurRad="50800" dist="38100" dir="18900000" algn="bl" rotWithShape="0">
              <a:prstClr val="black">
                <a:alpha val="40000"/>
              </a:prstClr>
            </a:outerShdw>
          </a:effectLst>
        </p:spPr>
        <p:txBody>
          <a:bodyPr wrap="square">
            <a:spAutoFit/>
          </a:bodyPr>
          <a:lstStyle/>
          <a:p>
            <a:pPr lvl="0" indent="450215" algn="ctr"/>
            <a:r>
              <a:rPr lang="ru-RU" sz="80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СПАСИБО </a:t>
            </a:r>
            <a:br>
              <a:rPr lang="ru-RU" sz="80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80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за</a:t>
            </a:r>
            <a:br>
              <a:rPr lang="ru-RU" sz="80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80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внимание!</a:t>
            </a:r>
          </a:p>
        </p:txBody>
      </p:sp>
    </p:spTree>
    <p:extLst>
      <p:ext uri="{BB962C8B-B14F-4D97-AF65-F5344CB8AC3E}">
        <p14:creationId xmlns:p14="http://schemas.microsoft.com/office/powerpoint/2010/main" val="331727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68410265"/>
              </p:ext>
            </p:extLst>
          </p:nvPr>
        </p:nvGraphicFramePr>
        <p:xfrm>
          <a:off x="467544" y="188640"/>
          <a:ext cx="8280920" cy="6700266"/>
        </p:xfrm>
        <a:graphic>
          <a:graphicData uri="http://schemas.openxmlformats.org/drawingml/2006/table">
            <a:tbl>
              <a:tblPr>
                <a:effectLst>
                  <a:innerShdw blurRad="114300">
                    <a:prstClr val="black"/>
                  </a:innerShdw>
                </a:effectLst>
                <a:tableStyleId>{5C22544A-7EE6-4342-B048-85BDC9FD1C3A}</a:tableStyleId>
              </a:tblPr>
              <a:tblGrid>
                <a:gridCol w="4147242"/>
                <a:gridCol w="2241077"/>
                <a:gridCol w="884489"/>
                <a:gridCol w="1008112"/>
              </a:tblGrid>
              <a:tr h="162959">
                <a:tc>
                  <a:txBody>
                    <a:bodyPr/>
                    <a:lstStyle/>
                    <a:p>
                      <a:pPr>
                        <a:lnSpc>
                          <a:spcPct val="115000"/>
                        </a:lnSpc>
                        <a:spcAft>
                          <a:spcPts val="0"/>
                        </a:spcAft>
                      </a:pPr>
                      <a:r>
                        <a:rPr lang="ru-RU" sz="1050" b="1" dirty="0">
                          <a:effectLst/>
                        </a:rPr>
                        <a:t>Торговля и услуги населению</a:t>
                      </a:r>
                      <a:endParaRPr lang="ru-RU" sz="1050" b="1"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в ценах соответствующих лет; млн. руб.</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1356,10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1359,00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Оборот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90,80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97,30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Индекс-дефлятор оборота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116,30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107,70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млн. руб.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27,90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30,10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Оборот общественного питания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 к </a:t>
                      </a:r>
                      <a:r>
                        <a:rPr lang="ru-RU" sz="1000" dirty="0" err="1" smtClean="0">
                          <a:effectLst/>
                        </a:rPr>
                        <a:t>предыдущ</a:t>
                      </a:r>
                      <a:r>
                        <a:rPr lang="ru-RU" sz="1000" dirty="0" smtClean="0">
                          <a:effectLst/>
                        </a:rPr>
                        <a:t>. </a:t>
                      </a:r>
                      <a:r>
                        <a:rPr lang="ru-RU" sz="1000" dirty="0">
                          <a:effectLst/>
                        </a:rPr>
                        <a:t>году в </a:t>
                      </a:r>
                      <a:r>
                        <a:rPr lang="ru-RU" sz="1000" dirty="0" err="1" smtClean="0">
                          <a:effectLst/>
                        </a:rPr>
                        <a:t>сопостав</a:t>
                      </a:r>
                      <a:r>
                        <a:rPr lang="ru-RU" sz="1000" dirty="0" smtClean="0">
                          <a:effectLst/>
                        </a:rPr>
                        <a:t>. ценах</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136,30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100,50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dirty="0">
                          <a:effectLst/>
                        </a:rPr>
                        <a:t>Индекс потребительских цен на продукцию общественного питания за период с начала года</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к соответствующему периоду предыдущего года,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111,30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107,20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gridSpan="4">
                  <a:txBody>
                    <a:bodyPr/>
                    <a:lstStyle/>
                    <a:p>
                      <a:pPr>
                        <a:lnSpc>
                          <a:spcPct val="115000"/>
                        </a:lnSpc>
                        <a:spcAft>
                          <a:spcPts val="0"/>
                        </a:spcAft>
                      </a:pPr>
                      <a:r>
                        <a:rPr lang="ru-RU" sz="1000" b="1" dirty="0">
                          <a:solidFill>
                            <a:schemeClr val="tx1"/>
                          </a:solidFill>
                          <a:effectLst/>
                        </a:rPr>
                        <a:t>Распределение оборота розничной торговли по формам собственности</a:t>
                      </a:r>
                      <a:endParaRPr lang="ru-RU" sz="1000" b="1"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20815">
                <a:tc>
                  <a:txBody>
                    <a:bodyPr/>
                    <a:lstStyle/>
                    <a:p>
                      <a:pPr>
                        <a:lnSpc>
                          <a:spcPct val="115000"/>
                        </a:lnSpc>
                        <a:spcAft>
                          <a:spcPts val="0"/>
                        </a:spcAft>
                      </a:pPr>
                      <a:r>
                        <a:rPr lang="ru-RU" sz="1000" dirty="0">
                          <a:effectLst/>
                        </a:rPr>
                        <a:t>Государственная и муниципальная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обор. </a:t>
                      </a:r>
                      <a:r>
                        <a:rPr lang="ru-RU" sz="1000" dirty="0" smtClean="0">
                          <a:effectLst/>
                        </a:rPr>
                        <a:t>розничной</a:t>
                      </a:r>
                      <a:r>
                        <a:rPr lang="ru-RU" sz="1000" baseline="0" dirty="0" smtClean="0">
                          <a:effectLst/>
                        </a:rPr>
                        <a:t> </a:t>
                      </a:r>
                      <a:r>
                        <a:rPr lang="ru-RU" sz="1000" dirty="0" smtClean="0">
                          <a:effectLst/>
                        </a:rPr>
                        <a:t>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dirty="0">
                          <a:effectLst/>
                        </a:rPr>
                        <a:t>Частная</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в ценах соответствующих лет; % от общ. объема </a:t>
                      </a:r>
                      <a:r>
                        <a:rPr lang="ru-RU" sz="1000" dirty="0" smtClean="0">
                          <a:effectLst/>
                        </a:rPr>
                        <a:t>обор. розничной торговли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100,00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dirty="0">
                          <a:effectLst/>
                        </a:rPr>
                        <a:t>Другие формы собственности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в ценах соответствующих лет; % от </a:t>
                      </a:r>
                      <a:r>
                        <a:rPr lang="ru-RU" sz="1000" dirty="0" err="1">
                          <a:effectLst/>
                        </a:rPr>
                        <a:t>общ.объема</a:t>
                      </a:r>
                      <a:r>
                        <a:rPr lang="ru-RU" sz="1000" dirty="0">
                          <a:effectLst/>
                        </a:rPr>
                        <a:t> </a:t>
                      </a:r>
                      <a:r>
                        <a:rPr lang="ru-RU" sz="1000" dirty="0" smtClean="0">
                          <a:effectLst/>
                        </a:rPr>
                        <a:t>обор. розничной торговли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62959">
                <a:tc>
                  <a:txBody>
                    <a:bodyPr/>
                    <a:lstStyle/>
                    <a:p>
                      <a:pPr>
                        <a:lnSpc>
                          <a:spcPct val="115000"/>
                        </a:lnSpc>
                        <a:spcAft>
                          <a:spcPts val="0"/>
                        </a:spcAft>
                      </a:pPr>
                      <a:r>
                        <a:rPr lang="ru-RU" sz="1050" b="1" dirty="0">
                          <a:effectLst/>
                        </a:rPr>
                        <a:t>Расходы населения</a:t>
                      </a:r>
                      <a:endParaRPr lang="ru-RU" sz="1050" b="1"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2050,60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2104,60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smtClean="0">
                          <a:effectLst/>
                        </a:rPr>
                        <a:t>В том числе:  покупка </a:t>
                      </a:r>
                      <a:r>
                        <a:rPr lang="ru-RU" sz="1000" dirty="0">
                          <a:effectLst/>
                        </a:rPr>
                        <a:t>товаров и оплата услуг</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1781,90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1817,70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из них </a:t>
                      </a:r>
                      <a:r>
                        <a:rPr lang="ru-RU" sz="1000" dirty="0" smtClean="0">
                          <a:effectLst/>
                        </a:rPr>
                        <a:t> покупка </a:t>
                      </a:r>
                      <a:r>
                        <a:rPr lang="ru-RU" sz="1000" dirty="0">
                          <a:effectLst/>
                        </a:rPr>
                        <a:t>товаров</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1356,00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1359,00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обязательные платежи и разнообразные взносы</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млн. руб.</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171,40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186,90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прочие расходы</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97,30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100,00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Превышение доходов над расходами (+), или расходов над доходами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1338,34</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1447,68</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259293">
                <a:tc>
                  <a:txBody>
                    <a:bodyPr/>
                    <a:lstStyle/>
                    <a:p>
                      <a:pPr>
                        <a:lnSpc>
                          <a:spcPct val="115000"/>
                        </a:lnSpc>
                        <a:spcAft>
                          <a:spcPts val="0"/>
                        </a:spcAft>
                      </a:pPr>
                      <a:r>
                        <a:rPr lang="ru-RU" sz="1050" b="1" dirty="0">
                          <a:effectLst/>
                        </a:rPr>
                        <a:t>Труд и занятость</a:t>
                      </a:r>
                      <a:endParaRPr lang="ru-RU" sz="1050" b="1"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endParaRPr lang="ru-RU"/>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тыс. руб.</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19,80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20,30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dirty="0">
                          <a:effectLst/>
                        </a:rPr>
                        <a:t>Среднемесячная номинальная начисленная </a:t>
                      </a:r>
                      <a:r>
                        <a:rPr lang="ru-RU" sz="1000" dirty="0" smtClean="0">
                          <a:effectLst/>
                        </a:rPr>
                        <a:t>зарплата </a:t>
                      </a:r>
                      <a:r>
                        <a:rPr lang="ru-RU" sz="1000" dirty="0">
                          <a:effectLst/>
                        </a:rPr>
                        <a:t>в целом по региону</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к предыдущему году</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108,90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102,80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dirty="0">
                          <a:effectLst/>
                        </a:rPr>
                        <a:t>Распределение </a:t>
                      </a:r>
                      <a:r>
                        <a:rPr lang="ru-RU" sz="1000" dirty="0" smtClean="0">
                          <a:effectLst/>
                        </a:rPr>
                        <a:t>среднегодовой численности занятых </a:t>
                      </a:r>
                      <a:r>
                        <a:rPr lang="ru-RU" sz="1000" dirty="0">
                          <a:effectLst/>
                        </a:rPr>
                        <a:t>в экономике по формам собственности:</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 </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endParaRPr lang="ru-RU"/>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a:effectLst/>
                        </a:rPr>
                        <a:t>на предприятиях и в организациях государственной и муниципальной форм собственности</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тыс. чел.</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2,90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2,90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частная</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3,20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3,10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Уровень зарегистрированной безработицы (на конец года)</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2,00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2,00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259293">
                <a:tc>
                  <a:txBody>
                    <a:bodyPr/>
                    <a:lstStyle/>
                    <a:p>
                      <a:pPr>
                        <a:lnSpc>
                          <a:spcPct val="115000"/>
                        </a:lnSpc>
                        <a:spcAft>
                          <a:spcPts val="0"/>
                        </a:spcAft>
                      </a:pPr>
                      <a:r>
                        <a:rPr lang="ru-RU" sz="1000">
                          <a:effectLst/>
                        </a:rPr>
                        <a:t>Численность безработных (по методологии МОТ)</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 </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endParaRPr lang="ru-RU"/>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a:effectLst/>
                        </a:rPr>
                        <a:t>Численность безработных, зарегистрированных в  государственных учреждениях службы занятости населения (на конец года)</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0,45</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0,45</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320815">
                <a:tc>
                  <a:txBody>
                    <a:bodyPr/>
                    <a:lstStyle/>
                    <a:p>
                      <a:pPr>
                        <a:lnSpc>
                          <a:spcPct val="115000"/>
                        </a:lnSpc>
                        <a:spcAft>
                          <a:spcPts val="0"/>
                        </a:spcAft>
                      </a:pPr>
                      <a:r>
                        <a:rPr lang="ru-RU" sz="1000">
                          <a:effectLst/>
                        </a:rPr>
                        <a:t>Среднесписочная численность работников организаций (без внешних совместителей)</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a:effectLst/>
                        </a:rPr>
                        <a:t>тыс. чел.</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6,10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6,00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Фонд начисленной заработной платы всех работников</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1438,44</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1471,53</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r h="155156">
                <a:tc>
                  <a:txBody>
                    <a:bodyPr/>
                    <a:lstStyle/>
                    <a:p>
                      <a:pPr>
                        <a:lnSpc>
                          <a:spcPct val="115000"/>
                        </a:lnSpc>
                        <a:spcAft>
                          <a:spcPts val="0"/>
                        </a:spcAft>
                      </a:pPr>
                      <a:r>
                        <a:rPr lang="ru-RU" sz="1000">
                          <a:effectLst/>
                        </a:rPr>
                        <a:t>Выплаты социального характера - всего</a:t>
                      </a:r>
                      <a:endParaRPr lang="ru-RU" sz="100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nSpc>
                          <a:spcPct val="115000"/>
                        </a:lnSpc>
                        <a:spcAft>
                          <a:spcPts val="0"/>
                        </a:spcAft>
                      </a:pPr>
                      <a:r>
                        <a:rPr lang="ru-RU" sz="1000" dirty="0">
                          <a:effectLst/>
                        </a:rPr>
                        <a:t>млн</a:t>
                      </a:r>
                      <a:r>
                        <a:rPr lang="ru-RU" sz="1000" dirty="0" smtClean="0">
                          <a:effectLst/>
                        </a:rPr>
                        <a:t>. руб</a:t>
                      </a:r>
                      <a:r>
                        <a:rPr lang="ru-RU" sz="1000" dirty="0">
                          <a:effectLst/>
                        </a:rPr>
                        <a:t>. </a:t>
                      </a:r>
                      <a:endParaRPr lang="ru-RU" sz="1000" dirty="0">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r">
                        <a:lnSpc>
                          <a:spcPct val="115000"/>
                        </a:lnSpc>
                        <a:spcAft>
                          <a:spcPts val="0"/>
                        </a:spcAft>
                      </a:pPr>
                      <a:r>
                        <a:rPr lang="ru-RU" sz="1000" dirty="0">
                          <a:solidFill>
                            <a:schemeClr val="tx1"/>
                          </a:solidFill>
                          <a:effectLst/>
                        </a:rPr>
                        <a:t>1854,00</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c>
                  <a:txBody>
                    <a:bodyPr/>
                    <a:lstStyle/>
                    <a:p>
                      <a:pPr algn="ctr">
                        <a:lnSpc>
                          <a:spcPct val="115000"/>
                        </a:lnSpc>
                        <a:spcAft>
                          <a:spcPts val="0"/>
                        </a:spcAft>
                      </a:pPr>
                      <a:r>
                        <a:rPr lang="ru-RU" sz="1000" dirty="0" smtClean="0">
                          <a:solidFill>
                            <a:schemeClr val="tx1"/>
                          </a:solidFill>
                          <a:effectLst/>
                          <a:latin typeface="Times New Roman"/>
                          <a:ea typeface="Times New Roman"/>
                          <a:cs typeface="Times New Roman"/>
                        </a:rPr>
                        <a:t>1983,75</a:t>
                      </a:r>
                      <a:endParaRPr lang="ru-RU" sz="1000" dirty="0">
                        <a:solidFill>
                          <a:schemeClr val="tx1"/>
                        </a:solidFill>
                        <a:effectLst/>
                        <a:latin typeface="Times New Roman"/>
                        <a:ea typeface="Times New Roman"/>
                        <a:cs typeface="Times New Roman"/>
                      </a:endParaRPr>
                    </a:p>
                  </a:txBody>
                  <a:tcPr marL="11819" marR="11819"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234715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Aminat\Мои документы\Мои рисунки\бюдж.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9578"/>
            <a:ext cx="2304256" cy="1373197"/>
          </a:xfrm>
          <a:prstGeom prst="rect">
            <a:avLst/>
          </a:prstGeom>
          <a:noFill/>
          <a:ln>
            <a:noFill/>
          </a:ln>
        </p:spPr>
      </p:pic>
      <p:sp>
        <p:nvSpPr>
          <p:cNvPr id="3" name="Объект 2"/>
          <p:cNvSpPr>
            <a:spLocks noGrp="1"/>
          </p:cNvSpPr>
          <p:nvPr>
            <p:ph idx="1"/>
          </p:nvPr>
        </p:nvSpPr>
        <p:spPr>
          <a:xfrm>
            <a:off x="323528" y="1124744"/>
            <a:ext cx="8496944" cy="5616624"/>
          </a:xfrm>
          <a:solidFill>
            <a:schemeClr val="bg1"/>
          </a:solidFill>
        </p:spPr>
        <p:txBody>
          <a:bodyPr>
            <a:normAutofit fontScale="25000" lnSpcReduction="20000"/>
          </a:bodyPr>
          <a:lstStyle/>
          <a:p>
            <a:pPr marL="0" indent="0" algn="just">
              <a:buNone/>
            </a:pPr>
            <a:r>
              <a:rPr lang="ru-RU" sz="6000" b="1" i="1" dirty="0" smtClean="0">
                <a:effectLst>
                  <a:outerShdw blurRad="38100" dist="38100" dir="2700000" algn="tl">
                    <a:srgbClr val="000000">
                      <a:alpha val="43137"/>
                    </a:srgbClr>
                  </a:outerShdw>
                </a:effectLst>
              </a:rPr>
              <a:t>Автономное </a:t>
            </a:r>
            <a:r>
              <a:rPr lang="ru-RU" sz="6000" b="1" i="1" dirty="0">
                <a:effectLst>
                  <a:outerShdw blurRad="38100" dist="38100" dir="2700000" algn="tl">
                    <a:srgbClr val="000000">
                      <a:alpha val="43137"/>
                    </a:srgbClr>
                  </a:outerShdw>
                </a:effectLst>
              </a:rPr>
              <a:t>учреждение </a:t>
            </a:r>
            <a:r>
              <a:rPr lang="ru-RU" sz="6000" b="1" dirty="0">
                <a:effectLst>
                  <a:outerShdw blurRad="38100" dist="38100" dir="2700000" algn="tl">
                    <a:srgbClr val="000000">
                      <a:alpha val="43137"/>
                    </a:srgbClr>
                  </a:outerShdw>
                </a:effectLst>
              </a:rPr>
              <a:t>-</a:t>
            </a:r>
            <a:r>
              <a:rPr lang="ru-RU" sz="6000" dirty="0">
                <a:effectLst>
                  <a:outerShdw blurRad="38100" dist="38100" dir="2700000" algn="tl">
                    <a:srgbClr val="000000">
                      <a:alpha val="43137"/>
                    </a:srgbClr>
                  </a:outerShdw>
                </a:effectLst>
              </a:rPr>
              <a:t> </a:t>
            </a:r>
            <a:r>
              <a:rPr lang="ru-RU" sz="6000" dirty="0"/>
              <a:t>некоммерческая организация, созданная Российской Федерацией, субъектом РФ или муниципальным образованием для выполнения работ, оказания услуг в целях осуществления предусмотренных законодательством РФ полномочий органов государственной власти, полномочий органов местного самоуправления в сфере науки, образования, здравоохранения, культуры, социальной защиты, занятости населения, физической культуры и спорта, а также в иной сфере.</a:t>
            </a:r>
          </a:p>
          <a:p>
            <a:pPr marL="0" indent="0" algn="just">
              <a:buNone/>
            </a:pPr>
            <a:r>
              <a:rPr lang="ru-RU" sz="6000" b="1" i="1" dirty="0" smtClean="0">
                <a:effectLst>
                  <a:outerShdw blurRad="38100" dist="38100" dir="2700000" algn="tl">
                    <a:srgbClr val="000000">
                      <a:alpha val="43137"/>
                    </a:srgbClr>
                  </a:outerShdw>
                </a:effectLst>
              </a:rPr>
              <a:t>Аналитический </a:t>
            </a:r>
            <a:r>
              <a:rPr lang="ru-RU" sz="6000" b="1" i="1" dirty="0">
                <a:effectLst>
                  <a:outerShdw blurRad="38100" dist="38100" dir="2700000" algn="tl">
                    <a:srgbClr val="000000">
                      <a:alpha val="43137"/>
                    </a:srgbClr>
                  </a:outerShdw>
                </a:effectLst>
              </a:rPr>
              <a:t>учет -</a:t>
            </a:r>
            <a:r>
              <a:rPr lang="ru-RU" sz="6000" dirty="0"/>
              <a:t> система сбора данных, предусматривающая группировку учетной информации в нужном разрезе для нужд управления, составления бухгалтерской отчетности</a:t>
            </a:r>
          </a:p>
          <a:p>
            <a:pPr marL="0" indent="0" algn="just">
              <a:buNone/>
            </a:pPr>
            <a:r>
              <a:rPr lang="ru-RU" sz="6000" b="1" i="1" dirty="0" smtClean="0">
                <a:effectLst>
                  <a:outerShdw blurRad="38100" dist="38100" dir="2700000" algn="tl">
                    <a:srgbClr val="000000">
                      <a:alpha val="43137"/>
                    </a:srgbClr>
                  </a:outerShdw>
                </a:effectLst>
              </a:rPr>
              <a:t>Баланс </a:t>
            </a:r>
            <a:r>
              <a:rPr lang="ru-RU" sz="6000" b="1" i="1" dirty="0">
                <a:effectLst>
                  <a:outerShdw blurRad="38100" dist="38100" dir="2700000" algn="tl">
                    <a:srgbClr val="000000">
                      <a:alpha val="43137"/>
                    </a:srgbClr>
                  </a:outerShdw>
                </a:effectLst>
              </a:rPr>
              <a:t>бухгалтерский </a:t>
            </a:r>
            <a:r>
              <a:rPr lang="ru-RU" sz="6000" b="1" dirty="0">
                <a:effectLst>
                  <a:outerShdw blurRad="38100" dist="38100" dir="2700000" algn="tl">
                    <a:srgbClr val="000000">
                      <a:alpha val="43137"/>
                    </a:srgbClr>
                  </a:outerShdw>
                </a:effectLst>
              </a:rPr>
              <a:t>-</a:t>
            </a:r>
            <a:r>
              <a:rPr lang="ru-RU" sz="6000" dirty="0">
                <a:effectLst>
                  <a:outerShdw blurRad="38100" dist="38100" dir="2700000" algn="tl">
                    <a:srgbClr val="000000">
                      <a:alpha val="43137"/>
                    </a:srgbClr>
                  </a:outerShdw>
                </a:effectLst>
              </a:rPr>
              <a:t> </a:t>
            </a:r>
            <a:r>
              <a:rPr lang="ru-RU" sz="6000" dirty="0"/>
              <a:t>документ бюджетной отчетности, представляющий собой совокупность показателей, обрисовывающих картину финансового и хозяйственного состояния бюджетного учреждения на начало и конец финансового года. Баланс состоит из двух частей (таблиц). Активы баланса отражают состав и размещение нефинансовых и финансовых активов, а пассивы баланса - обязательства и финансовый результат. Актив баланса в сумме равен его пассиву</a:t>
            </a:r>
            <a:r>
              <a:rPr lang="ru-RU" sz="6000" dirty="0" smtClean="0"/>
              <a:t>.</a:t>
            </a:r>
          </a:p>
          <a:p>
            <a:pPr marL="0" indent="0" algn="just">
              <a:buNone/>
            </a:pPr>
            <a:r>
              <a:rPr lang="ru-RU" sz="6000" b="1" i="1" dirty="0">
                <a:effectLst>
                  <a:outerShdw blurRad="38100" dist="38100" dir="2700000" algn="tl">
                    <a:srgbClr val="000000">
                      <a:alpha val="43137"/>
                    </a:srgbClr>
                  </a:outerShdw>
                </a:effectLst>
              </a:rPr>
              <a:t>Бухгалтерская отчетность -</a:t>
            </a:r>
            <a:r>
              <a:rPr lang="ru-RU" sz="6000" dirty="0"/>
              <a:t>  единая система данных об имущественном и финансовом положении организации и о результатах ее хозяйственной деятельности, составляемая на основе данных бухгалтерского учета по установленным </a:t>
            </a:r>
            <a:r>
              <a:rPr lang="ru-RU" sz="6000" dirty="0" smtClean="0"/>
              <a:t>формам.</a:t>
            </a:r>
          </a:p>
          <a:p>
            <a:pPr marL="0" indent="0" algn="just">
              <a:buNone/>
            </a:pPr>
            <a:r>
              <a:rPr lang="ru-RU" sz="6000" b="1" i="1" dirty="0">
                <a:effectLst>
                  <a:outerShdw blurRad="38100" dist="38100" dir="2700000" algn="tl">
                    <a:srgbClr val="000000">
                      <a:alpha val="43137"/>
                    </a:srgbClr>
                  </a:outerShdw>
                </a:effectLst>
              </a:rPr>
              <a:t>Бухгалтерский учет бюджетных структур -</a:t>
            </a:r>
            <a:r>
              <a:rPr lang="ru-RU" sz="6000" dirty="0"/>
              <a:t>  учет исполнения смет расходов. Расходы по бюджету в учреждениях и организациях учитывают в соответствии со структурой бюджетной классификации РФ. На счетах отражаются фактически произведенные расходы организациями и учреждениями. Финансирование для бюджетных организаций и учреждений производится по трем укрупненным статьям: заработная плата; текущие расходы; капитальные вложения и </a:t>
            </a:r>
            <a:r>
              <a:rPr lang="ru-RU" sz="6000" dirty="0" smtClean="0"/>
              <a:t>ремонт.</a:t>
            </a:r>
          </a:p>
          <a:p>
            <a:pPr marL="0" indent="0" algn="just">
              <a:buNone/>
            </a:pPr>
            <a:r>
              <a:rPr lang="ru-RU" sz="6000" b="1" i="1" dirty="0">
                <a:effectLst>
                  <a:outerShdw blurRad="38100" dist="38100" dir="2700000" algn="tl">
                    <a:srgbClr val="000000">
                      <a:alpha val="43137"/>
                    </a:srgbClr>
                  </a:outerShdw>
                </a:effectLst>
              </a:rPr>
              <a:t>Бюджет -</a:t>
            </a:r>
            <a:r>
              <a:rPr lang="ru-RU" sz="6000" dirty="0"/>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6000" dirty="0" smtClean="0"/>
              <a:t>.</a:t>
            </a:r>
          </a:p>
          <a:p>
            <a:pPr marL="0" indent="0" algn="just">
              <a:buNone/>
            </a:pPr>
            <a:r>
              <a:rPr lang="ru-RU" sz="6000" b="1" i="1" dirty="0">
                <a:effectLst>
                  <a:outerShdw blurRad="38100" dist="38100" dir="2700000" algn="tl">
                    <a:srgbClr val="000000">
                      <a:alpha val="43137"/>
                    </a:srgbClr>
                  </a:outerShdw>
                </a:effectLst>
              </a:rPr>
              <a:t>Бюджетные ассигнования - </a:t>
            </a:r>
            <a:r>
              <a:rPr lang="ru-RU" sz="6000" dirty="0"/>
              <a:t>предельные объемы денежных средств, предусмотренных в соответствующем  финансовом году  для исполнения бюджетных обязательств.</a:t>
            </a:r>
          </a:p>
          <a:p>
            <a:pPr marL="0" indent="0" algn="just">
              <a:buNone/>
            </a:pPr>
            <a:r>
              <a:rPr lang="ru-RU" sz="6000" b="1" i="1" dirty="0">
                <a:effectLst>
                  <a:outerShdw blurRad="38100" dist="38100" dir="2700000" algn="tl">
                    <a:srgbClr val="000000">
                      <a:alpha val="43137"/>
                    </a:srgbClr>
                  </a:outerShdw>
                </a:effectLst>
              </a:rPr>
              <a:t>Бюджетная роспись </a:t>
            </a:r>
            <a:r>
              <a:rPr lang="ru-RU" sz="6000" b="1" dirty="0"/>
              <a:t>-</a:t>
            </a:r>
            <a:r>
              <a:rPr lang="ru-RU" sz="6000"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r>
              <a:rPr lang="ru-RU" sz="6000" dirty="0" smtClean="0"/>
              <a:t>).</a:t>
            </a:r>
          </a:p>
          <a:p>
            <a:pPr marL="0" indent="0" algn="just">
              <a:buNone/>
            </a:pPr>
            <a:endParaRPr lang="ru-RU" sz="6000" dirty="0" smtClean="0"/>
          </a:p>
          <a:p>
            <a:pPr marL="0" indent="0" algn="just">
              <a:buNone/>
            </a:pPr>
            <a:endParaRPr lang="ru-RU" sz="6000" dirty="0"/>
          </a:p>
        </p:txBody>
      </p:sp>
      <p:sp>
        <p:nvSpPr>
          <p:cNvPr id="6" name="Прямоугольник 5"/>
          <p:cNvSpPr/>
          <p:nvPr/>
        </p:nvSpPr>
        <p:spPr>
          <a:xfrm>
            <a:off x="1331640" y="226985"/>
            <a:ext cx="3600400" cy="646331"/>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pPr algn="ctr"/>
            <a:r>
              <a:rPr lang="ru-RU" sz="3600" b="1" dirty="0" smtClean="0">
                <a:solidFill>
                  <a:schemeClr val="accent2">
                    <a:lumMod val="50000"/>
                  </a:schemeClr>
                </a:solidFill>
                <a:effectLst>
                  <a:outerShdw blurRad="38100" dist="38100" dir="2700000" algn="tl">
                    <a:srgbClr val="000000">
                      <a:alpha val="43137"/>
                    </a:srgbClr>
                  </a:outerShdw>
                </a:effectLst>
                <a:latin typeface="Victoriana" pitchFamily="2" charset="0"/>
              </a:rPr>
              <a:t>Г л о с с а р и й</a:t>
            </a:r>
            <a:endParaRPr lang="ru-RU" sz="3600" b="1" dirty="0">
              <a:solidFill>
                <a:schemeClr val="accent2">
                  <a:lumMod val="50000"/>
                </a:schemeClr>
              </a:solidFill>
              <a:effectLst>
                <a:outerShdw blurRad="38100" dist="38100" dir="2700000" algn="tl">
                  <a:srgbClr val="000000">
                    <a:alpha val="43137"/>
                  </a:srgbClr>
                </a:outerShdw>
              </a:effectLst>
              <a:latin typeface="Victoriana" pitchFamily="2" charset="0"/>
            </a:endParaRPr>
          </a:p>
        </p:txBody>
      </p:sp>
    </p:spTree>
    <p:extLst>
      <p:ext uri="{BB962C8B-B14F-4D97-AF65-F5344CB8AC3E}">
        <p14:creationId xmlns:p14="http://schemas.microsoft.com/office/powerpoint/2010/main" val="323600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458" y="260648"/>
            <a:ext cx="8229600" cy="4392488"/>
          </a:xfrm>
        </p:spPr>
        <p:txBody>
          <a:bodyPr>
            <a:normAutofit/>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4" name="Прямоугольник 3"/>
          <p:cNvSpPr/>
          <p:nvPr/>
        </p:nvSpPr>
        <p:spPr>
          <a:xfrm>
            <a:off x="323528" y="272544"/>
            <a:ext cx="8568952" cy="6324808"/>
          </a:xfrm>
          <a:prstGeom prst="rect">
            <a:avLst/>
          </a:prstGeom>
          <a:solidFill>
            <a:schemeClr val="bg1"/>
          </a:solidFill>
        </p:spPr>
        <p:txBody>
          <a:bodyPr wrap="square">
            <a:spAutoFit/>
          </a:bodyPr>
          <a:lstStyle/>
          <a:p>
            <a:pPr algn="just"/>
            <a:r>
              <a:rPr lang="ru-RU" sz="1500" b="1" i="1" dirty="0" smtClean="0">
                <a:effectLst>
                  <a:outerShdw blurRad="38100" dist="38100" dir="2700000" algn="tl">
                    <a:srgbClr val="000000">
                      <a:alpha val="43137"/>
                    </a:srgbClr>
                  </a:outerShdw>
                </a:effectLst>
              </a:rPr>
              <a:t>Бюджетная смета - </a:t>
            </a:r>
            <a:r>
              <a:rPr lang="ru-RU" sz="1500" dirty="0" smtClean="0"/>
              <a:t>документ</a:t>
            </a:r>
            <a:r>
              <a:rPr lang="ru-RU" sz="1500" dirty="0"/>
              <a:t>, устанавливающий в соответствии с классификацией расходов бюджетов лимиты бюджетных обязательств казенного </a:t>
            </a:r>
            <a:r>
              <a:rPr lang="ru-RU" sz="1500" dirty="0" smtClean="0"/>
              <a:t>учреждения.</a:t>
            </a:r>
          </a:p>
          <a:p>
            <a:pPr algn="just"/>
            <a:r>
              <a:rPr lang="ru-RU" sz="1500" b="1" i="1" dirty="0">
                <a:effectLst>
                  <a:outerShdw blurRad="38100" dist="38100" dir="2700000" algn="tl">
                    <a:srgbClr val="000000">
                      <a:alpha val="43137"/>
                    </a:srgbClr>
                  </a:outerShdw>
                </a:effectLst>
              </a:rPr>
              <a:t>Бюджетная классификация РФ - </a:t>
            </a:r>
            <a:r>
              <a:rPr lang="ru-RU" sz="1500" dirty="0"/>
              <a:t>группировка доходов, расходов и источников финансирования дефицитов бюджетов бюджетной системы РФ,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РФ</a:t>
            </a:r>
            <a:r>
              <a:rPr lang="ru-RU" sz="1500" dirty="0" smtClean="0"/>
              <a:t>.</a:t>
            </a:r>
          </a:p>
          <a:p>
            <a:pPr algn="just"/>
            <a:r>
              <a:rPr lang="ru-RU" sz="1500" b="1" i="1" dirty="0">
                <a:effectLst>
                  <a:outerShdw blurRad="38100" dist="38100" dir="2700000" algn="tl">
                    <a:srgbClr val="000000">
                      <a:alpha val="43137"/>
                    </a:srgbClr>
                  </a:outerShdw>
                </a:effectLst>
              </a:rPr>
              <a:t>Бюджетное учреждение </a:t>
            </a:r>
            <a:r>
              <a:rPr lang="ru-RU" sz="1500" b="1" i="1" dirty="0" smtClean="0">
                <a:effectLst>
                  <a:outerShdw blurRad="38100" dist="38100" dir="2700000" algn="tl">
                    <a:srgbClr val="000000">
                      <a:alpha val="43137"/>
                    </a:srgbClr>
                  </a:outerShdw>
                </a:effectLst>
              </a:rPr>
              <a:t>- </a:t>
            </a:r>
            <a:r>
              <a:rPr lang="ru-RU" sz="1500" dirty="0"/>
              <a:t>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a:t>
            </a:r>
            <a:r>
              <a:rPr lang="ru-RU" sz="1500" dirty="0" smtClean="0"/>
              <a:t>сферах.</a:t>
            </a:r>
            <a:r>
              <a:rPr lang="ru-RU" sz="1500" dirty="0"/>
              <a:t/>
            </a:r>
            <a:br>
              <a:rPr lang="ru-RU" sz="1500" dirty="0"/>
            </a:br>
            <a:r>
              <a:rPr lang="ru-RU" sz="1500" b="1" dirty="0" smtClean="0">
                <a:effectLst>
                  <a:outerShdw blurRad="38100" dist="38100" dir="2700000" algn="tl">
                    <a:srgbClr val="000000">
                      <a:alpha val="43137"/>
                    </a:srgbClr>
                  </a:outerShdw>
                </a:effectLst>
              </a:rPr>
              <a:t>Б</a:t>
            </a:r>
            <a:r>
              <a:rPr lang="ru-RU" sz="1500" b="1" i="1" dirty="0" smtClean="0">
                <a:effectLst>
                  <a:outerShdw blurRad="38100" dist="38100" dir="2700000" algn="tl">
                    <a:srgbClr val="000000">
                      <a:alpha val="43137"/>
                    </a:srgbClr>
                  </a:outerShdw>
                </a:effectLst>
              </a:rPr>
              <a:t>юджетное </a:t>
            </a:r>
            <a:r>
              <a:rPr lang="ru-RU" sz="1500" b="1" i="1" dirty="0">
                <a:effectLst>
                  <a:outerShdw blurRad="38100" dist="38100" dir="2700000" algn="tl">
                    <a:srgbClr val="000000">
                      <a:alpha val="43137"/>
                    </a:srgbClr>
                  </a:outerShdw>
                </a:effectLst>
              </a:rPr>
              <a:t>финансирование </a:t>
            </a:r>
            <a:r>
              <a:rPr lang="ru-RU" sz="1500" b="1" i="1" dirty="0" smtClean="0">
                <a:effectLst>
                  <a:outerShdw blurRad="38100" dist="38100" dir="2700000" algn="tl">
                    <a:srgbClr val="000000">
                      <a:alpha val="43137"/>
                    </a:srgbClr>
                  </a:outerShdw>
                </a:effectLst>
              </a:rPr>
              <a:t>-  </a:t>
            </a:r>
            <a:r>
              <a:rPr lang="ru-RU" sz="1500" b="1" dirty="0" smtClean="0">
                <a:effectLst>
                  <a:outerShdw blurRad="38100" dist="38100" dir="2700000" algn="tl">
                    <a:srgbClr val="000000">
                      <a:alpha val="43137"/>
                    </a:srgbClr>
                  </a:outerShdw>
                </a:effectLst>
              </a:rPr>
              <a:t> </a:t>
            </a:r>
            <a:r>
              <a:rPr lang="ru-RU" sz="1500" dirty="0" smtClean="0"/>
              <a:t>предоставление в безвозвратном порядке средств из </a:t>
            </a:r>
            <a:r>
              <a:rPr lang="ru-RU" sz="1500" dirty="0" err="1" smtClean="0"/>
              <a:t>государствен-ного</a:t>
            </a:r>
            <a:r>
              <a:rPr lang="ru-RU" sz="1500" dirty="0" smtClean="0"/>
              <a:t> бюджета для полного или частичного покрытия расходов, а также для осуществления государственных заказов, выполнения государственных программ, содержания государственных организаций для достижения общегосударственных целей.</a:t>
            </a:r>
          </a:p>
          <a:p>
            <a:pPr algn="just"/>
            <a:r>
              <a:rPr lang="ru-RU" sz="1500" b="1" i="1" dirty="0" smtClean="0">
                <a:effectLst>
                  <a:outerShdw blurRad="38100" dist="38100" dir="2700000" algn="tl">
                    <a:srgbClr val="000000">
                      <a:alpha val="43137"/>
                    </a:srgbClr>
                  </a:outerShdw>
                </a:effectLst>
              </a:rPr>
              <a:t>Ведомственная </a:t>
            </a:r>
            <a:r>
              <a:rPr lang="ru-RU" sz="1500" b="1" i="1" dirty="0">
                <a:effectLst>
                  <a:outerShdw blurRad="38100" dist="38100" dir="2700000" algn="tl">
                    <a:srgbClr val="000000">
                      <a:alpha val="43137"/>
                    </a:srgbClr>
                  </a:outerShdw>
                </a:effectLst>
              </a:rPr>
              <a:t>структура расходов бюджета - </a:t>
            </a:r>
            <a:r>
              <a:rPr lang="ru-RU" sz="1500" dirty="0"/>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r>
              <a:rPr lang="ru-RU" sz="1500" dirty="0" smtClean="0"/>
              <a:t>.</a:t>
            </a:r>
          </a:p>
          <a:p>
            <a:pPr algn="just"/>
            <a:r>
              <a:rPr lang="ru-RU" sz="1500" b="1" i="1" dirty="0" smtClean="0">
                <a:effectLst>
                  <a:outerShdw blurRad="38100" dist="38100" dir="2700000" algn="tl">
                    <a:srgbClr val="000000">
                      <a:alpha val="43137"/>
                    </a:srgbClr>
                  </a:outerShdw>
                </a:effectLst>
              </a:rPr>
              <a:t>Главный администратор доходов бюджета </a:t>
            </a:r>
            <a:r>
              <a:rPr lang="ru-RU" sz="1500" b="1" dirty="0" smtClean="0">
                <a:effectLst>
                  <a:outerShdw blurRad="38100" dist="38100" dir="2700000" algn="tl">
                    <a:srgbClr val="000000">
                      <a:alpha val="43137"/>
                    </a:srgbClr>
                  </a:outerShdw>
                </a:effectLst>
              </a:rPr>
              <a:t>- </a:t>
            </a:r>
            <a:r>
              <a:rPr lang="ru-RU" sz="15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r>
              <a:rPr lang="ru-RU" sz="1500" dirty="0" smtClean="0"/>
              <a:t>.</a:t>
            </a:r>
          </a:p>
          <a:p>
            <a:pPr algn="just"/>
            <a:r>
              <a:rPr lang="ru-RU" sz="1500" b="1" i="1" dirty="0">
                <a:effectLst>
                  <a:outerShdw blurRad="38100" dist="38100" dir="2700000" algn="tl">
                    <a:srgbClr val="000000">
                      <a:alpha val="43137"/>
                    </a:srgbClr>
                  </a:outerShdw>
                </a:effectLst>
              </a:rPr>
              <a:t>Главный администратор источников финансирования дефицита бюджета - </a:t>
            </a:r>
            <a:r>
              <a:rPr lang="ru-RU" sz="15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500" dirty="0" err="1"/>
              <a:t>ая</a:t>
            </a:r>
            <a:r>
              <a:rPr lang="ru-RU" sz="1500" dirty="0"/>
              <a:t>) в своем ведении администраторов источников финансирования дефицита бюджета</a:t>
            </a:r>
            <a:r>
              <a:rPr lang="ru-RU" sz="1500" dirty="0" smtClean="0"/>
              <a:t>.</a:t>
            </a:r>
            <a:endParaRPr lang="ru-RU" sz="1500" dirty="0"/>
          </a:p>
        </p:txBody>
      </p:sp>
    </p:spTree>
    <p:extLst>
      <p:ext uri="{BB962C8B-B14F-4D97-AF65-F5344CB8AC3E}">
        <p14:creationId xmlns:p14="http://schemas.microsoft.com/office/powerpoint/2010/main" val="210362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51520" y="188640"/>
            <a:ext cx="8568952" cy="6336704"/>
          </a:xfrm>
          <a:solidFill>
            <a:schemeClr val="bg1"/>
          </a:solidFill>
        </p:spPr>
        <p:txBody>
          <a:bodyPr>
            <a:noAutofit/>
          </a:bodyPr>
          <a:lstStyle/>
          <a:p>
            <a:pPr algn="just"/>
            <a:r>
              <a:rPr lang="ru-RU" sz="1500" b="1" i="1" dirty="0" smtClean="0">
                <a:effectLst>
                  <a:outerShdw blurRad="38100" dist="38100" dir="2700000" algn="tl">
                    <a:srgbClr val="000000">
                      <a:alpha val="43137"/>
                    </a:srgbClr>
                  </a:outerShdw>
                </a:effectLst>
              </a:rPr>
              <a:t/>
            </a:r>
            <a:br>
              <a:rPr lang="ru-RU" sz="1500" b="1" i="1" dirty="0" smtClean="0">
                <a:effectLst>
                  <a:outerShdw blurRad="38100" dist="38100" dir="2700000" algn="tl">
                    <a:srgbClr val="000000">
                      <a:alpha val="43137"/>
                    </a:srgbClr>
                  </a:outerShdw>
                </a:effectLst>
              </a:rPr>
            </a:br>
            <a:r>
              <a:rPr lang="ru-RU" sz="1500" b="1" i="1" dirty="0">
                <a:effectLst>
                  <a:outerShdw blurRad="38100" dist="38100" dir="2700000" algn="tl">
                    <a:srgbClr val="000000">
                      <a:alpha val="43137"/>
                    </a:srgbClr>
                  </a:outerShdw>
                </a:effectLst>
              </a:rPr>
              <a:t/>
            </a:r>
            <a:br>
              <a:rPr lang="ru-RU" sz="1500" b="1" i="1" dirty="0">
                <a:effectLst>
                  <a:outerShdw blurRad="38100" dist="38100" dir="2700000" algn="tl">
                    <a:srgbClr val="000000">
                      <a:alpha val="43137"/>
                    </a:srgbClr>
                  </a:outerShdw>
                </a:effectLst>
              </a:rPr>
            </a:br>
            <a:r>
              <a:rPr lang="ru-RU" sz="1500" b="1" i="1" dirty="0" smtClean="0">
                <a:effectLst>
                  <a:outerShdw blurRad="38100" dist="38100" dir="2700000" algn="tl">
                    <a:srgbClr val="000000">
                      <a:alpha val="43137"/>
                    </a:srgbClr>
                  </a:outerShdw>
                </a:effectLst>
              </a:rPr>
              <a:t/>
            </a:r>
            <a:br>
              <a:rPr lang="ru-RU" sz="1500" b="1" i="1" dirty="0" smtClean="0">
                <a:effectLst>
                  <a:outerShdw blurRad="38100" dist="38100" dir="2700000" algn="tl">
                    <a:srgbClr val="000000">
                      <a:alpha val="43137"/>
                    </a:srgbClr>
                  </a:outerShdw>
                </a:effectLst>
              </a:rPr>
            </a:br>
            <a:r>
              <a:rPr lang="ru-RU" sz="1500" b="1" i="1" dirty="0">
                <a:effectLst>
                  <a:outerShdw blurRad="38100" dist="38100" dir="2700000" algn="tl">
                    <a:srgbClr val="000000">
                      <a:alpha val="43137"/>
                    </a:srgbClr>
                  </a:outerShdw>
                </a:effectLst>
              </a:rPr>
              <a:t/>
            </a:r>
            <a:br>
              <a:rPr lang="ru-RU" sz="1500" b="1" i="1" dirty="0">
                <a:effectLst>
                  <a:outerShdw blurRad="38100" dist="38100" dir="2700000" algn="tl">
                    <a:srgbClr val="000000">
                      <a:alpha val="43137"/>
                    </a:srgbClr>
                  </a:outerShdw>
                </a:effectLst>
              </a:rPr>
            </a:br>
            <a:r>
              <a:rPr lang="ru-RU" sz="1500" b="1" i="1" dirty="0" smtClean="0">
                <a:effectLst>
                  <a:outerShdw blurRad="38100" dist="38100" dir="2700000" algn="tl">
                    <a:srgbClr val="000000">
                      <a:alpha val="43137"/>
                    </a:srgbClr>
                  </a:outerShdw>
                </a:effectLst>
              </a:rPr>
              <a:t/>
            </a:r>
            <a:br>
              <a:rPr lang="ru-RU" sz="1500" b="1" i="1" dirty="0" smtClean="0">
                <a:effectLst>
                  <a:outerShdw blurRad="38100" dist="38100" dir="2700000" algn="tl">
                    <a:srgbClr val="000000">
                      <a:alpha val="43137"/>
                    </a:srgbClr>
                  </a:outerShdw>
                </a:effectLst>
              </a:rPr>
            </a:br>
            <a:r>
              <a:rPr lang="ru-RU" sz="1500" b="1" i="1" dirty="0">
                <a:effectLst>
                  <a:outerShdw blurRad="38100" dist="38100" dir="2700000" algn="tl">
                    <a:srgbClr val="000000">
                      <a:alpha val="43137"/>
                    </a:srgbClr>
                  </a:outerShdw>
                </a:effectLst>
              </a:rPr>
              <a:t/>
            </a:r>
            <a:br>
              <a:rPr lang="ru-RU" sz="1500" b="1" i="1" dirty="0">
                <a:effectLst>
                  <a:outerShdw blurRad="38100" dist="38100" dir="2700000" algn="tl">
                    <a:srgbClr val="000000">
                      <a:alpha val="43137"/>
                    </a:srgbClr>
                  </a:outerShdw>
                </a:effectLst>
              </a:rPr>
            </a:br>
            <a:r>
              <a:rPr lang="ru-RU" sz="1500" b="1" i="1" dirty="0" smtClean="0">
                <a:effectLst>
                  <a:outerShdw blurRad="38100" dist="38100" dir="2700000" algn="tl">
                    <a:srgbClr val="000000">
                      <a:alpha val="43137"/>
                    </a:srgbClr>
                  </a:outerShdw>
                </a:effectLst>
              </a:rPr>
              <a:t/>
            </a:r>
            <a:br>
              <a:rPr lang="ru-RU" sz="1500" b="1" i="1" dirty="0" smtClean="0">
                <a:effectLst>
                  <a:outerShdw blurRad="38100" dist="38100" dir="2700000" algn="tl">
                    <a:srgbClr val="000000">
                      <a:alpha val="43137"/>
                    </a:srgbClr>
                  </a:outerShdw>
                </a:effectLst>
              </a:rPr>
            </a:br>
            <a:r>
              <a:rPr lang="ru-RU" sz="1500" b="1" i="1" dirty="0">
                <a:effectLst>
                  <a:outerShdw blurRad="38100" dist="38100" dir="2700000" algn="tl">
                    <a:srgbClr val="000000">
                      <a:alpha val="43137"/>
                    </a:srgbClr>
                  </a:outerShdw>
                </a:effectLst>
              </a:rPr>
              <a:t/>
            </a:r>
            <a:br>
              <a:rPr lang="ru-RU" sz="1500" b="1" i="1" dirty="0">
                <a:effectLst>
                  <a:outerShdw blurRad="38100" dist="38100" dir="2700000" algn="tl">
                    <a:srgbClr val="000000">
                      <a:alpha val="43137"/>
                    </a:srgbClr>
                  </a:outerShdw>
                </a:effectLst>
              </a:rPr>
            </a:br>
            <a:r>
              <a:rPr lang="ru-RU" sz="1500" b="1" i="1" dirty="0" smtClean="0">
                <a:effectLst>
                  <a:outerShdw blurRad="38100" dist="38100" dir="2700000" algn="tl">
                    <a:srgbClr val="000000">
                      <a:alpha val="43137"/>
                    </a:srgbClr>
                  </a:outerShdw>
                </a:effectLst>
              </a:rPr>
              <a:t/>
            </a:r>
            <a:br>
              <a:rPr lang="ru-RU" sz="1500" b="1" i="1" dirty="0" smtClean="0">
                <a:effectLst>
                  <a:outerShdw blurRad="38100" dist="38100" dir="2700000" algn="tl">
                    <a:srgbClr val="000000">
                      <a:alpha val="43137"/>
                    </a:srgbClr>
                  </a:outerShdw>
                </a:effectLst>
              </a:rPr>
            </a:br>
            <a:r>
              <a:rPr lang="ru-RU" sz="1500" b="1" i="1" dirty="0">
                <a:effectLst>
                  <a:outerShdw blurRad="38100" dist="38100" dir="2700000" algn="tl">
                    <a:srgbClr val="000000">
                      <a:alpha val="43137"/>
                    </a:srgbClr>
                  </a:outerShdw>
                </a:effectLst>
              </a:rPr>
              <a:t/>
            </a:r>
            <a:br>
              <a:rPr lang="ru-RU" sz="1500" b="1" i="1" dirty="0">
                <a:effectLst>
                  <a:outerShdw blurRad="38100" dist="38100" dir="2700000" algn="tl">
                    <a:srgbClr val="000000">
                      <a:alpha val="43137"/>
                    </a:srgbClr>
                  </a:outerShdw>
                </a:effectLst>
              </a:rPr>
            </a:br>
            <a:r>
              <a:rPr lang="ru-RU" sz="1500" b="1" i="1" dirty="0" smtClean="0">
                <a:effectLst>
                  <a:outerShdw blurRad="38100" dist="38100" dir="2700000" algn="tl">
                    <a:srgbClr val="000000">
                      <a:alpha val="43137"/>
                    </a:srgbClr>
                  </a:outerShdw>
                </a:effectLst>
              </a:rPr>
              <a:t>Главный </a:t>
            </a:r>
            <a:r>
              <a:rPr lang="ru-RU" sz="1500" b="1" i="1" dirty="0">
                <a:effectLst>
                  <a:outerShdw blurRad="38100" dist="38100" dir="2700000" algn="tl">
                    <a:srgbClr val="000000">
                      <a:alpha val="43137"/>
                    </a:srgbClr>
                  </a:outerShdw>
                </a:effectLst>
              </a:rPr>
              <a:t>распорядитель бюджетных средств -</a:t>
            </a:r>
            <a:r>
              <a:rPr lang="ru-RU" sz="1500" b="1" i="1" dirty="0"/>
              <a:t> </a:t>
            </a:r>
            <a:r>
              <a:rPr lang="ru-RU" sz="1500" dirty="0"/>
              <a:t>орган государственной власти субъекта Российской Федерации, орган местного самоуправления, бюджетное учреждение, имеющие право распределять бюджетные средства по подведомственным распорядителям и получателям средств бюджета субъекта Российской Федерации, средств местного бюджета, определенные ведомственной классификацией расходов соответствующего </a:t>
            </a:r>
            <a:r>
              <a:rPr lang="ru-RU" sz="1500" dirty="0" smtClean="0"/>
              <a:t>бюджета.</a:t>
            </a:r>
            <a:r>
              <a:rPr lang="ru-RU" sz="1500" dirty="0" smtClean="0">
                <a:solidFill>
                  <a:schemeClr val="bg1"/>
                </a:solidFill>
              </a:rPr>
              <a:t>………………………………………………………………..  …...</a:t>
            </a:r>
            <a:r>
              <a:rPr lang="ru-RU" sz="1500" dirty="0" smtClean="0"/>
              <a:t/>
            </a:r>
            <a:br>
              <a:rPr lang="ru-RU" sz="1500" dirty="0" smtClean="0"/>
            </a:br>
            <a:r>
              <a:rPr lang="ru-RU" sz="1500" b="1" i="1" dirty="0" smtClean="0">
                <a:effectLst>
                  <a:outerShdw blurRad="38100" dist="38100" dir="2700000" algn="tl">
                    <a:srgbClr val="000000">
                      <a:alpha val="43137"/>
                    </a:srgbClr>
                  </a:outerShdw>
                </a:effectLst>
              </a:rPr>
              <a:t>Единый	счет бюджета -</a:t>
            </a:r>
            <a:r>
              <a:rPr lang="ru-RU" sz="1500" b="1" dirty="0" smtClean="0"/>
              <a:t> </a:t>
            </a:r>
            <a:r>
              <a:rPr lang="ru-RU" sz="1500" dirty="0" smtClean="0"/>
              <a:t>счет </a:t>
            </a:r>
            <a:r>
              <a:rPr lang="ru-RU" sz="15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r>
              <a:rPr lang="ru-RU" sz="1500" dirty="0" smtClean="0"/>
              <a:t>.</a:t>
            </a:r>
            <a:r>
              <a:rPr lang="ru-RU" sz="1500" dirty="0" smtClean="0">
                <a:solidFill>
                  <a:schemeClr val="bg1"/>
                </a:solidFill>
              </a:rPr>
              <a:t> ………………………………………………………………</a:t>
            </a:r>
            <a:r>
              <a:rPr lang="ru-RU" sz="1500" dirty="0" smtClean="0"/>
              <a:t/>
            </a:r>
            <a:br>
              <a:rPr lang="ru-RU" sz="1500" dirty="0" smtClean="0"/>
            </a:br>
            <a:r>
              <a:rPr lang="ru-RU" sz="1500" b="1" i="1" dirty="0" smtClean="0">
                <a:effectLst>
                  <a:outerShdw blurRad="38100" dist="38100" dir="2700000" algn="tl">
                    <a:srgbClr val="000000">
                      <a:alpha val="43137"/>
                    </a:srgbClr>
                  </a:outerShdw>
                </a:effectLst>
              </a:rPr>
              <a:t>Казенное учреждение -</a:t>
            </a:r>
            <a:r>
              <a:rPr lang="ru-RU" sz="1500" b="1" dirty="0" smtClean="0">
                <a:effectLst>
                  <a:outerShdw blurRad="38100" dist="38100" dir="2700000" algn="tl">
                    <a:srgbClr val="000000">
                      <a:alpha val="43137"/>
                    </a:srgbClr>
                  </a:outerShdw>
                </a:effectLst>
              </a:rPr>
              <a:t> </a:t>
            </a:r>
            <a:r>
              <a:rPr lang="ru-RU" sz="1500" dirty="0"/>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r>
              <a:rPr lang="ru-RU" sz="1500" dirty="0" smtClean="0"/>
              <a:t>.                                                                                      </a:t>
            </a:r>
            <a:r>
              <a:rPr lang="ru-RU" sz="1500" dirty="0" smtClean="0">
                <a:solidFill>
                  <a:schemeClr val="bg1"/>
                </a:solidFill>
              </a:rPr>
              <a:t>.</a:t>
            </a:r>
            <a:r>
              <a:rPr lang="ru-RU" sz="1500" dirty="0" smtClean="0"/>
              <a:t/>
            </a:r>
            <a:br>
              <a:rPr lang="ru-RU" sz="1500" dirty="0" smtClean="0"/>
            </a:br>
            <a:r>
              <a:rPr lang="ru-RU" sz="1500" dirty="0" smtClean="0"/>
              <a:t> </a:t>
            </a:r>
            <a:r>
              <a:rPr lang="ru-RU" sz="1500" b="1" i="1" dirty="0" smtClean="0">
                <a:effectLst>
                  <a:outerShdw blurRad="38100" dist="38100" dir="2700000" algn="tl">
                    <a:srgbClr val="000000">
                      <a:alpha val="43137"/>
                    </a:srgbClr>
                  </a:outerShdw>
                </a:effectLst>
              </a:rPr>
              <a:t>Лимиты бюджетных обязательств </a:t>
            </a:r>
            <a:r>
              <a:rPr lang="ru-RU" sz="1500" b="1" i="1" dirty="0">
                <a:effectLst>
                  <a:outerShdw blurRad="38100" dist="38100" dir="2700000" algn="tl">
                    <a:srgbClr val="000000">
                      <a:alpha val="43137"/>
                    </a:srgbClr>
                  </a:outerShdw>
                </a:effectLst>
              </a:rPr>
              <a:t>-</a:t>
            </a:r>
            <a:r>
              <a:rPr lang="ru-RU" sz="1500" dirty="0"/>
              <a:t> объем прав (в денежном выражении) по принятию и исполнению казенным учреждением бюджетных обязательств в текущем финансовом году и </a:t>
            </a:r>
            <a:r>
              <a:rPr lang="ru-RU" sz="1500" dirty="0" smtClean="0"/>
              <a:t>плановом периоде.                                                                             </a:t>
            </a:r>
            <a:r>
              <a:rPr lang="ru-RU" sz="1500" dirty="0" smtClean="0">
                <a:solidFill>
                  <a:schemeClr val="bg1"/>
                </a:solidFill>
              </a:rPr>
              <a:t>.</a:t>
            </a:r>
            <a:r>
              <a:rPr lang="ru-RU" sz="1500" dirty="0" smtClean="0"/>
              <a:t> </a:t>
            </a:r>
            <a:br>
              <a:rPr lang="ru-RU" sz="1500" dirty="0" smtClean="0"/>
            </a:br>
            <a:r>
              <a:rPr lang="ru-RU" sz="1500" b="1" i="1" dirty="0" smtClean="0">
                <a:effectLst>
                  <a:outerShdw blurRad="38100" dist="38100" dir="2700000" algn="tl">
                    <a:srgbClr val="000000">
                      <a:alpha val="43137"/>
                    </a:srgbClr>
                  </a:outerShdw>
                </a:effectLst>
              </a:rPr>
              <a:t>Непрограммные расходы -  </a:t>
            </a:r>
            <a:r>
              <a:rPr lang="ru-RU" sz="1500" dirty="0" smtClean="0"/>
              <a:t>расходные </a:t>
            </a:r>
            <a:r>
              <a:rPr lang="ru-RU" sz="1500" dirty="0"/>
              <a:t>обязательства, не включенные в государственные программы.</a:t>
            </a:r>
            <a:br>
              <a:rPr lang="ru-RU" sz="1500" dirty="0"/>
            </a:br>
            <a:r>
              <a:rPr lang="ru-RU" sz="1500" b="1" i="1" dirty="0" smtClean="0">
                <a:effectLst>
                  <a:outerShdw blurRad="38100" dist="38100" dir="2700000" algn="tl">
                    <a:srgbClr val="000000">
                      <a:alpha val="43137"/>
                    </a:srgbClr>
                  </a:outerShdw>
                </a:effectLst>
              </a:rPr>
              <a:t>Обоснование бюджетных ассигнований -</a:t>
            </a:r>
            <a:r>
              <a:rPr lang="ru-RU" sz="1500" dirty="0" smtClean="0"/>
              <a:t> </a:t>
            </a:r>
            <a:r>
              <a:rPr lang="ru-RU" sz="1500" dirty="0"/>
              <a:t>документ, содержащий информацию о бюджетных средствах в очередном финансовом году (очередном финансовом году и плановом периоде).</a:t>
            </a:r>
            <a:br>
              <a:rPr lang="ru-RU" sz="1500" dirty="0"/>
            </a:br>
            <a:r>
              <a:rPr lang="ru-RU" sz="1500" b="1" i="1" dirty="0" smtClean="0">
                <a:effectLst>
                  <a:outerShdw blurRad="38100" dist="38100" dir="2700000" algn="tl">
                    <a:srgbClr val="000000">
                      <a:alpha val="43137"/>
                    </a:srgbClr>
                  </a:outerShdw>
                </a:effectLst>
              </a:rPr>
              <a:t>Отчетный финансовый год - </a:t>
            </a:r>
            <a:r>
              <a:rPr lang="ru-RU" sz="1500" dirty="0" smtClean="0"/>
              <a:t>год</a:t>
            </a:r>
            <a:r>
              <a:rPr lang="ru-RU" sz="1500" dirty="0"/>
              <a:t>, предшествующий текущему финансовому году</a:t>
            </a:r>
            <a:r>
              <a:rPr lang="ru-RU" sz="1500" dirty="0" smtClean="0"/>
              <a:t>.                    </a:t>
            </a:r>
            <a:r>
              <a:rPr lang="ru-RU" sz="1500" dirty="0" smtClean="0">
                <a:solidFill>
                  <a:schemeClr val="bg1"/>
                </a:solidFill>
              </a:rPr>
              <a:t>.</a:t>
            </a:r>
            <a:r>
              <a:rPr lang="ru-RU" sz="1500" dirty="0">
                <a:solidFill>
                  <a:schemeClr val="bg1"/>
                </a:solidFill>
              </a:rPr>
              <a:t/>
            </a:r>
            <a:br>
              <a:rPr lang="ru-RU" sz="1500" dirty="0">
                <a:solidFill>
                  <a:schemeClr val="bg1"/>
                </a:solidFill>
              </a:rPr>
            </a:br>
            <a:r>
              <a:rPr lang="ru-RU" sz="1500" b="1" i="1" dirty="0" smtClean="0">
                <a:effectLst>
                  <a:outerShdw blurRad="38100" dist="38100" dir="2700000" algn="tl">
                    <a:srgbClr val="000000">
                      <a:alpha val="43137"/>
                    </a:srgbClr>
                  </a:outerShdw>
                </a:effectLst>
              </a:rPr>
              <a:t>Очередной </a:t>
            </a:r>
            <a:r>
              <a:rPr lang="ru-RU" sz="1500" b="1" i="1" dirty="0">
                <a:effectLst>
                  <a:outerShdw blurRad="38100" dist="38100" dir="2700000" algn="tl">
                    <a:srgbClr val="000000">
                      <a:alpha val="43137"/>
                    </a:srgbClr>
                  </a:outerShdw>
                </a:effectLst>
              </a:rPr>
              <a:t>финансовый год - </a:t>
            </a:r>
            <a:r>
              <a:rPr lang="ru-RU" sz="1500" dirty="0" smtClean="0"/>
              <a:t>год</a:t>
            </a:r>
            <a:r>
              <a:rPr lang="ru-RU" sz="1500" dirty="0"/>
              <a:t>, следующий за текущим финансовым </a:t>
            </a:r>
            <a:r>
              <a:rPr lang="ru-RU" sz="1500" dirty="0" smtClean="0"/>
              <a:t>годом.                  </a:t>
            </a:r>
            <a:r>
              <a:rPr lang="ru-RU" sz="1500" dirty="0" smtClean="0">
                <a:solidFill>
                  <a:schemeClr val="bg1"/>
                </a:solidFill>
              </a:rPr>
              <a:t>.</a:t>
            </a:r>
            <a:r>
              <a:rPr lang="ru-RU" sz="1500" dirty="0">
                <a:solidFill>
                  <a:schemeClr val="bg1"/>
                </a:solidFill>
              </a:rPr>
              <a:t/>
            </a:r>
            <a:br>
              <a:rPr lang="ru-RU" sz="1500" dirty="0">
                <a:solidFill>
                  <a:schemeClr val="bg1"/>
                </a:solidFill>
              </a:rPr>
            </a:br>
            <a:r>
              <a:rPr lang="ru-RU" sz="1500" b="1" i="1" dirty="0" smtClean="0">
                <a:effectLst>
                  <a:outerShdw blurRad="38100" dist="38100" dir="2700000" algn="tl">
                    <a:srgbClr val="000000">
                      <a:alpha val="43137"/>
                    </a:srgbClr>
                  </a:outerShdw>
                </a:effectLst>
              </a:rPr>
              <a:t>Плановый период - </a:t>
            </a:r>
            <a:r>
              <a:rPr lang="ru-RU" sz="1500" dirty="0" smtClean="0"/>
              <a:t>два </a:t>
            </a:r>
            <a:r>
              <a:rPr lang="ru-RU" sz="1500" dirty="0"/>
              <a:t>финансовых года, следующие за очередным финансовым </a:t>
            </a:r>
            <a:r>
              <a:rPr lang="ru-RU" sz="1500" dirty="0" smtClean="0"/>
              <a:t>годом.                  </a:t>
            </a:r>
            <a:r>
              <a:rPr lang="ru-RU" sz="1500" dirty="0" smtClean="0">
                <a:solidFill>
                  <a:schemeClr val="bg1"/>
                </a:solidFill>
              </a:rPr>
              <a:t>.</a:t>
            </a:r>
            <a:r>
              <a:rPr lang="ru-RU" sz="1500" dirty="0"/>
              <a:t/>
            </a:r>
            <a:br>
              <a:rPr lang="ru-RU" sz="1500" dirty="0"/>
            </a:br>
            <a:r>
              <a:rPr lang="ru-RU" sz="1500" b="1" i="1" dirty="0" smtClean="0">
                <a:effectLst>
                  <a:outerShdw blurRad="38100" dist="38100" dir="2700000" algn="tl">
                    <a:srgbClr val="000000">
                      <a:alpha val="43137"/>
                    </a:srgbClr>
                  </a:outerShdw>
                </a:effectLst>
              </a:rPr>
              <a:t>Получатель бюджетных средств  -</a:t>
            </a:r>
            <a:r>
              <a:rPr lang="ru-RU" sz="1500" i="1" dirty="0" smtClean="0"/>
              <a:t> </a:t>
            </a:r>
            <a:r>
              <a:rPr lang="ru-RU" sz="1500" dirty="0" smtClean="0"/>
              <a:t>бюджетное или иное учреждение, имеющее право на </a:t>
            </a:r>
            <a:r>
              <a:rPr lang="ru-RU" sz="1500" dirty="0" err="1" smtClean="0"/>
              <a:t>получе-ние</a:t>
            </a:r>
            <a:r>
              <a:rPr lang="ru-RU" sz="1500" dirty="0" smtClean="0"/>
              <a:t> бюджетных средств в соответствии с бюджетной росписью на соответствующий год. Получатель бюджетных средств - это последнее звено в цепочке администраторов бюджетных расходов, это та организация,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a:t>
            </a:r>
            <a:br>
              <a:rPr lang="ru-RU" sz="1500" dirty="0" smtClean="0"/>
            </a:br>
            <a:r>
              <a:rPr lang="ru-RU" sz="1500" dirty="0" smtClean="0"/>
              <a:t/>
            </a:r>
            <a:br>
              <a:rPr lang="ru-RU" sz="1500" dirty="0" smtClean="0"/>
            </a:br>
            <a:r>
              <a:rPr lang="ru-RU" sz="1500" i="1" dirty="0" smtClean="0"/>
              <a:t/>
            </a:r>
            <a:br>
              <a:rPr lang="ru-RU" sz="1500" i="1" dirty="0" smtClean="0"/>
            </a:br>
            <a:r>
              <a:rPr lang="ru-RU" sz="1500" i="1" dirty="0" smtClean="0"/>
              <a:t/>
            </a:r>
            <a:br>
              <a:rPr lang="ru-RU" sz="1500" i="1" dirty="0" smtClean="0"/>
            </a:br>
            <a:r>
              <a:rPr lang="ru-RU" sz="1500" i="1" dirty="0" smtClean="0"/>
              <a:t/>
            </a:r>
            <a:br>
              <a:rPr lang="ru-RU" sz="1500" i="1" dirty="0" smtClean="0"/>
            </a:br>
            <a:r>
              <a:rPr lang="ru-RU" sz="1500" i="1" dirty="0" smtClean="0"/>
              <a:t/>
            </a:r>
            <a:br>
              <a:rPr lang="ru-RU" sz="1500" i="1" dirty="0" smtClean="0"/>
            </a:br>
            <a:r>
              <a:rPr lang="ru-RU" sz="1500" i="1" dirty="0" smtClean="0"/>
              <a:t/>
            </a:r>
            <a:br>
              <a:rPr lang="ru-RU" sz="1500" i="1" dirty="0" smtClean="0"/>
            </a:br>
            <a:r>
              <a:rPr lang="ru-RU" sz="1500" i="1" dirty="0" smtClean="0"/>
              <a:t/>
            </a:r>
            <a:br>
              <a:rPr lang="ru-RU" sz="1500" i="1" dirty="0" smtClean="0"/>
            </a:br>
            <a:r>
              <a:rPr lang="ru-RU" sz="1500" i="1" dirty="0" smtClean="0"/>
              <a:t/>
            </a:r>
            <a:br>
              <a:rPr lang="ru-RU" sz="1500" i="1" dirty="0" smtClean="0"/>
            </a:br>
            <a:r>
              <a:rPr lang="ru-RU" sz="1500" i="1" dirty="0" smtClean="0"/>
              <a:t/>
            </a:r>
            <a:br>
              <a:rPr lang="ru-RU" sz="1500" i="1" dirty="0" smtClean="0"/>
            </a:br>
            <a:endParaRPr lang="ru-RU" sz="1500" dirty="0"/>
          </a:p>
        </p:txBody>
      </p:sp>
    </p:spTree>
    <p:extLst>
      <p:ext uri="{BB962C8B-B14F-4D97-AF65-F5344CB8AC3E}">
        <p14:creationId xmlns:p14="http://schemas.microsoft.com/office/powerpoint/2010/main" val="1306222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5267</TotalTime>
  <Words>9238</Words>
  <Application>Microsoft Office PowerPoint</Application>
  <PresentationFormat>Экран (4:3)</PresentationFormat>
  <Paragraphs>1691</Paragraphs>
  <Slides>54</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54</vt:i4>
      </vt:variant>
    </vt:vector>
  </HeadingPairs>
  <TitlesOfParts>
    <vt:vector size="56" baseType="lpstr">
      <vt:lpstr>Тема Office</vt:lpstr>
      <vt:lpstr>1_Тема Office</vt:lpstr>
      <vt:lpstr>По материалам отчета об исполнении бюджета  Зеленчукского муниципального района  Карачаево-Черкесской Республики  за 2016 год,  утвержденного Решением Совета Зеленчукского муниципального района от 08.06.2017 №178  </vt:lpstr>
      <vt:lpstr>Презентация PowerPoint</vt:lpstr>
      <vt:lpstr>                    24. Межбюджетные трансферты ………………………………………………………………………………………………………...............….… 30  25. Финансовая помощь оказанная в 2016 году бюджетам поселений из районного бюджета ………………………. 30  26. Сведения о средней заработной плате отдельных категорий работников бюджетной сферы  …………………… 31  27. Меры социальной поддержки граждан в 2016 году …………………………………………………………………..……………….…  32  28. Муниципальные услуги профинансированные в 2016 году …………………………………………………………………… .……  33  29. Структура расходов по направлению программ (программных и непрограммных расходов) ………….. ………  34  30. Структура целевой статьи расходов бюджета на 2016 год  …………………………………………………………………………….. 35   31. Распределение бюджетных ассигнований по разделам расходов и направлению программ ……………………  36-38  32. Муниципальная программа «Развитие муниципальной системы образования ЗМР на 2014-2016 годы» …. 39-40  33. Муниципальная программа «Развитие культуры Зеленчукского МР на 2016-2018 годы» ……………………………  41  34. Муниципальная программа «Развитие здравоохранения Зеленчукского МР на 2016-2018 годы» …………….. .41  35. Муниципальная программа «Развитие физической культуры и спорта в ЗМР на 2014-2016 годы» …………….. 42  36. Муниципальная программа «Молодежная политика Зеленчукского  МР на 2014 - 2016 годы» ………………….. 42  37. Муниципальная программа «Обеспечение жильем молодых семей  на 2014-2015 годы» ………………………….. 43  38. Муниципальная программа «Профилактика употребления наркотических средств, психотропных веществ          и их прекурсоров подростками и молодежью Зеленчукского МР на 2014 – 2016 годы» ………………………………  44  39. Муниципальная программа «Профилактика преступлений и иных правонарушений в ЗМР на 2014-2016гг» 44  40. Муниципальная программа «Профилактика терроризма и экстремизма в ЗМР на 2014-2016 годы» ………….  45  41. Муниципальная программа «Противодействие коррупции в Зеленчукском МР на 2014-2016 годы» ………….. 46  42. Муниципальная программа  «Содействие занятости несовершеннолетних граждан ЗМР на 2014-2016гг» …  47  43. Муниципальная программа «Развитие малого  и среднего  предпринимательства в  ЗМР на 2016-2018гг»…  47  44. Муниципальная программа «Устойчивое развитие сельских территорий 2014-2016гг и на период до 2020г.  48  45. Муниципальная программа «Развитие и становление Зеленчукского районного казачьего общества            Баталпашинского казачьего отдела Кубанского казачьего войска в 2016 году» ……………………………………………… 49  46. Муниципальная программа «Социальная поддержка пожилых граждан на 2016-2018 годы в ЗМР» …………… 49  47. Софинансирование государственной программы «Доступная среда КЧР на 2016- 2018гг» ……………………. ……. 50  48. Муниципальная программа «Доступная среда на 2016-2018гг  в Зеленчукском  муниципальном районе» …  50  49. Муниципальная программа «Управление муниципальными финансами  Зеленчукского муниципального            района на 2014-2016 годы» ………………………………………………………………………………………………………………………………… 51  50.  для сведения:   Открытые информационные ресурсы  …………………………………………………………………………………..... 52  51. Контактная информация ……………………………………………………………………………………………………………………………………... 53              </vt:lpstr>
      <vt:lpstr>Презентация PowerPoint</vt:lpstr>
      <vt:lpstr>Презентация PowerPoint</vt:lpstr>
      <vt:lpstr>Презентация PowerPoint</vt:lpstr>
      <vt:lpstr>Презентация PowerPoint</vt:lpstr>
      <vt:lpstr>    </vt:lpstr>
      <vt:lpstr>          Главный распорядитель бюджетных средств - орган государственной власти субъекта Российской Федерации, орган местного самоуправления, бюджетное учреждение, имеющие право распределять бюджетные средства по подведомственным распорядителям и получателям средств бюджета субъекта Российской Федерации, средств местного бюджета, определенные ведомственной классификацией расходов соответствующего бюджета.………………………………………………………………..  …... Единый счет бюджета - счет (совокупность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 ……………………………………………………………… Казенное учреждение - 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  Лимиты бюджетных обязательств - объем прав (в денежном выражении) по принятию и исполнению казенным учреждением бюджетных обязательств в текущем финансовом году и плановом периоде.                                                                             .  Непрограммные расходы -  расходные обязательства, не включенные в государственные программы. Обоснование бюджетных ассигнований - документ, содержащий информацию о бюджетных средствах в очередном финансовом году (очередном финансовом году и плановом периоде). Отчетный финансовый год - год, предшествующий текущему финансовому году.                    . Очередной финансовый год - год, следующий за текущим финансовым годом.                  . Плановый период - два финансовых года, следующие за очередным финансовым годом.                  . Получатель бюджетных средств  - бюджетное или иное учреждение, имеющее право на получе-ние бюджетных средств в соответствии с бюджетной росписью на соответствующий год. Получатель бюджетных средств - это последнее звено в цепочке администраторов бюджетных расходов, это та организация, которая имеет право от имени государства или органов местного самоуправления принять бюджетные обязательства и исполнить их в соответствии с доведенными лимитами.          </vt:lpstr>
      <vt:lpstr>Презентация PowerPoint</vt:lpstr>
      <vt:lpstr>Презентация PowerPoint</vt:lpstr>
      <vt:lpstr>Презентация PowerPoint</vt:lpstr>
      <vt:lpstr>ДОХОДЫ  бюджета муниципального района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Муниципальная программа «Развитие муниципальной системы образования Зеленчукского муниципального района  на 2014-2016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Муниципальная программа         «Противодействие коррупции в Зеленчукском муниципальном районе на 2014-2016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об исполнении бюджета Зеленчукского муниципального района  за 2015 год</dc:title>
  <cp:lastModifiedBy>Aminat</cp:lastModifiedBy>
  <cp:revision>586</cp:revision>
  <cp:lastPrinted>2017-05-22T13:40:05Z</cp:lastPrinted>
  <dcterms:modified xsi:type="dcterms:W3CDTF">2017-06-13T14:22:56Z</dcterms:modified>
</cp:coreProperties>
</file>